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Mtby/s/Spa2EsGgX4ju0GceB3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e7d4d22be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e7d4d22be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e7d4d22be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Working groups released a report (available on website)</a:t>
            </a:r>
            <a:endParaRPr/>
          </a:p>
          <a:p>
            <a:pPr marL="171450" lvl="0" indent="-171450" algn="l" rtl="0">
              <a:spcBef>
                <a:spcPts val="0"/>
              </a:spcBef>
              <a:spcAft>
                <a:spcPts val="0"/>
              </a:spcAft>
              <a:buClr>
                <a:schemeClr val="dk1"/>
              </a:buClr>
              <a:buSzPts val="1200"/>
              <a:buFont typeface="Arial"/>
              <a:buChar char="•"/>
            </a:pPr>
            <a:r>
              <a:rPr lang="en-US"/>
              <a:t>Identified 6 Key Vision Elements</a:t>
            </a:r>
            <a:endParaRPr/>
          </a:p>
          <a:p>
            <a:pPr marL="171450" lvl="0" indent="-171450" algn="l" rtl="0">
              <a:spcBef>
                <a:spcPts val="0"/>
              </a:spcBef>
              <a:spcAft>
                <a:spcPts val="0"/>
              </a:spcAft>
              <a:buClr>
                <a:schemeClr val="dk1"/>
              </a:buClr>
              <a:buSzPts val="1200"/>
              <a:buFont typeface="Arial"/>
              <a:buChar char="•"/>
            </a:pPr>
            <a:r>
              <a:rPr lang="en-US"/>
              <a:t>KVEs informing direction for the framework master plan</a:t>
            </a:r>
            <a:endParaRPr/>
          </a:p>
          <a:p>
            <a:pPr marL="0" lvl="0" indent="0" algn="l" rtl="0">
              <a:spcBef>
                <a:spcPts val="0"/>
              </a:spcBef>
              <a:spcAft>
                <a:spcPts val="0"/>
              </a:spcAft>
              <a:buClr>
                <a:schemeClr val="dk1"/>
              </a:buClr>
              <a:buSzPts val="1200"/>
              <a:buFont typeface="Arial"/>
              <a:buNone/>
            </a:pPr>
            <a:endParaRPr/>
          </a:p>
        </p:txBody>
      </p:sp>
      <p:sp>
        <p:nvSpPr>
          <p:cNvPr id="215" name="Google Shape;21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sz="1800" b="0" i="0" u="none" strike="noStrike">
                <a:solidFill>
                  <a:srgbClr val="000000"/>
                </a:solidFill>
                <a:latin typeface="Arial"/>
                <a:ea typeface="Arial"/>
                <a:cs typeface="Arial"/>
                <a:sym typeface="Arial"/>
              </a:rPr>
              <a:t>Collaboration is a key ingredient of Utah’s secret sauce. We are committed to working closely with local communities, businesses, organizations and other stakeholders to ensure the best outcomes.</a:t>
            </a:r>
            <a:endParaRPr/>
          </a:p>
          <a:p>
            <a:pPr marL="0" lvl="0" indent="0" algn="l" rtl="0">
              <a:spcBef>
                <a:spcPts val="0"/>
              </a:spcBef>
              <a:spcAft>
                <a:spcPts val="0"/>
              </a:spcAft>
              <a:buClr>
                <a:srgbClr val="000000"/>
              </a:buClr>
              <a:buSzPts val="1800"/>
              <a:buFont typeface="Arial"/>
              <a:buNone/>
            </a:pPr>
            <a:r>
              <a:rPr lang="en-US" sz="1800" b="0" i="0" u="none" strike="noStrike">
                <a:solidFill>
                  <a:srgbClr val="000000"/>
                </a:solidFill>
                <a:latin typeface="Arial"/>
                <a:ea typeface="Arial"/>
                <a:cs typeface="Arial"/>
                <a:sym typeface="Arial"/>
              </a:rPr>
              <a:t>Stakeholder Advisory Committee members represent broad perspectives. </a:t>
            </a:r>
            <a:endParaRPr b="0"/>
          </a:p>
        </p:txBody>
      </p:sp>
      <p:sp>
        <p:nvSpPr>
          <p:cNvPr id="225" name="Google Shape;22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698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INITIAL SCOPING</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conduct thorough site evaluation</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research the site's history</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assess the results of prior public input</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assemble existing plans and studies of the site and surrounding areas</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perform transportation, land use and economic development modeling</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Identify opportunities and constraints.</a:t>
            </a:r>
            <a:br>
              <a:rPr lang="en-US" sz="1100" b="0" i="0" u="none" strike="noStrike">
                <a:solidFill>
                  <a:srgbClr val="000000"/>
                </a:solidFill>
                <a:latin typeface="Arial"/>
                <a:ea typeface="Arial"/>
                <a:cs typeface="Arial"/>
                <a:sym typeface="Arial"/>
              </a:rPr>
            </a:br>
            <a:br>
              <a:rPr lang="en-US" sz="1100" b="0" i="0" u="none" strike="noStrike">
                <a:solidFill>
                  <a:srgbClr val="000000"/>
                </a:solidFill>
                <a:latin typeface="Arial"/>
                <a:ea typeface="Arial"/>
                <a:cs typeface="Arial"/>
                <a:sym typeface="Arial"/>
              </a:rPr>
            </a:br>
            <a:endParaRPr sz="1100" b="0" i="0" u="none" strike="noStrike">
              <a:solidFill>
                <a:srgbClr val="000000"/>
              </a:solidFill>
              <a:latin typeface="Arial"/>
              <a:ea typeface="Arial"/>
              <a:cs typeface="Arial"/>
              <a:sym typeface="Arial"/>
            </a:endParaRPr>
          </a:p>
          <a:p>
            <a:pPr marL="0" lvl="0" indent="-698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SCENARIO DEVELOPMENT</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create concepts that identify different possible approaches to future development. </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Sophisticated analytical tools will reveal how the scenarios will perform relative to key economic and quality-of-life measures. </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Public input will be seriously considered when evaluating various scenario components such as urban design, transportation and other infrastructure, parks and trails, recreation, shopping, housing, office space and much more.</a:t>
            </a:r>
            <a:br>
              <a:rPr lang="en-US" sz="1100" b="0" i="0" u="none" strike="noStrike">
                <a:solidFill>
                  <a:srgbClr val="000000"/>
                </a:solidFill>
                <a:latin typeface="Arial"/>
                <a:ea typeface="Arial"/>
                <a:cs typeface="Arial"/>
                <a:sym typeface="Arial"/>
              </a:rPr>
            </a:br>
            <a:br>
              <a:rPr lang="en-US" sz="1100" b="0" i="0" u="none" strike="noStrike">
                <a:solidFill>
                  <a:srgbClr val="000000"/>
                </a:solidFill>
                <a:latin typeface="Arial"/>
                <a:ea typeface="Arial"/>
                <a:cs typeface="Arial"/>
                <a:sym typeface="Arial"/>
              </a:rPr>
            </a:br>
            <a:endParaRPr sz="1100" b="0" i="0" u="none" strike="noStrike">
              <a:solidFill>
                <a:srgbClr val="000000"/>
              </a:solidFill>
              <a:latin typeface="Arial"/>
              <a:ea typeface="Arial"/>
              <a:cs typeface="Arial"/>
              <a:sym typeface="Arial"/>
            </a:endParaRPr>
          </a:p>
          <a:p>
            <a:pPr marL="0" lvl="0" indent="-698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PREFERRED ALTERNATIVE</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Combine the best elements of the scenarios  to create a preferred alternative</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may include a combination of components from all or some of the different scenarios</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Refine the preferred alternative to optimize performance</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goal of identifying strategies that best meet key performance goals</a:t>
            </a:r>
            <a:br>
              <a:rPr lang="en-US" sz="1100" b="0" i="0" u="none" strike="noStrike">
                <a:solidFill>
                  <a:srgbClr val="000000"/>
                </a:solidFill>
                <a:latin typeface="Arial"/>
                <a:ea typeface="Arial"/>
                <a:cs typeface="Arial"/>
                <a:sym typeface="Arial"/>
              </a:rPr>
            </a:br>
            <a:br>
              <a:rPr lang="en-US" sz="1100" b="0" i="0" u="none" strike="noStrike">
                <a:solidFill>
                  <a:srgbClr val="000000"/>
                </a:solidFill>
                <a:latin typeface="Arial"/>
                <a:ea typeface="Arial"/>
                <a:cs typeface="Arial"/>
                <a:sym typeface="Arial"/>
              </a:rPr>
            </a:br>
            <a:endParaRPr sz="1100" b="0" i="0" u="none" strike="noStrike">
              <a:solidFill>
                <a:srgbClr val="000000"/>
              </a:solidFill>
              <a:latin typeface="Arial"/>
              <a:ea typeface="Arial"/>
              <a:cs typeface="Arial"/>
              <a:sym typeface="Arial"/>
            </a:endParaRPr>
          </a:p>
          <a:p>
            <a:pPr marL="0" lvl="0" indent="-698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FINAL PLAN</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Create a final master plan and development guidelines</a:t>
            </a:r>
            <a:endParaRPr/>
          </a:p>
          <a:p>
            <a:pPr marL="742950" lvl="1" indent="-285750" algn="l" rtl="0">
              <a:spcBef>
                <a:spcPts val="0"/>
              </a:spcBef>
              <a:spcAft>
                <a:spcPts val="0"/>
              </a:spcAft>
              <a:buClr>
                <a:srgbClr val="000000"/>
              </a:buClr>
              <a:buSzPts val="1100"/>
              <a:buFont typeface="Arial"/>
              <a:buChar char="•"/>
            </a:pPr>
            <a:r>
              <a:rPr lang="en-US" sz="1100" b="0" i="0" u="none" strike="noStrike">
                <a:solidFill>
                  <a:srgbClr val="000000"/>
                </a:solidFill>
                <a:latin typeface="Arial"/>
                <a:ea typeface="Arial"/>
                <a:cs typeface="Arial"/>
                <a:sym typeface="Arial"/>
              </a:rPr>
              <a:t>Framework for development, with built-in flexibility to accommodate changes in future market conditions, public input, and other variables</a:t>
            </a:r>
            <a:endParaRPr/>
          </a:p>
          <a:p>
            <a:pPr marL="0" lvl="0" indent="0" algn="l" rtl="0">
              <a:spcBef>
                <a:spcPts val="0"/>
              </a:spcBef>
              <a:spcAft>
                <a:spcPts val="0"/>
              </a:spcAft>
              <a:buClr>
                <a:schemeClr val="dk1"/>
              </a:buClr>
              <a:buSzPts val="1200"/>
              <a:buFont typeface="Arial"/>
              <a:buNone/>
            </a:pPr>
            <a:br>
              <a:rPr lang="en-US"/>
            </a:br>
            <a:endParaRPr/>
          </a:p>
        </p:txBody>
      </p:sp>
      <p:sp>
        <p:nvSpPr>
          <p:cNvPr id="252" name="Google Shape;25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Through a transparent, competitive selection process, The Point of the Mountain State Land Authority selected an internationally recognized planning firm, </a:t>
            </a:r>
            <a:r>
              <a:rPr lang="en-US" sz="1800">
                <a:latin typeface="Arial"/>
                <a:ea typeface="Arial"/>
                <a:cs typeface="Arial"/>
                <a:sym typeface="Arial"/>
              </a:rPr>
              <a:t>Skidmore, Owings &amp; Merrill (SOM) as the lead firm to create a master plan for The Point. </a:t>
            </a:r>
            <a:endParaRPr/>
          </a:p>
          <a:p>
            <a:pPr marL="171450" lvl="0" indent="-171450" algn="l" rtl="0">
              <a:spcBef>
                <a:spcPts val="0"/>
              </a:spcBef>
              <a:spcAft>
                <a:spcPts val="0"/>
              </a:spcAft>
              <a:buClr>
                <a:schemeClr val="dk1"/>
              </a:buClr>
              <a:buSzPts val="1800"/>
              <a:buFont typeface="Arial"/>
              <a:buChar char="•"/>
            </a:pPr>
            <a:r>
              <a:rPr lang="en-US" sz="1800">
                <a:latin typeface="Arial"/>
                <a:ea typeface="Arial"/>
                <a:cs typeface="Arial"/>
                <a:sym typeface="Arial"/>
              </a:rPr>
              <a:t>The announcement comes after a months-long competitive process to solicit proposals from internationally recognized planning firms. </a:t>
            </a:r>
            <a:endParaRPr/>
          </a:p>
          <a:p>
            <a:pPr marL="171450" lvl="0" indent="-171450" algn="l" rtl="0">
              <a:spcBef>
                <a:spcPts val="0"/>
              </a:spcBef>
              <a:spcAft>
                <a:spcPts val="0"/>
              </a:spcAft>
              <a:buClr>
                <a:schemeClr val="dk1"/>
              </a:buClr>
              <a:buSzPts val="1800"/>
              <a:buFont typeface="Arial"/>
              <a:buChar char="•"/>
            </a:pPr>
            <a:r>
              <a:rPr lang="en-US" sz="1800">
                <a:latin typeface="Arial"/>
                <a:ea typeface="Arial"/>
                <a:cs typeface="Arial"/>
                <a:sym typeface="Arial"/>
              </a:rPr>
              <a:t>SOM</a:t>
            </a:r>
            <a:r>
              <a:rPr lang="en-US" sz="1800">
                <a:solidFill>
                  <a:srgbClr val="000000"/>
                </a:solidFill>
                <a:latin typeface="Arial"/>
                <a:ea typeface="Arial"/>
                <a:cs typeface="Arial"/>
                <a:sym typeface="Arial"/>
              </a:rPr>
              <a:t> is one of the largest and most influential architecture, interior design, engineering and urban planning firms in the world. </a:t>
            </a:r>
            <a:endParaRPr/>
          </a:p>
          <a:p>
            <a:pPr marL="171450" lvl="0" indent="-17145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They are known for designing some of the most technically and environmentally advanced buildings and significant public spaces. </a:t>
            </a:r>
            <a:endParaRPr/>
          </a:p>
          <a:p>
            <a:pPr marL="171450" lvl="0" indent="-17145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SOM’s interdisciplinary team of global and local experts include some of the best and brightest minds in the industry. </a:t>
            </a:r>
            <a:endParaRPr sz="1200" b="0" i="0" u="none" strike="noStrike">
              <a:solidFill>
                <a:srgbClr val="000000"/>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0" i="0" u="none" strike="noStrike">
              <a:solidFill>
                <a:srgbClr val="000000"/>
              </a:solidFill>
              <a:latin typeface="Noto Sans Symbols"/>
              <a:ea typeface="Noto Sans Symbols"/>
              <a:cs typeface="Noto Sans Symbols"/>
              <a:sym typeface="Noto Sans Symbols"/>
            </a:endParaRPr>
          </a:p>
          <a:p>
            <a:pPr marL="0" lvl="0" indent="0" algn="l" rtl="0">
              <a:spcBef>
                <a:spcPts val="0"/>
              </a:spcBef>
              <a:spcAft>
                <a:spcPts val="0"/>
              </a:spcAft>
              <a:buNone/>
            </a:pPr>
            <a:endParaRPr/>
          </a:p>
        </p:txBody>
      </p:sp>
      <p:sp>
        <p:nvSpPr>
          <p:cNvPr id="262" name="Google Shape;26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SOM is a multi-disciplinary firm</a:t>
            </a:r>
            <a:endParaRPr/>
          </a:p>
          <a:p>
            <a:pPr marL="171450" lvl="0" indent="-171450" algn="l" rtl="0">
              <a:spcBef>
                <a:spcPts val="0"/>
              </a:spcBef>
              <a:spcAft>
                <a:spcPts val="0"/>
              </a:spcAft>
              <a:buClr>
                <a:schemeClr val="dk1"/>
              </a:buClr>
              <a:buSzPts val="1200"/>
              <a:buFont typeface="Arial"/>
              <a:buChar char="•"/>
            </a:pPr>
            <a:r>
              <a:rPr lang="en-US"/>
              <a:t>Integrated planning model means we’re getting the best and brightest from all fields</a:t>
            </a:r>
            <a:endParaRPr/>
          </a:p>
        </p:txBody>
      </p:sp>
      <p:sp>
        <p:nvSpPr>
          <p:cNvPr id="272" name="Google Shape;27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914b7754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e914b7754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83" name="Google Shape;283;ge914b7754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964515bdf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e964515bdf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e964515bdf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964515bdf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964515bdf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e964515bdf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a:solidFill>
                  <a:srgbClr val="000000"/>
                </a:solidFill>
                <a:latin typeface="Arial"/>
                <a:ea typeface="Arial"/>
                <a:cs typeface="Arial"/>
                <a:sym typeface="Arial"/>
              </a:rPr>
              <a:t>Per state law, The Point has a mandate:</a:t>
            </a:r>
            <a:br>
              <a:rPr lang="en-US" b="0" i="0" u="none" strike="noStrike">
                <a:solidFill>
                  <a:srgbClr val="000000"/>
                </a:solidFill>
                <a:latin typeface="Arial"/>
                <a:ea typeface="Arial"/>
                <a:cs typeface="Arial"/>
                <a:sym typeface="Arial"/>
              </a:rPr>
            </a:br>
            <a:endParaRPr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•Maximize </a:t>
            </a:r>
            <a:r>
              <a:rPr lang="en-US" b="1" i="0" u="none" strike="noStrike">
                <a:solidFill>
                  <a:srgbClr val="0773BB"/>
                </a:solidFill>
                <a:latin typeface="Arial"/>
                <a:ea typeface="Arial"/>
                <a:cs typeface="Arial"/>
                <a:sym typeface="Arial"/>
              </a:rPr>
              <a:t>JOB CREATION</a:t>
            </a:r>
            <a:r>
              <a:rPr lang="en-US" b="1" i="0" u="none" strike="noStrike">
                <a:solidFill>
                  <a:srgbClr val="000000"/>
                </a:solidFill>
                <a:latin typeface="Arial"/>
                <a:ea typeface="Arial"/>
                <a:cs typeface="Arial"/>
                <a:sym typeface="Arial"/>
              </a:rPr>
              <a:t> </a:t>
            </a:r>
            <a:r>
              <a:rPr lang="en-US" b="0" i="0" u="none" strike="noStrike">
                <a:solidFill>
                  <a:srgbClr val="000000"/>
                </a:solidFill>
                <a:latin typeface="Arial"/>
                <a:ea typeface="Arial"/>
                <a:cs typeface="Arial"/>
                <a:sym typeface="Arial"/>
              </a:rPr>
              <a:t>and facilitate a </a:t>
            </a:r>
            <a:r>
              <a:rPr lang="en-US" b="1" i="0" u="none" strike="noStrike">
                <a:solidFill>
                  <a:srgbClr val="0773BB"/>
                </a:solidFill>
                <a:latin typeface="Arial"/>
                <a:ea typeface="Arial"/>
                <a:cs typeface="Arial"/>
                <a:sym typeface="Arial"/>
              </a:rPr>
              <a:t>HIGHLY TRAINED WORKFORCE</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•Promote a high </a:t>
            </a:r>
            <a:r>
              <a:rPr lang="en-US" b="1" i="0" u="none" strike="noStrike">
                <a:solidFill>
                  <a:srgbClr val="0773BB"/>
                </a:solidFill>
                <a:latin typeface="Arial"/>
                <a:ea typeface="Arial"/>
                <a:cs typeface="Arial"/>
                <a:sym typeface="Arial"/>
              </a:rPr>
              <a:t>QUALITY OF LIFE</a:t>
            </a:r>
            <a:r>
              <a:rPr lang="en-US" b="0" i="0" u="none" strike="noStrike">
                <a:solidFill>
                  <a:srgbClr val="000000"/>
                </a:solidFill>
                <a:latin typeface="Arial"/>
                <a:ea typeface="Arial"/>
                <a:cs typeface="Arial"/>
                <a:sym typeface="Arial"/>
              </a:rPr>
              <a:t> for residents in and surrounding the state land</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•Strategic </a:t>
            </a:r>
            <a:r>
              <a:rPr lang="en-US" b="1" i="0" u="none" strike="noStrike">
                <a:solidFill>
                  <a:srgbClr val="0773BB"/>
                </a:solidFill>
                <a:latin typeface="Arial"/>
                <a:ea typeface="Arial"/>
                <a:cs typeface="Arial"/>
                <a:sym typeface="Arial"/>
              </a:rPr>
              <a:t>RESIDENTIAL AND COMMERCIAL GROWTH</a:t>
            </a:r>
            <a:r>
              <a:rPr lang="en-US" b="0" i="0" u="none" strike="noStrike">
                <a:solidFill>
                  <a:srgbClr val="000000"/>
                </a:solidFill>
                <a:latin typeface="Arial"/>
                <a:ea typeface="Arial"/>
                <a:cs typeface="Arial"/>
                <a:sym typeface="Arial"/>
              </a:rPr>
              <a:t> that matches workforce needs</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•Preserve </a:t>
            </a:r>
            <a:r>
              <a:rPr lang="en-US" b="1" i="0" u="none" strike="noStrike">
                <a:solidFill>
                  <a:srgbClr val="0773BB"/>
                </a:solidFill>
                <a:latin typeface="Arial"/>
                <a:ea typeface="Arial"/>
                <a:cs typeface="Arial"/>
                <a:sym typeface="Arial"/>
              </a:rPr>
              <a:t>NATURAL LANDS</a:t>
            </a:r>
            <a:r>
              <a:rPr lang="en-US" b="1" i="0" u="none" strike="noStrike">
                <a:solidFill>
                  <a:srgbClr val="000000"/>
                </a:solidFill>
                <a:latin typeface="Arial"/>
                <a:ea typeface="Arial"/>
                <a:cs typeface="Arial"/>
                <a:sym typeface="Arial"/>
              </a:rPr>
              <a:t> </a:t>
            </a:r>
            <a:r>
              <a:rPr lang="en-US" b="0" i="0" u="none" strike="noStrike">
                <a:solidFill>
                  <a:srgbClr val="000000"/>
                </a:solidFill>
                <a:latin typeface="Arial"/>
                <a:ea typeface="Arial"/>
                <a:cs typeface="Arial"/>
                <a:sym typeface="Arial"/>
              </a:rPr>
              <a:t>and enhance </a:t>
            </a:r>
            <a:r>
              <a:rPr lang="en-US" b="1" i="0" u="none" strike="noStrike">
                <a:solidFill>
                  <a:srgbClr val="0773BB"/>
                </a:solidFill>
                <a:latin typeface="Arial"/>
                <a:ea typeface="Arial"/>
                <a:cs typeface="Arial"/>
                <a:sym typeface="Arial"/>
              </a:rPr>
              <a:t>RECREATIONAL OPPORTUNITIES</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•Improve </a:t>
            </a:r>
            <a:r>
              <a:rPr lang="en-US" b="1" i="0" u="none" strike="noStrike">
                <a:solidFill>
                  <a:srgbClr val="0773BB"/>
                </a:solidFill>
                <a:latin typeface="Arial"/>
                <a:ea typeface="Arial"/>
                <a:cs typeface="Arial"/>
                <a:sym typeface="Arial"/>
              </a:rPr>
              <a:t>AIR QUALITY</a:t>
            </a:r>
            <a:r>
              <a:rPr lang="en-US" b="1" i="0" u="none" strike="noStrike">
                <a:solidFill>
                  <a:srgbClr val="000000"/>
                </a:solidFill>
                <a:latin typeface="Arial"/>
                <a:ea typeface="Arial"/>
                <a:cs typeface="Arial"/>
                <a:sym typeface="Arial"/>
              </a:rPr>
              <a:t> </a:t>
            </a:r>
            <a:r>
              <a:rPr lang="en-US" b="0" i="0" u="none" strike="noStrike">
                <a:solidFill>
                  <a:srgbClr val="000000"/>
                </a:solidFill>
                <a:latin typeface="Arial"/>
                <a:ea typeface="Arial"/>
                <a:cs typeface="Arial"/>
                <a:sym typeface="Arial"/>
              </a:rPr>
              <a:t>and minimize</a:t>
            </a:r>
            <a:r>
              <a:rPr lang="en-US" b="0" i="0" u="none" strike="noStrike">
                <a:solidFill>
                  <a:srgbClr val="0773BB"/>
                </a:solidFill>
                <a:latin typeface="Arial"/>
                <a:ea typeface="Arial"/>
                <a:cs typeface="Arial"/>
                <a:sym typeface="Arial"/>
              </a:rPr>
              <a:t> </a:t>
            </a:r>
            <a:r>
              <a:rPr lang="en-US" b="1" i="0" u="none" strike="noStrike">
                <a:solidFill>
                  <a:srgbClr val="0773BB"/>
                </a:solidFill>
                <a:latin typeface="Arial"/>
                <a:ea typeface="Arial"/>
                <a:cs typeface="Arial"/>
                <a:sym typeface="Arial"/>
              </a:rPr>
              <a:t>RESOURCE USE</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•Plan for future</a:t>
            </a:r>
            <a:r>
              <a:rPr lang="en-US" b="0" i="0" u="none" strike="noStrike">
                <a:solidFill>
                  <a:srgbClr val="0773BB"/>
                </a:solidFill>
                <a:latin typeface="Arial"/>
                <a:ea typeface="Arial"/>
                <a:cs typeface="Arial"/>
                <a:sym typeface="Arial"/>
              </a:rPr>
              <a:t> </a:t>
            </a:r>
            <a:r>
              <a:rPr lang="en-US" b="1" i="0" u="none" strike="noStrike">
                <a:solidFill>
                  <a:srgbClr val="0773BB"/>
                </a:solidFill>
                <a:latin typeface="Arial"/>
                <a:ea typeface="Arial"/>
                <a:cs typeface="Arial"/>
                <a:sym typeface="Arial"/>
              </a:rPr>
              <a:t>TRANSPORTATION INFRASTRUCTURE</a:t>
            </a:r>
            <a:r>
              <a:rPr lang="en-US" b="0" i="0" u="none" strike="noStrike">
                <a:solidFill>
                  <a:srgbClr val="000000"/>
                </a:solidFill>
                <a:latin typeface="Arial"/>
                <a:ea typeface="Arial"/>
                <a:cs typeface="Arial"/>
                <a:sym typeface="Arial"/>
              </a:rPr>
              <a:t> and other investments to enhance mobility and protect the environment</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a:t>
            </a:r>
            <a:r>
              <a:rPr lang="en-US" b="1" i="0" u="none" strike="noStrike">
                <a:solidFill>
                  <a:srgbClr val="0773BB"/>
                </a:solidFill>
                <a:latin typeface="Arial"/>
                <a:ea typeface="Arial"/>
                <a:cs typeface="Arial"/>
                <a:sym typeface="Arial"/>
              </a:rPr>
              <a:t>COMPLEMENT DEVELOPMENT</a:t>
            </a:r>
            <a:r>
              <a:rPr lang="en-US" b="0" i="0" u="none" strike="noStrike">
                <a:solidFill>
                  <a:srgbClr val="0773BB"/>
                </a:solidFill>
                <a:latin typeface="Arial"/>
                <a:ea typeface="Arial"/>
                <a:cs typeface="Arial"/>
                <a:sym typeface="Arial"/>
              </a:rPr>
              <a:t> </a:t>
            </a:r>
            <a:r>
              <a:rPr lang="en-US" b="0" i="0" u="none" strike="noStrike">
                <a:solidFill>
                  <a:srgbClr val="000000"/>
                </a:solidFill>
                <a:latin typeface="Arial"/>
                <a:ea typeface="Arial"/>
                <a:cs typeface="Arial"/>
                <a:sym typeface="Arial"/>
              </a:rPr>
              <a:t>on surrounding properties</a:t>
            </a:r>
            <a:endParaRPr>
              <a:solidFill>
                <a:srgbClr val="000000"/>
              </a:solidFill>
              <a:latin typeface="Arial"/>
              <a:ea typeface="Arial"/>
              <a:cs typeface="Arial"/>
              <a:sym typeface="Arial"/>
            </a:endParaRPr>
          </a:p>
          <a:p>
            <a:pPr marL="0" lvl="0" indent="0" algn="l" rtl="0">
              <a:spcBef>
                <a:spcPts val="0"/>
              </a:spcBef>
              <a:spcAft>
                <a:spcPts val="0"/>
              </a:spcAft>
              <a:buNone/>
            </a:pPr>
            <a:r>
              <a:rPr lang="en-US" b="0" i="0" u="none" strike="noStrike">
                <a:solidFill>
                  <a:srgbClr val="000000"/>
                </a:solidFill>
                <a:latin typeface="Arial"/>
                <a:ea typeface="Arial"/>
                <a:cs typeface="Arial"/>
                <a:sym typeface="Arial"/>
              </a:rPr>
              <a:t>•Attract </a:t>
            </a:r>
            <a:r>
              <a:rPr lang="en-US" b="1" i="0" u="none" strike="noStrike">
                <a:solidFill>
                  <a:srgbClr val="0773BB"/>
                </a:solidFill>
                <a:latin typeface="Arial"/>
                <a:ea typeface="Arial"/>
                <a:cs typeface="Arial"/>
                <a:sym typeface="Arial"/>
              </a:rPr>
              <a:t>NATIONALLY RECOGNIZED RESEARCH CENTER</a:t>
            </a:r>
            <a:endParaRPr>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964515bdf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e964515bdf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e964515bdf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964515bdf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964515bdf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e964515bdf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We have a dedicated communications team. </a:t>
            </a:r>
            <a:endParaRPr/>
          </a:p>
          <a:p>
            <a:pPr marL="171450" lvl="0" indent="-171450" algn="l" rtl="0">
              <a:spcBef>
                <a:spcPts val="0"/>
              </a:spcBef>
              <a:spcAft>
                <a:spcPts val="0"/>
              </a:spcAft>
              <a:buClr>
                <a:schemeClr val="dk1"/>
              </a:buClr>
              <a:buSzPts val="1200"/>
              <a:buFont typeface="Arial"/>
              <a:buChar char="•"/>
            </a:pPr>
            <a:r>
              <a:rPr lang="en-US"/>
              <a:t>Don’t hesitate to get in touch with us. </a:t>
            </a:r>
            <a:endParaRPr/>
          </a:p>
          <a:p>
            <a:pPr marL="171450" lvl="0" indent="-171450" algn="l" rtl="0">
              <a:spcBef>
                <a:spcPts val="0"/>
              </a:spcBef>
              <a:spcAft>
                <a:spcPts val="0"/>
              </a:spcAft>
              <a:buClr>
                <a:schemeClr val="dk1"/>
              </a:buClr>
              <a:buSzPts val="1200"/>
              <a:buFont typeface="Arial"/>
              <a:buChar char="•"/>
            </a:pPr>
            <a:r>
              <a:rPr lang="en-US"/>
              <a:t>Many different ways to comment, ask questions, etc. </a:t>
            </a:r>
            <a:endParaRPr/>
          </a:p>
        </p:txBody>
      </p:sp>
      <p:sp>
        <p:nvSpPr>
          <p:cNvPr id="309" name="Google Shape;3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Point didn’t happen overnight</a:t>
            </a:r>
            <a:endParaRPr/>
          </a:p>
          <a:p>
            <a:pPr marL="171450" lvl="0" indent="-171450" algn="l" rtl="0">
              <a:spcBef>
                <a:spcPts val="0"/>
              </a:spcBef>
              <a:spcAft>
                <a:spcPts val="0"/>
              </a:spcAft>
              <a:buClr>
                <a:schemeClr val="dk1"/>
              </a:buClr>
              <a:buSzPts val="1200"/>
              <a:buFont typeface="Arial"/>
              <a:buChar char="•"/>
            </a:pPr>
            <a:r>
              <a:rPr lang="en-US"/>
              <a:t>Years of proactive planning and hard work by many stakeholders</a:t>
            </a:r>
            <a:endParaRPr/>
          </a:p>
        </p:txBody>
      </p:sp>
      <p:sp>
        <p:nvSpPr>
          <p:cNvPr id="122" name="Google Shape;1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666666"/>
              </a:buClr>
              <a:buSzPts val="2800"/>
              <a:buFont typeface="Arial"/>
              <a:buChar char="•"/>
            </a:pPr>
            <a:r>
              <a:rPr lang="en-US" sz="2800" b="0" i="0">
                <a:solidFill>
                  <a:srgbClr val="666666"/>
                </a:solidFill>
                <a:latin typeface="Arial"/>
                <a:ea typeface="Arial"/>
                <a:cs typeface="Arial"/>
                <a:sym typeface="Arial"/>
              </a:rPr>
              <a:t>The Point of the Mountain State Land Authority is an 11-member board composed of state legislators, agency executives, local elected officials, and business leaders. The board meets monthly, with all meetings being open to the public and opportunities for public comment at every meeting. </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The Point of the Mountain State Land Authority recognizes their role as a trusted steward of public resources. </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The Point will not be sold to the highest bidder.</a:t>
            </a:r>
            <a:endParaRPr b="0"/>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Board guiding principles provide direction for all of our work. </a:t>
            </a: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The Point is owned by all Utahns and all Utahns will continue to have meaningful opportunities to participate in planning the site. </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Utahns are part of the decision-making process and public input is foundational to our work.</a:t>
            </a:r>
            <a:endParaRPr b="0"/>
          </a:p>
        </p:txBody>
      </p:sp>
      <p:sp>
        <p:nvSpPr>
          <p:cNvPr id="190" name="Google Shape;1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33"/>
          <p:cNvSpPr/>
          <p:nvPr/>
        </p:nvSpPr>
        <p:spPr>
          <a:xfrm>
            <a:off x="-2" y="1"/>
            <a:ext cx="12192000" cy="6857999"/>
          </a:xfrm>
          <a:prstGeom prst="rect">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33"/>
          <p:cNvSpPr txBox="1">
            <a:spLocks noGrp="1"/>
          </p:cNvSpPr>
          <p:nvPr>
            <p:ph type="ctrTitle"/>
          </p:nvPr>
        </p:nvSpPr>
        <p:spPr>
          <a:xfrm>
            <a:off x="1524000" y="2086735"/>
            <a:ext cx="9144000" cy="142322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5406D"/>
              </a:buClr>
              <a:buSzPts val="6000"/>
              <a:buFont typeface="Arial"/>
              <a:buNone/>
              <a:defRPr sz="6000" b="1" i="0">
                <a:solidFill>
                  <a:srgbClr val="05406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33" descr="A close up of a logo&#10;&#10;Description automatically generated"/>
          <p:cNvPicPr preferRelativeResize="0"/>
          <p:nvPr/>
        </p:nvPicPr>
        <p:blipFill rotWithShape="1">
          <a:blip r:embed="rId2">
            <a:alphaModFix/>
          </a:blip>
          <a:srcRect t="82681"/>
          <a:stretch/>
        </p:blipFill>
        <p:spPr>
          <a:xfrm>
            <a:off x="-142876" y="4413219"/>
            <a:ext cx="12477748" cy="2796611"/>
          </a:xfrm>
          <a:prstGeom prst="rect">
            <a:avLst/>
          </a:prstGeom>
          <a:noFill/>
          <a:ln>
            <a:noFill/>
          </a:ln>
        </p:spPr>
      </p:pic>
      <p:pic>
        <p:nvPicPr>
          <p:cNvPr id="19" name="Google Shape;19;p33" descr="A close up of a sign&#10;&#10;Description automatically generated"/>
          <p:cNvPicPr preferRelativeResize="0"/>
          <p:nvPr/>
        </p:nvPicPr>
        <p:blipFill rotWithShape="1">
          <a:blip r:embed="rId3">
            <a:alphaModFix/>
          </a:blip>
          <a:srcRect/>
          <a:stretch/>
        </p:blipFill>
        <p:spPr>
          <a:xfrm>
            <a:off x="246184" y="223865"/>
            <a:ext cx="3355067" cy="1423227"/>
          </a:xfrm>
          <a:prstGeom prst="rect">
            <a:avLst/>
          </a:prstGeom>
          <a:noFill/>
          <a:ln>
            <a:noFill/>
          </a:ln>
        </p:spPr>
      </p:pic>
      <p:sp>
        <p:nvSpPr>
          <p:cNvPr id="20" name="Google Shape;20;p33"/>
          <p:cNvSpPr txBox="1">
            <a:spLocks noGrp="1"/>
          </p:cNvSpPr>
          <p:nvPr>
            <p:ph type="body" idx="1"/>
          </p:nvPr>
        </p:nvSpPr>
        <p:spPr>
          <a:xfrm>
            <a:off x="1523999" y="3591703"/>
            <a:ext cx="9143999" cy="7397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200"/>
              <a:buFont typeface="Arial"/>
              <a:buNone/>
              <a:defRPr sz="3200"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2" name="Google Shape;82;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838200" y="422275"/>
            <a:ext cx="10515600" cy="5492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73B8"/>
              </a:buClr>
              <a:buSzPts val="4400"/>
              <a:buFont typeface="Arial"/>
              <a:buNone/>
              <a:defRPr b="1" i="0">
                <a:solidFill>
                  <a:srgbClr val="0B73B8"/>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a:spLocks noGrp="1"/>
          </p:cNvSpPr>
          <p:nvPr>
            <p:ph type="pic" idx="2"/>
          </p:nvPr>
        </p:nvSpPr>
        <p:spPr>
          <a:xfrm>
            <a:off x="0" y="1371600"/>
            <a:ext cx="12192000" cy="5486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73B8"/>
              </a:buClr>
              <a:buSzPts val="4400"/>
              <a:buFont typeface="Arial"/>
              <a:buNone/>
              <a:defRPr b="1" i="0">
                <a:solidFill>
                  <a:srgbClr val="0B73B8"/>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0" i="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b="0" i="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b="0" i="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36" descr="A close up of a logo&#10;&#10;Description automatically generated"/>
          <p:cNvPicPr preferRelativeResize="0"/>
          <p:nvPr/>
        </p:nvPicPr>
        <p:blipFill rotWithShape="1">
          <a:blip r:embed="rId2">
            <a:alphaModFix/>
          </a:blip>
          <a:srcRect/>
          <a:stretch/>
        </p:blipFill>
        <p:spPr>
          <a:xfrm>
            <a:off x="11160369" y="5879610"/>
            <a:ext cx="839151" cy="648435"/>
          </a:xfrm>
          <a:prstGeom prst="rect">
            <a:avLst/>
          </a:prstGeom>
          <a:noFill/>
          <a:ln>
            <a:noFill/>
          </a:ln>
        </p:spPr>
      </p:pic>
      <p:sp>
        <p:nvSpPr>
          <p:cNvPr id="32" name="Google Shape;32;p36"/>
          <p:cNvSpPr/>
          <p:nvPr/>
        </p:nvSpPr>
        <p:spPr>
          <a:xfrm>
            <a:off x="0" y="6678028"/>
            <a:ext cx="12192000" cy="197746"/>
          </a:xfrm>
          <a:prstGeom prst="rect">
            <a:avLst/>
          </a:prstGeom>
          <a:solidFill>
            <a:srgbClr val="05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5406D"/>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sp>
        <p:nvSpPr>
          <p:cNvPr id="34" name="Google Shape;34;p37"/>
          <p:cNvSpPr/>
          <p:nvPr/>
        </p:nvSpPr>
        <p:spPr>
          <a:xfrm>
            <a:off x="-2" y="1"/>
            <a:ext cx="12192000" cy="6857999"/>
          </a:xfrm>
          <a:prstGeom prst="rect">
            <a:avLst/>
          </a:prstGeom>
          <a:solidFill>
            <a:srgbClr val="0A20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37"/>
          <p:cNvSpPr txBox="1">
            <a:spLocks noGrp="1"/>
          </p:cNvSpPr>
          <p:nvPr>
            <p:ph type="ctrTitle"/>
          </p:nvPr>
        </p:nvSpPr>
        <p:spPr>
          <a:xfrm>
            <a:off x="3290206" y="2175957"/>
            <a:ext cx="7320641" cy="142322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600"/>
              <a:buFont typeface="Arial"/>
              <a:buNone/>
              <a:defRPr sz="6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37" descr="A picture containing drawing, window, clock&#10;&#10;Description automatically generated"/>
          <p:cNvPicPr preferRelativeResize="0"/>
          <p:nvPr/>
        </p:nvPicPr>
        <p:blipFill rotWithShape="1">
          <a:blip r:embed="rId2">
            <a:alphaModFix/>
          </a:blip>
          <a:srcRect/>
          <a:stretch/>
        </p:blipFill>
        <p:spPr>
          <a:xfrm>
            <a:off x="1507673" y="2341637"/>
            <a:ext cx="1627413" cy="1257547"/>
          </a:xfrm>
          <a:prstGeom prst="rect">
            <a:avLst/>
          </a:prstGeom>
          <a:noFill/>
          <a:ln>
            <a:noFill/>
          </a:ln>
        </p:spPr>
      </p:pic>
      <p:pic>
        <p:nvPicPr>
          <p:cNvPr id="37" name="Google Shape;37;p37" descr="A picture containing monitor, table, computer&#10;&#10;Description automatically generated"/>
          <p:cNvPicPr preferRelativeResize="0"/>
          <p:nvPr/>
        </p:nvPicPr>
        <p:blipFill rotWithShape="1">
          <a:blip r:embed="rId3">
            <a:alphaModFix/>
          </a:blip>
          <a:srcRect t="68817"/>
          <a:stretch/>
        </p:blipFill>
        <p:spPr>
          <a:xfrm>
            <a:off x="0" y="4210050"/>
            <a:ext cx="10989129" cy="26479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8"/>
        <p:cNvGrpSpPr/>
        <p:nvPr/>
      </p:nvGrpSpPr>
      <p:grpSpPr>
        <a:xfrm>
          <a:off x="0" y="0"/>
          <a:ext cx="0" cy="0"/>
          <a:chOff x="0" y="0"/>
          <a:chExt cx="0" cy="0"/>
        </a:xfrm>
      </p:grpSpPr>
      <p:sp>
        <p:nvSpPr>
          <p:cNvPr id="39" name="Google Shape;39;p38"/>
          <p:cNvSpPr/>
          <p:nvPr/>
        </p:nvSpPr>
        <p:spPr>
          <a:xfrm>
            <a:off x="-2" y="1"/>
            <a:ext cx="12192000" cy="6857999"/>
          </a:xfrm>
          <a:prstGeom prst="rect">
            <a:avLst/>
          </a:prstGeom>
          <a:solidFill>
            <a:srgbClr val="0A20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40;p38"/>
          <p:cNvSpPr txBox="1">
            <a:spLocks noGrp="1"/>
          </p:cNvSpPr>
          <p:nvPr>
            <p:ph type="ctrTitle"/>
          </p:nvPr>
        </p:nvSpPr>
        <p:spPr>
          <a:xfrm>
            <a:off x="864053" y="2995788"/>
            <a:ext cx="6158594" cy="8664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Font typeface="Arial"/>
              <a:buNone/>
              <a:defRPr sz="48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8"/>
          <p:cNvSpPr>
            <a:spLocks noGrp="1"/>
          </p:cNvSpPr>
          <p:nvPr>
            <p:ph type="pic" idx="2"/>
          </p:nvPr>
        </p:nvSpPr>
        <p:spPr>
          <a:xfrm>
            <a:off x="7886701" y="0"/>
            <a:ext cx="4305300" cy="685799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2" name="Google Shape;42;p38" descr="A picture containing drawing, window, clock&#10;&#10;Description automatically generated"/>
          <p:cNvPicPr preferRelativeResize="0"/>
          <p:nvPr/>
        </p:nvPicPr>
        <p:blipFill rotWithShape="1">
          <a:blip r:embed="rId2">
            <a:alphaModFix/>
          </a:blip>
          <a:srcRect/>
          <a:stretch/>
        </p:blipFill>
        <p:spPr>
          <a:xfrm>
            <a:off x="74544" y="5815012"/>
            <a:ext cx="1033794" cy="7988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39"/>
          <p:cNvSpPr/>
          <p:nvPr/>
        </p:nvSpPr>
        <p:spPr>
          <a:xfrm>
            <a:off x="342900" y="403287"/>
            <a:ext cx="5379046" cy="6051426"/>
          </a:xfrm>
          <a:prstGeom prst="rect">
            <a:avLst/>
          </a:prstGeom>
          <a:solidFill>
            <a:srgbClr val="05406D"/>
          </a:solidFill>
          <a:ln>
            <a:noFill/>
          </a:ln>
          <a:effectLst>
            <a:outerShdw blurRad="228600" dist="38100" dir="2700000" sx="101000" sy="101000" algn="tl" rotWithShape="0">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39"/>
          <p:cNvSpPr txBox="1">
            <a:spLocks noGrp="1"/>
          </p:cNvSpPr>
          <p:nvPr>
            <p:ph type="title"/>
          </p:nvPr>
        </p:nvSpPr>
        <p:spPr>
          <a:xfrm>
            <a:off x="6064846" y="438456"/>
            <a:ext cx="54483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B73B8"/>
              </a:buClr>
              <a:buSzPts val="4000"/>
              <a:buFont typeface="Arial"/>
              <a:buNone/>
              <a:defRPr sz="4000" b="1" i="0">
                <a:solidFill>
                  <a:srgbClr val="0B73B8"/>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6064846" y="2016431"/>
            <a:ext cx="5448300" cy="42529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0" i="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b="0" i="0">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b="0" i="0">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9"/>
          <p:cNvSpPr txBox="1">
            <a:spLocks noGrp="1"/>
          </p:cNvSpPr>
          <p:nvPr>
            <p:ph type="body" idx="2"/>
          </p:nvPr>
        </p:nvSpPr>
        <p:spPr>
          <a:xfrm>
            <a:off x="651532" y="739471"/>
            <a:ext cx="4761782" cy="5340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p39" descr="A close up of a logo&#10;&#10;Description automatically generated"/>
          <p:cNvPicPr preferRelativeResize="0"/>
          <p:nvPr/>
        </p:nvPicPr>
        <p:blipFill rotWithShape="1">
          <a:blip r:embed="rId2">
            <a:alphaModFix/>
          </a:blip>
          <a:srcRect/>
          <a:stretch/>
        </p:blipFill>
        <p:spPr>
          <a:xfrm>
            <a:off x="11009949" y="6057164"/>
            <a:ext cx="839151" cy="6484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9"/>
        <p:cNvGrpSpPr/>
        <p:nvPr/>
      </p:nvGrpSpPr>
      <p:grpSpPr>
        <a:xfrm>
          <a:off x="0" y="0"/>
          <a:ext cx="0" cy="0"/>
          <a:chOff x="0" y="0"/>
          <a:chExt cx="0" cy="0"/>
        </a:xfrm>
      </p:grpSpPr>
      <p:sp>
        <p:nvSpPr>
          <p:cNvPr id="50" name="Google Shape;50;p40"/>
          <p:cNvSpPr/>
          <p:nvPr/>
        </p:nvSpPr>
        <p:spPr>
          <a:xfrm>
            <a:off x="-2" y="1"/>
            <a:ext cx="12192000" cy="6857999"/>
          </a:xfrm>
          <a:prstGeom prst="rect">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 name="Google Shape;51;p40" descr="A picture containing drawing&#10;&#10;Description automatically generated"/>
          <p:cNvPicPr preferRelativeResize="0"/>
          <p:nvPr/>
        </p:nvPicPr>
        <p:blipFill rotWithShape="1">
          <a:blip r:embed="rId2">
            <a:alphaModFix/>
          </a:blip>
          <a:srcRect/>
          <a:stretch/>
        </p:blipFill>
        <p:spPr>
          <a:xfrm>
            <a:off x="-528129" y="1969206"/>
            <a:ext cx="5290300" cy="4087959"/>
          </a:xfrm>
          <a:prstGeom prst="rect">
            <a:avLst/>
          </a:prstGeom>
          <a:noFill/>
          <a:ln>
            <a:noFill/>
          </a:ln>
          <a:effectLst>
            <a:outerShdw blurRad="152400" dist="38100" dir="2700000" sx="101000" sy="101000" algn="tl" rotWithShape="0">
              <a:srgbClr val="000000">
                <a:alpha val="20000"/>
              </a:srgbClr>
            </a:outerShdw>
          </a:effectLst>
        </p:spPr>
      </p:pic>
      <p:pic>
        <p:nvPicPr>
          <p:cNvPr id="52" name="Google Shape;52;p40" descr="A picture containing drawing&#10;&#10;Description automatically generated"/>
          <p:cNvPicPr preferRelativeResize="0"/>
          <p:nvPr/>
        </p:nvPicPr>
        <p:blipFill rotWithShape="1">
          <a:blip r:embed="rId2">
            <a:alphaModFix/>
          </a:blip>
          <a:srcRect/>
          <a:stretch/>
        </p:blipFill>
        <p:spPr>
          <a:xfrm>
            <a:off x="3435270" y="1969205"/>
            <a:ext cx="5290300" cy="4087959"/>
          </a:xfrm>
          <a:prstGeom prst="rect">
            <a:avLst/>
          </a:prstGeom>
          <a:noFill/>
          <a:ln>
            <a:noFill/>
          </a:ln>
          <a:effectLst>
            <a:outerShdw blurRad="152400" dist="38100" dir="2700000" sx="101000" sy="101000" algn="tl" rotWithShape="0">
              <a:srgbClr val="000000">
                <a:alpha val="20000"/>
              </a:srgbClr>
            </a:outerShdw>
          </a:effectLst>
        </p:spPr>
      </p:pic>
      <p:pic>
        <p:nvPicPr>
          <p:cNvPr id="53" name="Google Shape;53;p40" descr="A picture containing drawing&#10;&#10;Description automatically generated"/>
          <p:cNvPicPr preferRelativeResize="0"/>
          <p:nvPr/>
        </p:nvPicPr>
        <p:blipFill rotWithShape="1">
          <a:blip r:embed="rId2">
            <a:alphaModFix/>
          </a:blip>
          <a:srcRect/>
          <a:stretch/>
        </p:blipFill>
        <p:spPr>
          <a:xfrm>
            <a:off x="7398669" y="1969205"/>
            <a:ext cx="5290300" cy="4087959"/>
          </a:xfrm>
          <a:prstGeom prst="rect">
            <a:avLst/>
          </a:prstGeom>
          <a:noFill/>
          <a:ln>
            <a:noFill/>
          </a:ln>
          <a:effectLst>
            <a:outerShdw blurRad="152400" dist="38100" dir="2700000" sx="101000" sy="101000" algn="tl" rotWithShape="0">
              <a:srgbClr val="000000">
                <a:alpha val="20000"/>
              </a:srgbClr>
            </a:outerShdw>
          </a:effectLst>
        </p:spPr>
      </p:pic>
      <p:pic>
        <p:nvPicPr>
          <p:cNvPr id="54" name="Google Shape;54;p40" descr="A close up of a logo&#10;&#10;Description automatically generated"/>
          <p:cNvPicPr preferRelativeResize="0"/>
          <p:nvPr/>
        </p:nvPicPr>
        <p:blipFill rotWithShape="1">
          <a:blip r:embed="rId3">
            <a:alphaModFix/>
          </a:blip>
          <a:srcRect/>
          <a:stretch/>
        </p:blipFill>
        <p:spPr>
          <a:xfrm>
            <a:off x="11009949" y="6057164"/>
            <a:ext cx="839151" cy="648435"/>
          </a:xfrm>
          <a:prstGeom prst="rect">
            <a:avLst/>
          </a:prstGeom>
          <a:noFill/>
          <a:ln>
            <a:noFill/>
          </a:ln>
        </p:spPr>
      </p:pic>
      <p:sp>
        <p:nvSpPr>
          <p:cNvPr id="55" name="Google Shape;55;p40"/>
          <p:cNvSpPr txBox="1">
            <a:spLocks noGrp="1"/>
          </p:cNvSpPr>
          <p:nvPr>
            <p:ph type="body" idx="1"/>
          </p:nvPr>
        </p:nvSpPr>
        <p:spPr>
          <a:xfrm>
            <a:off x="1174672" y="3370970"/>
            <a:ext cx="1865312" cy="39705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5406D"/>
              </a:buClr>
              <a:buSzPts val="2800"/>
              <a:buNone/>
              <a:defRPr b="0" i="0">
                <a:solidFill>
                  <a:srgbClr val="05406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0"/>
          <p:cNvSpPr txBox="1">
            <a:spLocks noGrp="1"/>
          </p:cNvSpPr>
          <p:nvPr>
            <p:ph type="body" idx="2"/>
          </p:nvPr>
        </p:nvSpPr>
        <p:spPr>
          <a:xfrm>
            <a:off x="1174672" y="3909131"/>
            <a:ext cx="1865312" cy="9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0"/>
          <p:cNvSpPr/>
          <p:nvPr/>
        </p:nvSpPr>
        <p:spPr>
          <a:xfrm>
            <a:off x="1" y="1"/>
            <a:ext cx="12192000" cy="1519238"/>
          </a:xfrm>
          <a:prstGeom prst="rect">
            <a:avLst/>
          </a:prstGeom>
          <a:solidFill>
            <a:srgbClr val="0A20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40"/>
          <p:cNvSpPr txBox="1">
            <a:spLocks noGrp="1"/>
          </p:cNvSpPr>
          <p:nvPr>
            <p:ph type="body" idx="3"/>
          </p:nvPr>
        </p:nvSpPr>
        <p:spPr>
          <a:xfrm>
            <a:off x="5138071" y="3370970"/>
            <a:ext cx="1865312" cy="39705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5406D"/>
              </a:buClr>
              <a:buSzPts val="2800"/>
              <a:buNone/>
              <a:defRPr b="0" i="0">
                <a:solidFill>
                  <a:srgbClr val="05406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0"/>
          <p:cNvSpPr txBox="1">
            <a:spLocks noGrp="1"/>
          </p:cNvSpPr>
          <p:nvPr>
            <p:ph type="body" idx="4"/>
          </p:nvPr>
        </p:nvSpPr>
        <p:spPr>
          <a:xfrm>
            <a:off x="5138071" y="3909131"/>
            <a:ext cx="1865312" cy="9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A2036"/>
              </a:buClr>
              <a:buSzPts val="1800"/>
              <a:buNone/>
              <a:defRPr sz="1800" b="0" i="0">
                <a:solidFill>
                  <a:srgbClr val="0A203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0"/>
          <p:cNvSpPr txBox="1">
            <a:spLocks noGrp="1"/>
          </p:cNvSpPr>
          <p:nvPr>
            <p:ph type="body" idx="5"/>
          </p:nvPr>
        </p:nvSpPr>
        <p:spPr>
          <a:xfrm>
            <a:off x="9101470" y="3370970"/>
            <a:ext cx="1865312" cy="39705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5406D"/>
              </a:buClr>
              <a:buSzPts val="2800"/>
              <a:buNone/>
              <a:defRPr b="0" i="0">
                <a:solidFill>
                  <a:srgbClr val="05406D"/>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0"/>
          <p:cNvSpPr txBox="1">
            <a:spLocks noGrp="1"/>
          </p:cNvSpPr>
          <p:nvPr>
            <p:ph type="body" idx="6"/>
          </p:nvPr>
        </p:nvSpPr>
        <p:spPr>
          <a:xfrm>
            <a:off x="9101470" y="3909131"/>
            <a:ext cx="1865312" cy="9906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A2036"/>
              </a:buClr>
              <a:buSzPts val="1800"/>
              <a:buNone/>
              <a:defRPr sz="1800" b="0" i="0">
                <a:solidFill>
                  <a:srgbClr val="0A203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0"/>
          <p:cNvSpPr txBox="1">
            <a:spLocks noGrp="1"/>
          </p:cNvSpPr>
          <p:nvPr>
            <p:ph type="title"/>
          </p:nvPr>
        </p:nvSpPr>
        <p:spPr>
          <a:xfrm>
            <a:off x="838200" y="19367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ge7d4d22beb_0_6" descr="A close up of a logo&#10;&#10;Description automatically generated"/>
          <p:cNvPicPr preferRelativeResize="0"/>
          <p:nvPr/>
        </p:nvPicPr>
        <p:blipFill rotWithShape="1">
          <a:blip r:embed="rId4">
            <a:alphaModFix/>
          </a:blip>
          <a:srcRect/>
          <a:stretch/>
        </p:blipFill>
        <p:spPr>
          <a:xfrm>
            <a:off x="0" y="0"/>
            <a:ext cx="12191998" cy="6858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0"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pic>
        <p:nvPicPr>
          <p:cNvPr id="218" name="Google Shape;218;p20"/>
          <p:cNvPicPr preferRelativeResize="0"/>
          <p:nvPr/>
        </p:nvPicPr>
        <p:blipFill rotWithShape="1">
          <a:blip r:embed="rId4">
            <a:alphaModFix/>
          </a:blip>
          <a:srcRect/>
          <a:stretch/>
        </p:blipFill>
        <p:spPr>
          <a:xfrm>
            <a:off x="1177246" y="1421250"/>
            <a:ext cx="4035609" cy="52225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19" name="Google Shape;219;p20"/>
          <p:cNvPicPr preferRelativeResize="0"/>
          <p:nvPr/>
        </p:nvPicPr>
        <p:blipFill rotWithShape="1">
          <a:blip r:embed="rId5">
            <a:alphaModFix/>
          </a:blip>
          <a:srcRect l="26413" t="6763" r="23913" b="13237"/>
          <a:stretch/>
        </p:blipFill>
        <p:spPr>
          <a:xfrm>
            <a:off x="5909371" y="1806794"/>
            <a:ext cx="5105383" cy="4625007"/>
          </a:xfrm>
          <a:prstGeom prst="rect">
            <a:avLst/>
          </a:prstGeom>
          <a:noFill/>
          <a:ln>
            <a:noFill/>
          </a:ln>
        </p:spPr>
      </p:pic>
      <p:sp>
        <p:nvSpPr>
          <p:cNvPr id="220" name="Google Shape;220;p20"/>
          <p:cNvSpPr txBox="1"/>
          <p:nvPr/>
        </p:nvSpPr>
        <p:spPr>
          <a:xfrm>
            <a:off x="743234" y="426199"/>
            <a:ext cx="799042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KEY VISION ELEMENTS</a:t>
            </a:r>
            <a:endParaRPr/>
          </a:p>
        </p:txBody>
      </p:sp>
      <p:cxnSp>
        <p:nvCxnSpPr>
          <p:cNvPr id="221" name="Google Shape;221;p20"/>
          <p:cNvCxnSpPr/>
          <p:nvPr/>
        </p:nvCxnSpPr>
        <p:spPr>
          <a:xfrm>
            <a:off x="816077" y="1200099"/>
            <a:ext cx="7796981" cy="0"/>
          </a:xfrm>
          <a:prstGeom prst="straightConnector1">
            <a:avLst/>
          </a:prstGeom>
          <a:noFill/>
          <a:ln w="12700" cap="flat" cmpd="sng">
            <a:solidFill>
              <a:srgbClr val="05406D"/>
            </a:solidFill>
            <a:prstDash val="solid"/>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7"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sp>
        <p:nvSpPr>
          <p:cNvPr id="228" name="Google Shape;228;p27"/>
          <p:cNvSpPr txBox="1"/>
          <p:nvPr/>
        </p:nvSpPr>
        <p:spPr>
          <a:xfrm>
            <a:off x="743234" y="426199"/>
            <a:ext cx="799042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STAKEHOLDER ADVISORY COMMITTEE</a:t>
            </a:r>
            <a:endParaRPr/>
          </a:p>
        </p:txBody>
      </p:sp>
      <p:cxnSp>
        <p:nvCxnSpPr>
          <p:cNvPr id="229" name="Google Shape;229;p27"/>
          <p:cNvCxnSpPr/>
          <p:nvPr/>
        </p:nvCxnSpPr>
        <p:spPr>
          <a:xfrm>
            <a:off x="816077" y="1915716"/>
            <a:ext cx="7796981" cy="0"/>
          </a:xfrm>
          <a:prstGeom prst="straightConnector1">
            <a:avLst/>
          </a:prstGeom>
          <a:noFill/>
          <a:ln w="12700" cap="flat" cmpd="sng">
            <a:solidFill>
              <a:srgbClr val="05406D"/>
            </a:solidFill>
            <a:prstDash val="solid"/>
            <a:miter lim="800000"/>
            <a:headEnd type="none" w="sm" len="sm"/>
            <a:tailEnd type="none" w="sm" len="sm"/>
          </a:ln>
        </p:spPr>
      </p:cxnSp>
      <p:grpSp>
        <p:nvGrpSpPr>
          <p:cNvPr id="230" name="Google Shape;230;p27"/>
          <p:cNvGrpSpPr/>
          <p:nvPr/>
        </p:nvGrpSpPr>
        <p:grpSpPr>
          <a:xfrm>
            <a:off x="584208" y="2091897"/>
            <a:ext cx="10335583" cy="4511806"/>
            <a:chOff x="961851" y="2108462"/>
            <a:chExt cx="9203557" cy="4511806"/>
          </a:xfrm>
        </p:grpSpPr>
        <p:pic>
          <p:nvPicPr>
            <p:cNvPr id="231" name="Google Shape;231;p27"/>
            <p:cNvPicPr preferRelativeResize="0"/>
            <p:nvPr/>
          </p:nvPicPr>
          <p:blipFill rotWithShape="1">
            <a:blip r:embed="rId4">
              <a:alphaModFix/>
            </a:blip>
            <a:srcRect l="3479" r="3342" b="59793"/>
            <a:stretch/>
          </p:blipFill>
          <p:spPr>
            <a:xfrm>
              <a:off x="5686173" y="2108462"/>
              <a:ext cx="4479235" cy="2977361"/>
            </a:xfrm>
            <a:prstGeom prst="rect">
              <a:avLst/>
            </a:prstGeom>
            <a:noFill/>
            <a:ln>
              <a:noFill/>
            </a:ln>
          </p:spPr>
        </p:pic>
        <p:pic>
          <p:nvPicPr>
            <p:cNvPr id="232" name="Google Shape;232;p27"/>
            <p:cNvPicPr preferRelativeResize="0"/>
            <p:nvPr/>
          </p:nvPicPr>
          <p:blipFill rotWithShape="1">
            <a:blip r:embed="rId4">
              <a:alphaModFix/>
            </a:blip>
            <a:srcRect t="40351"/>
            <a:stretch/>
          </p:blipFill>
          <p:spPr>
            <a:xfrm>
              <a:off x="961851" y="2164784"/>
              <a:ext cx="4849059" cy="445548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1"/>
          <p:cNvSpPr txBox="1"/>
          <p:nvPr/>
        </p:nvSpPr>
        <p:spPr>
          <a:xfrm>
            <a:off x="731548" y="616092"/>
            <a:ext cx="9181077"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rPr>
              <a:t>OVER 10</a:t>
            </a:r>
            <a:r>
              <a:rPr lang="en-US" sz="4600">
                <a:solidFill>
                  <a:srgbClr val="0B73B8"/>
                </a:solidFill>
                <a:latin typeface="Arial"/>
                <a:ea typeface="Arial"/>
                <a:cs typeface="Arial"/>
                <a:sym typeface="Arial"/>
              </a:rPr>
              <a:t>,000 UTAHNS</a:t>
            </a:r>
            <a:endParaRPr/>
          </a:p>
        </p:txBody>
      </p:sp>
      <p:pic>
        <p:nvPicPr>
          <p:cNvPr id="239" name="Google Shape;239;p21"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cxnSp>
        <p:nvCxnSpPr>
          <p:cNvPr id="240" name="Google Shape;240;p21"/>
          <p:cNvCxnSpPr/>
          <p:nvPr/>
        </p:nvCxnSpPr>
        <p:spPr>
          <a:xfrm>
            <a:off x="816077" y="1389992"/>
            <a:ext cx="7796981" cy="0"/>
          </a:xfrm>
          <a:prstGeom prst="straightConnector1">
            <a:avLst/>
          </a:prstGeom>
          <a:noFill/>
          <a:ln w="12700" cap="flat" cmpd="sng">
            <a:solidFill>
              <a:srgbClr val="05406D"/>
            </a:solidFill>
            <a:prstDash val="solid"/>
            <a:miter lim="800000"/>
            <a:headEnd type="none" w="sm" len="sm"/>
            <a:tailEnd type="none" w="sm" len="sm"/>
          </a:ln>
        </p:spPr>
      </p:cxnSp>
      <p:sp>
        <p:nvSpPr>
          <p:cNvPr id="241" name="Google Shape;241;p21"/>
          <p:cNvSpPr/>
          <p:nvPr/>
        </p:nvSpPr>
        <p:spPr>
          <a:xfrm>
            <a:off x="5177117" y="5634318"/>
            <a:ext cx="860612" cy="1479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2" name="Google Shape;242;p21"/>
          <p:cNvPicPr preferRelativeResize="0"/>
          <p:nvPr/>
        </p:nvPicPr>
        <p:blipFill>
          <a:blip r:embed="rId4">
            <a:alphaModFix/>
          </a:blip>
          <a:stretch>
            <a:fillRect/>
          </a:stretch>
        </p:blipFill>
        <p:spPr>
          <a:xfrm>
            <a:off x="2931000" y="1504949"/>
            <a:ext cx="6329989" cy="5153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a:spLocks noGrp="1"/>
          </p:cNvSpPr>
          <p:nvPr>
            <p:ph type="ctrTitle"/>
          </p:nvPr>
        </p:nvSpPr>
        <p:spPr>
          <a:xfrm>
            <a:off x="3560679" y="2141366"/>
            <a:ext cx="7320641" cy="14232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Arial"/>
              <a:buNone/>
            </a:pPr>
            <a:r>
              <a:rPr lang="en-US"/>
              <a:t>The Plan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5"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sp>
        <p:nvSpPr>
          <p:cNvPr id="255" name="Google Shape;255;p25"/>
          <p:cNvSpPr txBox="1"/>
          <p:nvPr/>
        </p:nvSpPr>
        <p:spPr>
          <a:xfrm>
            <a:off x="743234" y="426199"/>
            <a:ext cx="799042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200">
                <a:solidFill>
                  <a:srgbClr val="0B73B8"/>
                </a:solidFill>
              </a:rPr>
              <a:t>FRAMEWORK </a:t>
            </a:r>
            <a:r>
              <a:rPr lang="en-US" sz="4200">
                <a:solidFill>
                  <a:srgbClr val="0B73B8"/>
                </a:solidFill>
                <a:latin typeface="Arial"/>
                <a:ea typeface="Arial"/>
                <a:cs typeface="Arial"/>
                <a:sym typeface="Arial"/>
              </a:rPr>
              <a:t>PLAN TIMELINE</a:t>
            </a:r>
            <a:endParaRPr sz="1000"/>
          </a:p>
        </p:txBody>
      </p:sp>
      <p:cxnSp>
        <p:nvCxnSpPr>
          <p:cNvPr id="256" name="Google Shape;256;p25"/>
          <p:cNvCxnSpPr/>
          <p:nvPr/>
        </p:nvCxnSpPr>
        <p:spPr>
          <a:xfrm>
            <a:off x="816077" y="1200099"/>
            <a:ext cx="7796981" cy="0"/>
          </a:xfrm>
          <a:prstGeom prst="straightConnector1">
            <a:avLst/>
          </a:prstGeom>
          <a:noFill/>
          <a:ln w="12700" cap="flat" cmpd="sng">
            <a:solidFill>
              <a:srgbClr val="05406D"/>
            </a:solidFill>
            <a:prstDash val="solid"/>
            <a:miter lim="800000"/>
            <a:headEnd type="none" w="sm" len="sm"/>
            <a:tailEnd type="none" w="sm" len="sm"/>
          </a:ln>
        </p:spPr>
      </p:cxnSp>
      <p:pic>
        <p:nvPicPr>
          <p:cNvPr id="257" name="Google Shape;257;p25"/>
          <p:cNvPicPr preferRelativeResize="0"/>
          <p:nvPr/>
        </p:nvPicPr>
        <p:blipFill rotWithShape="1">
          <a:blip r:embed="rId4">
            <a:alphaModFix/>
          </a:blip>
          <a:srcRect l="8370" t="16400" r="4347" b="30682"/>
          <a:stretch/>
        </p:blipFill>
        <p:spPr>
          <a:xfrm>
            <a:off x="818954" y="2650595"/>
            <a:ext cx="10641497" cy="3167105"/>
          </a:xfrm>
          <a:prstGeom prst="rect">
            <a:avLst/>
          </a:prstGeom>
          <a:noFill/>
          <a:ln>
            <a:noFill/>
          </a:ln>
        </p:spPr>
      </p:pic>
      <p:pic>
        <p:nvPicPr>
          <p:cNvPr id="258" name="Google Shape;258;p25" descr="Timeline&#10;&#10;Description automatically generated"/>
          <p:cNvPicPr preferRelativeResize="0"/>
          <p:nvPr/>
        </p:nvPicPr>
        <p:blipFill rotWithShape="1">
          <a:blip r:embed="rId5">
            <a:alphaModFix/>
          </a:blip>
          <a:srcRect l="76002" t="29167" r="14398" b="57169"/>
          <a:stretch/>
        </p:blipFill>
        <p:spPr>
          <a:xfrm>
            <a:off x="9738691" y="1391940"/>
            <a:ext cx="1113183" cy="10562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3"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sp>
        <p:nvSpPr>
          <p:cNvPr id="265" name="Google Shape;265;p23"/>
          <p:cNvSpPr txBox="1"/>
          <p:nvPr/>
        </p:nvSpPr>
        <p:spPr>
          <a:xfrm>
            <a:off x="743234" y="558721"/>
            <a:ext cx="799042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WORLD-RENOWNED FIRM</a:t>
            </a:r>
            <a:endParaRPr/>
          </a:p>
        </p:txBody>
      </p:sp>
      <p:cxnSp>
        <p:nvCxnSpPr>
          <p:cNvPr id="266" name="Google Shape;266;p23"/>
          <p:cNvCxnSpPr/>
          <p:nvPr/>
        </p:nvCxnSpPr>
        <p:spPr>
          <a:xfrm>
            <a:off x="816077" y="1200099"/>
            <a:ext cx="7796981" cy="0"/>
          </a:xfrm>
          <a:prstGeom prst="straightConnector1">
            <a:avLst/>
          </a:prstGeom>
          <a:noFill/>
          <a:ln w="12700" cap="flat" cmpd="sng">
            <a:solidFill>
              <a:srgbClr val="05406D"/>
            </a:solidFill>
            <a:prstDash val="solid"/>
            <a:miter lim="800000"/>
            <a:headEnd type="none" w="sm" len="sm"/>
            <a:tailEnd type="none" w="sm" len="sm"/>
          </a:ln>
        </p:spPr>
      </p:cxnSp>
      <p:pic>
        <p:nvPicPr>
          <p:cNvPr id="267" name="Google Shape;267;p23"/>
          <p:cNvPicPr preferRelativeResize="0"/>
          <p:nvPr/>
        </p:nvPicPr>
        <p:blipFill rotWithShape="1">
          <a:blip r:embed="rId4">
            <a:alphaModFix/>
          </a:blip>
          <a:srcRect l="3914" t="21049" r="3369" b="19018"/>
          <a:stretch/>
        </p:blipFill>
        <p:spPr>
          <a:xfrm>
            <a:off x="596348" y="1664512"/>
            <a:ext cx="11304105" cy="4108173"/>
          </a:xfrm>
          <a:prstGeom prst="rect">
            <a:avLst/>
          </a:prstGeom>
          <a:noFill/>
          <a:ln>
            <a:noFill/>
          </a:ln>
        </p:spPr>
      </p:pic>
      <p:pic>
        <p:nvPicPr>
          <p:cNvPr id="268" name="Google Shape;268;p23"/>
          <p:cNvPicPr preferRelativeResize="0"/>
          <p:nvPr/>
        </p:nvPicPr>
        <p:blipFill rotWithShape="1">
          <a:blip r:embed="rId5">
            <a:alphaModFix/>
          </a:blip>
          <a:srcRect/>
          <a:stretch/>
        </p:blipFill>
        <p:spPr>
          <a:xfrm>
            <a:off x="596348" y="6056052"/>
            <a:ext cx="1364974" cy="4864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4"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sp>
        <p:nvSpPr>
          <p:cNvPr id="275" name="Google Shape;275;p24"/>
          <p:cNvSpPr txBox="1"/>
          <p:nvPr/>
        </p:nvSpPr>
        <p:spPr>
          <a:xfrm>
            <a:off x="743234" y="558721"/>
            <a:ext cx="799042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MULTI-DISCIPLINARY</a:t>
            </a:r>
            <a:endParaRPr/>
          </a:p>
        </p:txBody>
      </p:sp>
      <p:cxnSp>
        <p:nvCxnSpPr>
          <p:cNvPr id="276" name="Google Shape;276;p24"/>
          <p:cNvCxnSpPr/>
          <p:nvPr/>
        </p:nvCxnSpPr>
        <p:spPr>
          <a:xfrm>
            <a:off x="816077" y="1200099"/>
            <a:ext cx="7796981" cy="0"/>
          </a:xfrm>
          <a:prstGeom prst="straightConnector1">
            <a:avLst/>
          </a:prstGeom>
          <a:noFill/>
          <a:ln w="12700" cap="flat" cmpd="sng">
            <a:solidFill>
              <a:srgbClr val="05406D"/>
            </a:solidFill>
            <a:prstDash val="solid"/>
            <a:miter lim="800000"/>
            <a:headEnd type="none" w="sm" len="sm"/>
            <a:tailEnd type="none" w="sm" len="sm"/>
          </a:ln>
        </p:spPr>
      </p:cxnSp>
      <p:grpSp>
        <p:nvGrpSpPr>
          <p:cNvPr id="277" name="Google Shape;277;p24"/>
          <p:cNvGrpSpPr/>
          <p:nvPr/>
        </p:nvGrpSpPr>
        <p:grpSpPr>
          <a:xfrm>
            <a:off x="2895557" y="1605372"/>
            <a:ext cx="6400885" cy="4809813"/>
            <a:chOff x="2895557" y="1605372"/>
            <a:chExt cx="6400885" cy="4809813"/>
          </a:xfrm>
        </p:grpSpPr>
        <p:pic>
          <p:nvPicPr>
            <p:cNvPr id="278" name="Google Shape;278;p24"/>
            <p:cNvPicPr preferRelativeResize="0"/>
            <p:nvPr/>
          </p:nvPicPr>
          <p:blipFill rotWithShape="1">
            <a:blip r:embed="rId4">
              <a:alphaModFix/>
            </a:blip>
            <a:srcRect l="48151" t="19376" r="2283" b="14378"/>
            <a:stretch/>
          </p:blipFill>
          <p:spPr>
            <a:xfrm>
              <a:off x="2895557" y="1605372"/>
              <a:ext cx="6400885" cy="4809813"/>
            </a:xfrm>
            <a:prstGeom prst="rect">
              <a:avLst/>
            </a:prstGeom>
            <a:noFill/>
            <a:ln>
              <a:noFill/>
            </a:ln>
          </p:spPr>
        </p:pic>
        <p:pic>
          <p:nvPicPr>
            <p:cNvPr id="279" name="Google Shape;279;p24"/>
            <p:cNvPicPr preferRelativeResize="0"/>
            <p:nvPr/>
          </p:nvPicPr>
          <p:blipFill rotWithShape="1">
            <a:blip r:embed="rId5">
              <a:alphaModFix/>
            </a:blip>
            <a:srcRect/>
            <a:stretch/>
          </p:blipFill>
          <p:spPr>
            <a:xfrm>
              <a:off x="5413513" y="3752408"/>
              <a:ext cx="1258957" cy="448671"/>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e914b77544_0_0"/>
          <p:cNvPicPr preferRelativeResize="0"/>
          <p:nvPr/>
        </p:nvPicPr>
        <p:blipFill>
          <a:blip r:embed="rId3">
            <a:alphaModFix/>
          </a:blip>
          <a:stretch>
            <a:fillRect/>
          </a:stretch>
        </p:blipFill>
        <p:spPr>
          <a:xfrm>
            <a:off x="-602225" y="-229875"/>
            <a:ext cx="12986348" cy="7279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838200" y="422275"/>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B73B8"/>
              </a:buClr>
              <a:buSzPct val="100000"/>
              <a:buFont typeface="Arial"/>
              <a:buNone/>
            </a:pPr>
            <a:r>
              <a:rPr lang="en-US"/>
              <a:t>THE POINT</a:t>
            </a:r>
            <a:endParaRPr/>
          </a:p>
        </p:txBody>
      </p:sp>
      <p:pic>
        <p:nvPicPr>
          <p:cNvPr id="116" name="Google Shape;116;p5" descr="A field with a mountain in the background&#10;&#10;Description automatically generated"/>
          <p:cNvPicPr preferRelativeResize="0">
            <a:picLocks noGrp="1"/>
          </p:cNvPicPr>
          <p:nvPr>
            <p:ph type="pic" idx="2"/>
          </p:nvPr>
        </p:nvPicPr>
        <p:blipFill rotWithShape="1">
          <a:blip r:embed="rId3">
            <a:alphaModFix/>
          </a:blip>
          <a:srcRect t="4366" b="9365"/>
          <a:stretch/>
        </p:blipFill>
        <p:spPr>
          <a:xfrm>
            <a:off x="0" y="1094064"/>
            <a:ext cx="12192000" cy="5823813"/>
          </a:xfrm>
          <a:prstGeom prst="rect">
            <a:avLst/>
          </a:prstGeom>
          <a:noFill/>
          <a:ln>
            <a:noFill/>
          </a:ln>
        </p:spPr>
      </p:pic>
      <p:cxnSp>
        <p:nvCxnSpPr>
          <p:cNvPr id="117" name="Google Shape;117;p5"/>
          <p:cNvCxnSpPr/>
          <p:nvPr/>
        </p:nvCxnSpPr>
        <p:spPr>
          <a:xfrm>
            <a:off x="838200" y="971550"/>
            <a:ext cx="7796981" cy="0"/>
          </a:xfrm>
          <a:prstGeom prst="straightConnector1">
            <a:avLst/>
          </a:prstGeom>
          <a:noFill/>
          <a:ln w="12700" cap="flat" cmpd="sng">
            <a:solidFill>
              <a:srgbClr val="05406D"/>
            </a:solidFill>
            <a:prstDash val="solid"/>
            <a:miter lim="800000"/>
            <a:headEnd type="none" w="sm" len="sm"/>
            <a:tailEnd type="none" w="sm" len="sm"/>
          </a:ln>
        </p:spPr>
      </p:cxnSp>
      <p:pic>
        <p:nvPicPr>
          <p:cNvPr id="118" name="Google Shape;118;p5" descr="A picture containing window&#10;&#10;Description automatically generated"/>
          <p:cNvPicPr preferRelativeResize="0"/>
          <p:nvPr/>
        </p:nvPicPr>
        <p:blipFill rotWithShape="1">
          <a:blip r:embed="rId4">
            <a:alphaModFix/>
          </a:blip>
          <a:srcRect/>
          <a:stretch/>
        </p:blipFill>
        <p:spPr>
          <a:xfrm>
            <a:off x="10700080" y="129787"/>
            <a:ext cx="1307440" cy="9030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8" descr="A close up of a logo&#10;&#10;Description automatically generated"/>
          <p:cNvPicPr preferRelativeResize="0"/>
          <p:nvPr/>
        </p:nvPicPr>
        <p:blipFill rotWithShape="1">
          <a:blip r:embed="rId3">
            <a:alphaModFix/>
          </a:blip>
          <a:srcRect/>
          <a:stretch/>
        </p:blipFill>
        <p:spPr>
          <a:xfrm>
            <a:off x="0" y="0"/>
            <a:ext cx="12191998" cy="6858001"/>
          </a:xfrm>
          <a:prstGeom prst="rect">
            <a:avLst/>
          </a:prstGeom>
          <a:noFill/>
          <a:ln>
            <a:noFill/>
          </a:ln>
        </p:spPr>
      </p:pic>
      <p:sp>
        <p:nvSpPr>
          <p:cNvPr id="312" name="Google Shape;312;p28"/>
          <p:cNvSpPr txBox="1"/>
          <p:nvPr/>
        </p:nvSpPr>
        <p:spPr>
          <a:xfrm>
            <a:off x="-175333" y="504099"/>
            <a:ext cx="5448300" cy="773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CONTACT US</a:t>
            </a:r>
            <a:endParaRPr/>
          </a:p>
        </p:txBody>
      </p:sp>
      <p:sp>
        <p:nvSpPr>
          <p:cNvPr id="313" name="Google Shape;313;p28"/>
          <p:cNvSpPr txBox="1"/>
          <p:nvPr/>
        </p:nvSpPr>
        <p:spPr>
          <a:xfrm>
            <a:off x="1866058" y="1522142"/>
            <a:ext cx="5226424" cy="3693319"/>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400" b="0" i="0" u="none" strike="noStrike">
                <a:solidFill>
                  <a:schemeClr val="dk1"/>
                </a:solidFill>
                <a:latin typeface="Arial"/>
                <a:ea typeface="Arial"/>
                <a:cs typeface="Arial"/>
                <a:sym typeface="Arial"/>
              </a:rPr>
              <a:t>www.thepointutah.org</a:t>
            </a:r>
            <a:endParaRPr sz="240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en-US" sz="2400" b="0" i="0" u="none" strike="noStrike">
                <a:solidFill>
                  <a:schemeClr val="dk1"/>
                </a:solidFill>
                <a:latin typeface="Arial"/>
                <a:ea typeface="Arial"/>
                <a:cs typeface="Arial"/>
                <a:sym typeface="Arial"/>
              </a:rPr>
              <a:t>info@thepointutah.org</a:t>
            </a:r>
            <a:endParaRPr sz="240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en-US" sz="2400" b="0" i="0" u="none" strike="noStrike">
                <a:solidFill>
                  <a:schemeClr val="dk1"/>
                </a:solidFill>
                <a:latin typeface="Arial"/>
                <a:ea typeface="Arial"/>
                <a:cs typeface="Arial"/>
                <a:sym typeface="Arial"/>
              </a:rPr>
              <a:t>801-214-1631</a:t>
            </a:r>
            <a:endParaRPr sz="240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en-US" sz="2400" b="0" i="0" u="none" strike="noStrike">
                <a:solidFill>
                  <a:schemeClr val="dk1"/>
                </a:solidFill>
                <a:latin typeface="Arial"/>
                <a:ea typeface="Arial"/>
                <a:cs typeface="Arial"/>
                <a:sym typeface="Arial"/>
              </a:rPr>
              <a:t>P.O. Box 692 Draper, UT 84020</a:t>
            </a:r>
            <a:endParaRPr/>
          </a:p>
          <a:p>
            <a:pPr marL="0" marR="0" lvl="0" indent="0" algn="l" rtl="0">
              <a:lnSpc>
                <a:spcPct val="200000"/>
              </a:lnSpc>
              <a:spcBef>
                <a:spcPts val="0"/>
              </a:spcBef>
              <a:spcAft>
                <a:spcPts val="0"/>
              </a:spcAft>
              <a:buNone/>
            </a:pPr>
            <a:r>
              <a:rPr lang="en-US" sz="2400" b="0" i="0" u="none" strike="noStrike">
                <a:solidFill>
                  <a:schemeClr val="dk1"/>
                </a:solidFill>
                <a:latin typeface="Arial"/>
                <a:ea typeface="Arial"/>
                <a:cs typeface="Arial"/>
                <a:sym typeface="Arial"/>
              </a:rPr>
              <a:t>                @thepointutah.org</a:t>
            </a:r>
            <a:endParaRPr/>
          </a:p>
        </p:txBody>
      </p:sp>
      <p:pic>
        <p:nvPicPr>
          <p:cNvPr id="314" name="Google Shape;314;p28" descr="A picture containing dark, screen, computer, clock&#10;&#10;Description automatically generated"/>
          <p:cNvPicPr preferRelativeResize="0"/>
          <p:nvPr/>
        </p:nvPicPr>
        <p:blipFill rotWithShape="1">
          <a:blip r:embed="rId4">
            <a:alphaModFix/>
          </a:blip>
          <a:srcRect t="38909" r="2025" b="39751"/>
          <a:stretch/>
        </p:blipFill>
        <p:spPr>
          <a:xfrm>
            <a:off x="816077" y="4704000"/>
            <a:ext cx="2231923" cy="486112"/>
          </a:xfrm>
          <a:prstGeom prst="rect">
            <a:avLst/>
          </a:prstGeom>
          <a:noFill/>
          <a:ln>
            <a:noFill/>
          </a:ln>
        </p:spPr>
      </p:pic>
      <p:grpSp>
        <p:nvGrpSpPr>
          <p:cNvPr id="315" name="Google Shape;315;p28"/>
          <p:cNvGrpSpPr/>
          <p:nvPr/>
        </p:nvGrpSpPr>
        <p:grpSpPr>
          <a:xfrm>
            <a:off x="929767" y="1686176"/>
            <a:ext cx="744808" cy="2855688"/>
            <a:chOff x="1281299" y="1604391"/>
            <a:chExt cx="785099" cy="3569648"/>
          </a:xfrm>
        </p:grpSpPr>
        <p:pic>
          <p:nvPicPr>
            <p:cNvPr id="316" name="Google Shape;316;p28" descr="A close up of a sign&#10;&#10;Description automatically generated"/>
            <p:cNvPicPr preferRelativeResize="0"/>
            <p:nvPr/>
          </p:nvPicPr>
          <p:blipFill rotWithShape="1">
            <a:blip r:embed="rId5">
              <a:alphaModFix/>
            </a:blip>
            <a:srcRect/>
            <a:stretch/>
          </p:blipFill>
          <p:spPr>
            <a:xfrm>
              <a:off x="1281299" y="3383454"/>
              <a:ext cx="785099" cy="785099"/>
            </a:xfrm>
            <a:prstGeom prst="rect">
              <a:avLst/>
            </a:prstGeom>
            <a:noFill/>
            <a:ln>
              <a:noFill/>
            </a:ln>
          </p:spPr>
        </p:pic>
        <p:pic>
          <p:nvPicPr>
            <p:cNvPr id="317" name="Google Shape;317;p28" descr="A close up of a logo&#10;&#10;Description automatically generated"/>
            <p:cNvPicPr preferRelativeResize="0"/>
            <p:nvPr/>
          </p:nvPicPr>
          <p:blipFill rotWithShape="1">
            <a:blip r:embed="rId6">
              <a:alphaModFix/>
            </a:blip>
            <a:srcRect l="16191" t="13198" r="14245" b="15443"/>
            <a:stretch/>
          </p:blipFill>
          <p:spPr>
            <a:xfrm>
              <a:off x="1371822" y="1604391"/>
              <a:ext cx="694576" cy="712501"/>
            </a:xfrm>
            <a:prstGeom prst="rect">
              <a:avLst/>
            </a:prstGeom>
            <a:noFill/>
            <a:ln>
              <a:noFill/>
            </a:ln>
          </p:spPr>
        </p:pic>
        <p:pic>
          <p:nvPicPr>
            <p:cNvPr id="318" name="Google Shape;318;p28" descr="A picture containing building&#10;&#10;Description automatically generated"/>
            <p:cNvPicPr preferRelativeResize="0"/>
            <p:nvPr/>
          </p:nvPicPr>
          <p:blipFill rotWithShape="1">
            <a:blip r:embed="rId7">
              <a:alphaModFix/>
            </a:blip>
            <a:srcRect/>
            <a:stretch/>
          </p:blipFill>
          <p:spPr>
            <a:xfrm>
              <a:off x="1385269" y="2655536"/>
              <a:ext cx="604640" cy="431886"/>
            </a:xfrm>
            <a:prstGeom prst="rect">
              <a:avLst/>
            </a:prstGeom>
            <a:noFill/>
            <a:ln>
              <a:noFill/>
            </a:ln>
          </p:spPr>
        </p:pic>
        <p:pic>
          <p:nvPicPr>
            <p:cNvPr id="319" name="Google Shape;319;p28" descr="A close up of a logo&#10;&#10;Description automatically generated"/>
            <p:cNvPicPr preferRelativeResize="0"/>
            <p:nvPr/>
          </p:nvPicPr>
          <p:blipFill rotWithShape="1">
            <a:blip r:embed="rId8">
              <a:alphaModFix/>
            </a:blip>
            <a:srcRect/>
            <a:stretch/>
          </p:blipFill>
          <p:spPr>
            <a:xfrm>
              <a:off x="1358375" y="4460079"/>
              <a:ext cx="694576" cy="713960"/>
            </a:xfrm>
            <a:prstGeom prst="rect">
              <a:avLst/>
            </a:prstGeom>
            <a:noFill/>
            <a:ln>
              <a:noFill/>
            </a:ln>
          </p:spPr>
        </p:pic>
      </p:grpSp>
      <p:cxnSp>
        <p:nvCxnSpPr>
          <p:cNvPr id="320" name="Google Shape;320;p28"/>
          <p:cNvCxnSpPr/>
          <p:nvPr/>
        </p:nvCxnSpPr>
        <p:spPr>
          <a:xfrm>
            <a:off x="816077" y="1257260"/>
            <a:ext cx="7796981" cy="0"/>
          </a:xfrm>
          <a:prstGeom prst="straightConnector1">
            <a:avLst/>
          </a:prstGeom>
          <a:noFill/>
          <a:ln w="12700" cap="flat" cmpd="sng">
            <a:solidFill>
              <a:srgbClr val="05406D"/>
            </a:solidFill>
            <a:prstDash val="solid"/>
            <a:miter lim="800000"/>
            <a:headEnd type="none" w="sm" len="sm"/>
            <a:tailEnd type="none" w="sm" len="sm"/>
          </a:ln>
        </p:spPr>
      </p:cxnSp>
      <p:pic>
        <p:nvPicPr>
          <p:cNvPr id="321" name="Google Shape;321;p28"/>
          <p:cNvPicPr preferRelativeResize="0"/>
          <p:nvPr/>
        </p:nvPicPr>
        <p:blipFill rotWithShape="1">
          <a:blip r:embed="rId9">
            <a:alphaModFix/>
          </a:blip>
          <a:srcRect t="6191" r="2874"/>
          <a:stretch/>
        </p:blipFill>
        <p:spPr>
          <a:xfrm rot="430216">
            <a:off x="7092475" y="798363"/>
            <a:ext cx="4065251" cy="4631375"/>
          </a:xfrm>
          <a:prstGeom prst="rect">
            <a:avLst/>
          </a:prstGeom>
          <a:noFill/>
          <a:ln w="38100" cap="flat" cmpd="sng">
            <a:solidFill>
              <a:srgbClr val="05406D"/>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1"/>
          <p:cNvSpPr txBox="1">
            <a:spLocks noGrp="1"/>
          </p:cNvSpPr>
          <p:nvPr>
            <p:ph type="ctrTitle"/>
          </p:nvPr>
        </p:nvSpPr>
        <p:spPr>
          <a:xfrm>
            <a:off x="1523998" y="1633368"/>
            <a:ext cx="9144000" cy="142322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5406D"/>
              </a:buClr>
              <a:buSzPts val="7000"/>
              <a:buFont typeface="Arial"/>
              <a:buNone/>
            </a:pPr>
            <a:r>
              <a:rPr lang="en-US" sz="7000"/>
              <a:t>Plan The Point</a:t>
            </a:r>
            <a:endParaRPr/>
          </a:p>
        </p:txBody>
      </p:sp>
      <p:sp>
        <p:nvSpPr>
          <p:cNvPr id="327" name="Google Shape;327;p31"/>
          <p:cNvSpPr txBox="1">
            <a:spLocks noGrp="1"/>
          </p:cNvSpPr>
          <p:nvPr>
            <p:ph type="body" idx="1"/>
          </p:nvPr>
        </p:nvSpPr>
        <p:spPr>
          <a:xfrm>
            <a:off x="1523999" y="3056595"/>
            <a:ext cx="9143999" cy="7397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A2036"/>
              </a:buClr>
              <a:buSzPts val="3600"/>
              <a:buFont typeface="Arial"/>
              <a:buNone/>
            </a:pPr>
            <a:r>
              <a:rPr lang="en-US" sz="3600">
                <a:solidFill>
                  <a:srgbClr val="0A2036"/>
                </a:solidFill>
                <a:latin typeface="Arial"/>
                <a:ea typeface="Arial"/>
                <a:cs typeface="Arial"/>
                <a:sym typeface="Arial"/>
              </a:rPr>
              <a:t>Utah’s Generational Opportunity</a:t>
            </a:r>
            <a:endParaRPr/>
          </a:p>
        </p:txBody>
      </p:sp>
      <p:sp>
        <p:nvSpPr>
          <p:cNvPr id="328" name="Google Shape;328;p31"/>
          <p:cNvSpPr txBox="1"/>
          <p:nvPr/>
        </p:nvSpPr>
        <p:spPr>
          <a:xfrm>
            <a:off x="5925669" y="4371164"/>
            <a:ext cx="4742329"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0B73B8"/>
                </a:solidFill>
                <a:latin typeface="Arial"/>
                <a:ea typeface="Arial"/>
                <a:cs typeface="Arial"/>
                <a:sym typeface="Arial"/>
              </a:rPr>
              <a:t>Alan Matheson</a:t>
            </a:r>
            <a:endParaRPr/>
          </a:p>
          <a:p>
            <a:pPr marL="0" marR="0" lvl="0" indent="0" algn="r" rtl="0">
              <a:spcBef>
                <a:spcPts val="0"/>
              </a:spcBef>
              <a:spcAft>
                <a:spcPts val="0"/>
              </a:spcAft>
              <a:buNone/>
            </a:pPr>
            <a:r>
              <a:rPr lang="en-US" sz="1800">
                <a:solidFill>
                  <a:srgbClr val="0B73B8"/>
                </a:solidFill>
                <a:latin typeface="Arial"/>
                <a:ea typeface="Arial"/>
                <a:cs typeface="Arial"/>
                <a:sym typeface="Arial"/>
              </a:rPr>
              <a:t>The Point Executive Director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xfrm>
            <a:off x="838200" y="22224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B73B8"/>
              </a:buClr>
              <a:buSzPts val="4400"/>
              <a:buFont typeface="Arial"/>
              <a:buNone/>
            </a:pPr>
            <a:r>
              <a:rPr lang="en-US"/>
              <a:t>TIMELINE</a:t>
            </a:r>
            <a:endParaRPr/>
          </a:p>
        </p:txBody>
      </p:sp>
      <p:pic>
        <p:nvPicPr>
          <p:cNvPr id="125" name="Google Shape;125;p6"/>
          <p:cNvPicPr preferRelativeResize="0"/>
          <p:nvPr/>
        </p:nvPicPr>
        <p:blipFill rotWithShape="1">
          <a:blip r:embed="rId3">
            <a:alphaModFix/>
          </a:blip>
          <a:srcRect t="6188" b="5151"/>
          <a:stretch/>
        </p:blipFill>
        <p:spPr>
          <a:xfrm>
            <a:off x="692000" y="1203825"/>
            <a:ext cx="10808003" cy="471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ctrTitle"/>
          </p:nvPr>
        </p:nvSpPr>
        <p:spPr>
          <a:xfrm>
            <a:off x="3560679" y="2141366"/>
            <a:ext cx="7320641" cy="14232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Arial"/>
              <a:buNone/>
            </a:pPr>
            <a:r>
              <a:rPr lang="en-US"/>
              <a:t>The People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p:nvPr/>
        </p:nvSpPr>
        <p:spPr>
          <a:xfrm>
            <a:off x="731549" y="616092"/>
            <a:ext cx="837876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b="0" i="0" u="none" strike="noStrike" cap="none">
                <a:solidFill>
                  <a:srgbClr val="0B73B8"/>
                </a:solidFill>
                <a:latin typeface="Arial"/>
                <a:ea typeface="Arial"/>
                <a:cs typeface="Arial"/>
                <a:sym typeface="Arial"/>
              </a:rPr>
              <a:t>THE CO-CHAIRS</a:t>
            </a:r>
            <a:endParaRPr/>
          </a:p>
        </p:txBody>
      </p:sp>
      <p:pic>
        <p:nvPicPr>
          <p:cNvPr id="137" name="Google Shape;137;p8"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cxnSp>
        <p:nvCxnSpPr>
          <p:cNvPr id="138" name="Google Shape;138;p8"/>
          <p:cNvCxnSpPr/>
          <p:nvPr/>
        </p:nvCxnSpPr>
        <p:spPr>
          <a:xfrm>
            <a:off x="816077" y="1389992"/>
            <a:ext cx="7796981" cy="0"/>
          </a:xfrm>
          <a:prstGeom prst="straightConnector1">
            <a:avLst/>
          </a:prstGeom>
          <a:noFill/>
          <a:ln w="12700" cap="flat" cmpd="sng">
            <a:solidFill>
              <a:srgbClr val="05406D"/>
            </a:solidFill>
            <a:prstDash val="solid"/>
            <a:miter lim="800000"/>
            <a:headEnd type="none" w="sm" len="sm"/>
            <a:tailEnd type="none" w="sm" len="sm"/>
          </a:ln>
        </p:spPr>
      </p:cxnSp>
      <p:pic>
        <p:nvPicPr>
          <p:cNvPr id="139" name="Google Shape;139;p8" descr="A person wearing a suit and tie smiling at the camera&#10;&#10;Description automatically generated"/>
          <p:cNvPicPr preferRelativeResize="0"/>
          <p:nvPr/>
        </p:nvPicPr>
        <p:blipFill rotWithShape="1">
          <a:blip r:embed="rId4">
            <a:alphaModFix/>
          </a:blip>
          <a:srcRect/>
          <a:stretch/>
        </p:blipFill>
        <p:spPr>
          <a:xfrm>
            <a:off x="7625986" y="1804845"/>
            <a:ext cx="2109581" cy="3248318"/>
          </a:xfrm>
          <a:prstGeom prst="rect">
            <a:avLst/>
          </a:prstGeom>
          <a:noFill/>
          <a:ln>
            <a:noFill/>
          </a:ln>
        </p:spPr>
      </p:pic>
      <p:sp>
        <p:nvSpPr>
          <p:cNvPr id="140" name="Google Shape;140;p8"/>
          <p:cNvSpPr txBox="1"/>
          <p:nvPr/>
        </p:nvSpPr>
        <p:spPr>
          <a:xfrm>
            <a:off x="2675912" y="5465485"/>
            <a:ext cx="224501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Lt. Governor</a:t>
            </a:r>
            <a:endParaRPr/>
          </a:p>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Deidre Henderson</a:t>
            </a:r>
            <a:endParaRPr/>
          </a:p>
        </p:txBody>
      </p:sp>
      <p:sp>
        <p:nvSpPr>
          <p:cNvPr id="141" name="Google Shape;141;p8"/>
          <p:cNvSpPr txBox="1"/>
          <p:nvPr/>
        </p:nvSpPr>
        <p:spPr>
          <a:xfrm>
            <a:off x="7490549" y="5403929"/>
            <a:ext cx="22450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Representative V. Lowry Snow</a:t>
            </a:r>
            <a:endParaRPr/>
          </a:p>
        </p:txBody>
      </p:sp>
      <p:pic>
        <p:nvPicPr>
          <p:cNvPr id="142" name="Google Shape;142;p8" descr="A person wearing glasses&#10;&#10;Description automatically generated with medium confidence"/>
          <p:cNvPicPr preferRelativeResize="0"/>
          <p:nvPr/>
        </p:nvPicPr>
        <p:blipFill rotWithShape="1">
          <a:blip r:embed="rId5">
            <a:alphaModFix/>
          </a:blip>
          <a:srcRect l="21692" t="12091" r="15706" b="23068"/>
          <a:stretch/>
        </p:blipFill>
        <p:spPr>
          <a:xfrm>
            <a:off x="2719290" y="1803583"/>
            <a:ext cx="2109581" cy="32483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p:nvPr/>
        </p:nvSpPr>
        <p:spPr>
          <a:xfrm>
            <a:off x="731549" y="616092"/>
            <a:ext cx="837876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b="0" i="0" u="none" strike="noStrike" cap="none">
                <a:solidFill>
                  <a:srgbClr val="0B73B8"/>
                </a:solidFill>
                <a:latin typeface="Arial"/>
                <a:ea typeface="Arial"/>
                <a:cs typeface="Arial"/>
                <a:sym typeface="Arial"/>
              </a:rPr>
              <a:t>THE BOARD</a:t>
            </a:r>
            <a:endParaRPr/>
          </a:p>
        </p:txBody>
      </p:sp>
      <p:pic>
        <p:nvPicPr>
          <p:cNvPr id="149" name="Google Shape;149;p9"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cxnSp>
        <p:nvCxnSpPr>
          <p:cNvPr id="150" name="Google Shape;150;p9"/>
          <p:cNvCxnSpPr/>
          <p:nvPr/>
        </p:nvCxnSpPr>
        <p:spPr>
          <a:xfrm>
            <a:off x="816077" y="1389992"/>
            <a:ext cx="7796981" cy="0"/>
          </a:xfrm>
          <a:prstGeom prst="straightConnector1">
            <a:avLst/>
          </a:prstGeom>
          <a:noFill/>
          <a:ln w="12700" cap="flat" cmpd="sng">
            <a:solidFill>
              <a:srgbClr val="05406D"/>
            </a:solidFill>
            <a:prstDash val="solid"/>
            <a:miter lim="800000"/>
            <a:headEnd type="none" w="sm" len="sm"/>
            <a:tailEnd type="none" w="sm" len="sm"/>
          </a:ln>
        </p:spPr>
      </p:cxnSp>
      <p:grpSp>
        <p:nvGrpSpPr>
          <p:cNvPr id="151" name="Google Shape;151;p9"/>
          <p:cNvGrpSpPr/>
          <p:nvPr/>
        </p:nvGrpSpPr>
        <p:grpSpPr>
          <a:xfrm>
            <a:off x="3956243" y="1862735"/>
            <a:ext cx="1781891" cy="1936800"/>
            <a:chOff x="3956243" y="1862735"/>
            <a:chExt cx="1781891" cy="1936800"/>
          </a:xfrm>
        </p:grpSpPr>
        <p:pic>
          <p:nvPicPr>
            <p:cNvPr id="152" name="Google Shape;152;p9" descr="A person wearing a suit and tie smiling at the camera&#10;&#10;Description automatically generated"/>
            <p:cNvPicPr preferRelativeResize="0"/>
            <p:nvPr/>
          </p:nvPicPr>
          <p:blipFill rotWithShape="1">
            <a:blip r:embed="rId4">
              <a:alphaModFix/>
            </a:blip>
            <a:srcRect/>
            <a:stretch/>
          </p:blipFill>
          <p:spPr>
            <a:xfrm>
              <a:off x="4318934" y="1862735"/>
              <a:ext cx="974890" cy="1464058"/>
            </a:xfrm>
            <a:prstGeom prst="rect">
              <a:avLst/>
            </a:prstGeom>
            <a:noFill/>
            <a:ln>
              <a:noFill/>
            </a:ln>
          </p:spPr>
        </p:pic>
        <p:sp>
          <p:nvSpPr>
            <p:cNvPr id="153" name="Google Shape;153;p9"/>
            <p:cNvSpPr txBox="1"/>
            <p:nvPr/>
          </p:nvSpPr>
          <p:spPr>
            <a:xfrm>
              <a:off x="3956243" y="3430203"/>
              <a:ext cx="17818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Lincoln Fillmore</a:t>
              </a:r>
              <a:endParaRPr/>
            </a:p>
          </p:txBody>
        </p:sp>
      </p:grpSp>
      <p:grpSp>
        <p:nvGrpSpPr>
          <p:cNvPr id="154" name="Google Shape;154;p9"/>
          <p:cNvGrpSpPr/>
          <p:nvPr/>
        </p:nvGrpSpPr>
        <p:grpSpPr>
          <a:xfrm>
            <a:off x="6148941" y="1841709"/>
            <a:ext cx="1964369" cy="1956623"/>
            <a:chOff x="6148941" y="1841709"/>
            <a:chExt cx="1964369" cy="1956623"/>
          </a:xfrm>
        </p:grpSpPr>
        <p:pic>
          <p:nvPicPr>
            <p:cNvPr id="155" name="Google Shape;155;p9" descr="A person wearing a suit and tie smiling and looking at the camera&#10;&#10;Description automatically generated"/>
            <p:cNvPicPr preferRelativeResize="0"/>
            <p:nvPr/>
          </p:nvPicPr>
          <p:blipFill rotWithShape="1">
            <a:blip r:embed="rId5">
              <a:alphaModFix/>
            </a:blip>
            <a:srcRect/>
            <a:stretch/>
          </p:blipFill>
          <p:spPr>
            <a:xfrm>
              <a:off x="6558421" y="1841709"/>
              <a:ext cx="1014808" cy="1485084"/>
            </a:xfrm>
            <a:prstGeom prst="rect">
              <a:avLst/>
            </a:prstGeom>
            <a:noFill/>
            <a:ln>
              <a:noFill/>
            </a:ln>
          </p:spPr>
        </p:pic>
        <p:sp>
          <p:nvSpPr>
            <p:cNvPr id="156" name="Google Shape;156;p9"/>
            <p:cNvSpPr txBox="1"/>
            <p:nvPr/>
          </p:nvSpPr>
          <p:spPr>
            <a:xfrm>
              <a:off x="6148941" y="3429000"/>
              <a:ext cx="19643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Stephen Handy</a:t>
              </a:r>
              <a:endParaRPr/>
            </a:p>
          </p:txBody>
        </p:sp>
      </p:grpSp>
      <p:grpSp>
        <p:nvGrpSpPr>
          <p:cNvPr id="157" name="Google Shape;157;p9"/>
          <p:cNvGrpSpPr/>
          <p:nvPr/>
        </p:nvGrpSpPr>
        <p:grpSpPr>
          <a:xfrm>
            <a:off x="1888429" y="1818326"/>
            <a:ext cx="1407328" cy="1983336"/>
            <a:chOff x="1888429" y="1818326"/>
            <a:chExt cx="1407328" cy="1983336"/>
          </a:xfrm>
        </p:grpSpPr>
        <p:pic>
          <p:nvPicPr>
            <p:cNvPr id="158" name="Google Shape;158;p9" descr="A person wearing a white shirt&#10;&#10;Description automatically generated"/>
            <p:cNvPicPr preferRelativeResize="0"/>
            <p:nvPr/>
          </p:nvPicPr>
          <p:blipFill rotWithShape="1">
            <a:blip r:embed="rId6">
              <a:alphaModFix/>
            </a:blip>
            <a:srcRect/>
            <a:stretch/>
          </p:blipFill>
          <p:spPr>
            <a:xfrm>
              <a:off x="2092534" y="1818326"/>
              <a:ext cx="999119" cy="1477420"/>
            </a:xfrm>
            <a:prstGeom prst="rect">
              <a:avLst/>
            </a:prstGeom>
            <a:noFill/>
            <a:ln>
              <a:noFill/>
            </a:ln>
          </p:spPr>
        </p:pic>
        <p:sp>
          <p:nvSpPr>
            <p:cNvPr id="159" name="Google Shape;159;p9"/>
            <p:cNvSpPr txBox="1"/>
            <p:nvPr/>
          </p:nvSpPr>
          <p:spPr>
            <a:xfrm>
              <a:off x="1888429" y="3432330"/>
              <a:ext cx="14073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April Cooper</a:t>
              </a:r>
              <a:endParaRPr/>
            </a:p>
          </p:txBody>
        </p:sp>
      </p:grpSp>
      <p:grpSp>
        <p:nvGrpSpPr>
          <p:cNvPr id="160" name="Google Shape;160;p9"/>
          <p:cNvGrpSpPr/>
          <p:nvPr/>
        </p:nvGrpSpPr>
        <p:grpSpPr>
          <a:xfrm>
            <a:off x="815905" y="4184918"/>
            <a:ext cx="10921571" cy="2028986"/>
            <a:chOff x="815905" y="4096430"/>
            <a:chExt cx="10921571" cy="2028986"/>
          </a:xfrm>
        </p:grpSpPr>
        <p:grpSp>
          <p:nvGrpSpPr>
            <p:cNvPr id="161" name="Google Shape;161;p9"/>
            <p:cNvGrpSpPr/>
            <p:nvPr/>
          </p:nvGrpSpPr>
          <p:grpSpPr>
            <a:xfrm>
              <a:off x="7409646" y="4174796"/>
              <a:ext cx="1407328" cy="1931983"/>
              <a:chOff x="7409646" y="4174796"/>
              <a:chExt cx="1407328" cy="1931983"/>
            </a:xfrm>
          </p:grpSpPr>
          <p:pic>
            <p:nvPicPr>
              <p:cNvPr id="162" name="Google Shape;162;p9" descr="A person wearing a suit and tie&#10;&#10;Description automatically generated"/>
              <p:cNvPicPr preferRelativeResize="0"/>
              <p:nvPr/>
            </p:nvPicPr>
            <p:blipFill rotWithShape="1">
              <a:blip r:embed="rId7">
                <a:alphaModFix/>
              </a:blip>
              <a:srcRect/>
              <a:stretch/>
            </p:blipFill>
            <p:spPr>
              <a:xfrm>
                <a:off x="7621134" y="4174796"/>
                <a:ext cx="991924" cy="1477408"/>
              </a:xfrm>
              <a:prstGeom prst="rect">
                <a:avLst/>
              </a:prstGeom>
              <a:noFill/>
              <a:ln>
                <a:noFill/>
              </a:ln>
            </p:spPr>
          </p:pic>
          <p:sp>
            <p:nvSpPr>
              <p:cNvPr id="163" name="Google Shape;163;p9"/>
              <p:cNvSpPr txBox="1"/>
              <p:nvPr/>
            </p:nvSpPr>
            <p:spPr>
              <a:xfrm>
                <a:off x="7409646" y="5737447"/>
                <a:ext cx="14073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Troy Walker</a:t>
                </a:r>
                <a:endParaRPr/>
              </a:p>
            </p:txBody>
          </p:sp>
        </p:grpSp>
        <p:grpSp>
          <p:nvGrpSpPr>
            <p:cNvPr id="164" name="Google Shape;164;p9"/>
            <p:cNvGrpSpPr/>
            <p:nvPr/>
          </p:nvGrpSpPr>
          <p:grpSpPr>
            <a:xfrm>
              <a:off x="815905" y="4096430"/>
              <a:ext cx="1558946" cy="1990185"/>
              <a:chOff x="815905" y="4096430"/>
              <a:chExt cx="1558946" cy="1990185"/>
            </a:xfrm>
          </p:grpSpPr>
          <p:pic>
            <p:nvPicPr>
              <p:cNvPr id="165" name="Google Shape;165;p9" descr="A person in a blue shirt&#10;&#10;Description automatically generated"/>
              <p:cNvPicPr preferRelativeResize="0"/>
              <p:nvPr/>
            </p:nvPicPr>
            <p:blipFill rotWithShape="1">
              <a:blip r:embed="rId8">
                <a:alphaModFix/>
              </a:blip>
              <a:srcRect/>
              <a:stretch/>
            </p:blipFill>
            <p:spPr>
              <a:xfrm>
                <a:off x="1099898" y="4096430"/>
                <a:ext cx="986104" cy="1477414"/>
              </a:xfrm>
              <a:prstGeom prst="rect">
                <a:avLst/>
              </a:prstGeom>
              <a:noFill/>
              <a:ln>
                <a:noFill/>
              </a:ln>
            </p:spPr>
          </p:pic>
          <p:sp>
            <p:nvSpPr>
              <p:cNvPr id="166" name="Google Shape;166;p9"/>
              <p:cNvSpPr txBox="1"/>
              <p:nvPr/>
            </p:nvSpPr>
            <p:spPr>
              <a:xfrm>
                <a:off x="815905" y="5717283"/>
                <a:ext cx="15589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Dawn Ramsey</a:t>
                </a:r>
                <a:endParaRPr/>
              </a:p>
            </p:txBody>
          </p:sp>
        </p:grpSp>
        <p:grpSp>
          <p:nvGrpSpPr>
            <p:cNvPr id="167" name="Google Shape;167;p9"/>
            <p:cNvGrpSpPr/>
            <p:nvPr/>
          </p:nvGrpSpPr>
          <p:grpSpPr>
            <a:xfrm>
              <a:off x="2860265" y="4096430"/>
              <a:ext cx="1407328" cy="2009996"/>
              <a:chOff x="2860265" y="4096430"/>
              <a:chExt cx="1407328" cy="2009996"/>
            </a:xfrm>
          </p:grpSpPr>
          <p:pic>
            <p:nvPicPr>
              <p:cNvPr id="168" name="Google Shape;168;p9" descr="A person wearing a suit and tie&#10;&#10;Description automatically generated"/>
              <p:cNvPicPr preferRelativeResize="0"/>
              <p:nvPr/>
            </p:nvPicPr>
            <p:blipFill rotWithShape="1">
              <a:blip r:embed="rId9">
                <a:alphaModFix/>
              </a:blip>
              <a:srcRect/>
              <a:stretch/>
            </p:blipFill>
            <p:spPr>
              <a:xfrm>
                <a:off x="3090192" y="4096430"/>
                <a:ext cx="999119" cy="1502222"/>
              </a:xfrm>
              <a:prstGeom prst="rect">
                <a:avLst/>
              </a:prstGeom>
              <a:noFill/>
              <a:ln>
                <a:noFill/>
              </a:ln>
            </p:spPr>
          </p:pic>
          <p:sp>
            <p:nvSpPr>
              <p:cNvPr id="169" name="Google Shape;169;p9"/>
              <p:cNvSpPr txBox="1"/>
              <p:nvPr/>
            </p:nvSpPr>
            <p:spPr>
              <a:xfrm>
                <a:off x="2860265" y="5737094"/>
                <a:ext cx="140732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Jim Russell</a:t>
                </a:r>
                <a:endParaRPr/>
              </a:p>
            </p:txBody>
          </p:sp>
        </p:grpSp>
        <p:grpSp>
          <p:nvGrpSpPr>
            <p:cNvPr id="170" name="Google Shape;170;p9"/>
            <p:cNvGrpSpPr/>
            <p:nvPr/>
          </p:nvGrpSpPr>
          <p:grpSpPr>
            <a:xfrm>
              <a:off x="5057094" y="4145300"/>
              <a:ext cx="1781890" cy="1980116"/>
              <a:chOff x="5057094" y="4145300"/>
              <a:chExt cx="1781890" cy="1980116"/>
            </a:xfrm>
          </p:grpSpPr>
          <p:pic>
            <p:nvPicPr>
              <p:cNvPr id="171" name="Google Shape;171;p9" descr="A person wearing a suit and tie&#10;&#10;Description automatically generated"/>
              <p:cNvPicPr preferRelativeResize="0"/>
              <p:nvPr/>
            </p:nvPicPr>
            <p:blipFill rotWithShape="1">
              <a:blip r:embed="rId10">
                <a:alphaModFix/>
              </a:blip>
              <a:srcRect/>
              <a:stretch/>
            </p:blipFill>
            <p:spPr>
              <a:xfrm>
                <a:off x="5360968" y="4145300"/>
                <a:ext cx="978005" cy="1477412"/>
              </a:xfrm>
              <a:prstGeom prst="rect">
                <a:avLst/>
              </a:prstGeom>
              <a:noFill/>
              <a:ln>
                <a:noFill/>
              </a:ln>
            </p:spPr>
          </p:pic>
          <p:sp>
            <p:nvSpPr>
              <p:cNvPr id="172" name="Google Shape;172;p9"/>
              <p:cNvSpPr txBox="1"/>
              <p:nvPr/>
            </p:nvSpPr>
            <p:spPr>
              <a:xfrm>
                <a:off x="5057094" y="5756084"/>
                <a:ext cx="178189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Jerry Stevenson</a:t>
                </a:r>
                <a:endParaRPr/>
              </a:p>
            </p:txBody>
          </p:sp>
        </p:grpSp>
        <p:grpSp>
          <p:nvGrpSpPr>
            <p:cNvPr id="173" name="Google Shape;173;p9"/>
            <p:cNvGrpSpPr/>
            <p:nvPr/>
          </p:nvGrpSpPr>
          <p:grpSpPr>
            <a:xfrm>
              <a:off x="9035484" y="4121243"/>
              <a:ext cx="2701992" cy="1965372"/>
              <a:chOff x="9035484" y="4121243"/>
              <a:chExt cx="2701992" cy="1965372"/>
            </a:xfrm>
          </p:grpSpPr>
          <p:pic>
            <p:nvPicPr>
              <p:cNvPr id="174" name="Google Shape;174;p9" descr="A person wearing a suit and tie&#10;&#10;Description automatically generated"/>
              <p:cNvPicPr preferRelativeResize="0"/>
              <p:nvPr/>
            </p:nvPicPr>
            <p:blipFill rotWithShape="1">
              <a:blip r:embed="rId11">
                <a:alphaModFix/>
              </a:blip>
              <a:srcRect/>
              <a:stretch/>
            </p:blipFill>
            <p:spPr>
              <a:xfrm>
                <a:off x="9944410" y="4121243"/>
                <a:ext cx="980305" cy="1477409"/>
              </a:xfrm>
              <a:prstGeom prst="rect">
                <a:avLst/>
              </a:prstGeom>
              <a:noFill/>
              <a:ln>
                <a:noFill/>
              </a:ln>
            </p:spPr>
          </p:pic>
          <p:sp>
            <p:nvSpPr>
              <p:cNvPr id="175" name="Google Shape;175;p9"/>
              <p:cNvSpPr txBox="1"/>
              <p:nvPr/>
            </p:nvSpPr>
            <p:spPr>
              <a:xfrm>
                <a:off x="9035484" y="5717283"/>
                <a:ext cx="270199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David Woolstenhulme</a:t>
                </a:r>
                <a:endParaRPr/>
              </a:p>
            </p:txBody>
          </p:sp>
        </p:grpSp>
      </p:grpSp>
      <p:pic>
        <p:nvPicPr>
          <p:cNvPr id="176" name="Google Shape;176;p9" descr="A person wearing glasses and a suit&#10;&#10;Description automatically generated with medium confidence"/>
          <p:cNvPicPr preferRelativeResize="0"/>
          <p:nvPr/>
        </p:nvPicPr>
        <p:blipFill rotWithShape="1">
          <a:blip r:embed="rId12">
            <a:alphaModFix/>
          </a:blip>
          <a:srcRect l="26401" r="26077" b="9792"/>
          <a:stretch/>
        </p:blipFill>
        <p:spPr>
          <a:xfrm>
            <a:off x="9034803" y="1818326"/>
            <a:ext cx="1043847" cy="1534070"/>
          </a:xfrm>
          <a:prstGeom prst="rect">
            <a:avLst/>
          </a:prstGeom>
          <a:noFill/>
          <a:ln>
            <a:noFill/>
          </a:ln>
        </p:spPr>
      </p:pic>
      <p:sp>
        <p:nvSpPr>
          <p:cNvPr id="177" name="Google Shape;177;p9"/>
          <p:cNvSpPr txBox="1"/>
          <p:nvPr/>
        </p:nvSpPr>
        <p:spPr>
          <a:xfrm>
            <a:off x="8574541" y="3428164"/>
            <a:ext cx="19643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Dan Hemmert</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731549" y="616092"/>
            <a:ext cx="837876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GUIDING PRINCIPLES</a:t>
            </a:r>
            <a:endParaRPr/>
          </a:p>
        </p:txBody>
      </p:sp>
      <p:pic>
        <p:nvPicPr>
          <p:cNvPr id="184" name="Google Shape;184;p10"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cxnSp>
        <p:nvCxnSpPr>
          <p:cNvPr id="185" name="Google Shape;185;p10"/>
          <p:cNvCxnSpPr/>
          <p:nvPr/>
        </p:nvCxnSpPr>
        <p:spPr>
          <a:xfrm>
            <a:off x="816077" y="1389992"/>
            <a:ext cx="7796981" cy="0"/>
          </a:xfrm>
          <a:prstGeom prst="straightConnector1">
            <a:avLst/>
          </a:prstGeom>
          <a:noFill/>
          <a:ln w="12700" cap="flat" cmpd="sng">
            <a:solidFill>
              <a:srgbClr val="05406D"/>
            </a:solidFill>
            <a:prstDash val="solid"/>
            <a:miter lim="800000"/>
            <a:headEnd type="none" w="sm" len="sm"/>
            <a:tailEnd type="none" w="sm" len="sm"/>
          </a:ln>
        </p:spPr>
      </p:cxnSp>
      <p:sp>
        <p:nvSpPr>
          <p:cNvPr id="186" name="Google Shape;186;p10"/>
          <p:cNvSpPr txBox="1"/>
          <p:nvPr/>
        </p:nvSpPr>
        <p:spPr>
          <a:xfrm>
            <a:off x="1441655" y="1838076"/>
            <a:ext cx="6098458" cy="418960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Promote the Public Interest</a:t>
            </a:r>
            <a:endParaRPr sz="30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Set the Standard</a:t>
            </a:r>
            <a:endParaRPr sz="30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Think Regionally</a:t>
            </a:r>
            <a:endParaRPr sz="30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Take the Long View</a:t>
            </a:r>
            <a:endParaRPr sz="30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Be Open and Transparent</a:t>
            </a:r>
            <a:endParaRPr sz="30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3000"/>
              <a:buFont typeface="Arial"/>
              <a:buChar char="•"/>
            </a:pPr>
            <a:r>
              <a:rPr lang="en-US" sz="3000" b="0" i="0" u="none" strike="noStrike">
                <a:solidFill>
                  <a:srgbClr val="000000"/>
                </a:solidFill>
                <a:latin typeface="Arial"/>
                <a:ea typeface="Arial"/>
                <a:cs typeface="Arial"/>
                <a:sym typeface="Arial"/>
              </a:rPr>
              <a:t>Act with Integrity</a:t>
            </a:r>
            <a:endParaRPr sz="30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ctrTitle"/>
          </p:nvPr>
        </p:nvSpPr>
        <p:spPr>
          <a:xfrm>
            <a:off x="3560679" y="2141366"/>
            <a:ext cx="7320641" cy="14232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Arial"/>
              <a:buNone/>
            </a:pPr>
            <a:r>
              <a:rPr lang="en-US"/>
              <a:t>The Public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731549" y="616092"/>
            <a:ext cx="8378760" cy="7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73B8"/>
              </a:buClr>
              <a:buSzPts val="4600"/>
              <a:buFont typeface="Arial"/>
              <a:buNone/>
            </a:pPr>
            <a:r>
              <a:rPr lang="en-US" sz="4600">
                <a:solidFill>
                  <a:srgbClr val="0B73B8"/>
                </a:solidFill>
                <a:latin typeface="Arial"/>
                <a:ea typeface="Arial"/>
                <a:cs typeface="Arial"/>
                <a:sym typeface="Arial"/>
              </a:rPr>
              <a:t>WORKING GROUPS</a:t>
            </a:r>
            <a:endParaRPr/>
          </a:p>
        </p:txBody>
      </p:sp>
      <p:pic>
        <p:nvPicPr>
          <p:cNvPr id="199" name="Google Shape;199;p17" descr="A picture containing window&#10;&#10;Description automatically generated"/>
          <p:cNvPicPr preferRelativeResize="0"/>
          <p:nvPr/>
        </p:nvPicPr>
        <p:blipFill rotWithShape="1">
          <a:blip r:embed="rId3">
            <a:alphaModFix/>
          </a:blip>
          <a:srcRect/>
          <a:stretch/>
        </p:blipFill>
        <p:spPr>
          <a:xfrm>
            <a:off x="10153011" y="286509"/>
            <a:ext cx="1307440" cy="903020"/>
          </a:xfrm>
          <a:prstGeom prst="rect">
            <a:avLst/>
          </a:prstGeom>
          <a:noFill/>
          <a:ln>
            <a:noFill/>
          </a:ln>
        </p:spPr>
      </p:pic>
      <p:cxnSp>
        <p:nvCxnSpPr>
          <p:cNvPr id="200" name="Google Shape;200;p17"/>
          <p:cNvCxnSpPr/>
          <p:nvPr/>
        </p:nvCxnSpPr>
        <p:spPr>
          <a:xfrm>
            <a:off x="816077" y="1389992"/>
            <a:ext cx="7796981" cy="0"/>
          </a:xfrm>
          <a:prstGeom prst="straightConnector1">
            <a:avLst/>
          </a:prstGeom>
          <a:noFill/>
          <a:ln w="12700" cap="flat" cmpd="sng">
            <a:solidFill>
              <a:srgbClr val="05406D"/>
            </a:solidFill>
            <a:prstDash val="solid"/>
            <a:miter lim="800000"/>
            <a:headEnd type="none" w="sm" len="sm"/>
            <a:tailEnd type="none" w="sm" len="sm"/>
          </a:ln>
        </p:spPr>
      </p:cxnSp>
      <p:sp>
        <p:nvSpPr>
          <p:cNvPr id="201" name="Google Shape;201;p17"/>
          <p:cNvSpPr txBox="1"/>
          <p:nvPr/>
        </p:nvSpPr>
        <p:spPr>
          <a:xfrm>
            <a:off x="1365789" y="3606570"/>
            <a:ext cx="390297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chemeClr val="dk1"/>
                </a:solidFill>
                <a:latin typeface="Arial"/>
                <a:ea typeface="Arial"/>
                <a:cs typeface="Arial"/>
                <a:sym typeface="Arial"/>
              </a:rPr>
              <a:t>Environment &amp; Air Quality</a:t>
            </a:r>
            <a:endParaRPr sz="2000" b="1">
              <a:solidFill>
                <a:schemeClr val="dk1"/>
              </a:solidFill>
              <a:latin typeface="Arial"/>
              <a:ea typeface="Arial"/>
              <a:cs typeface="Arial"/>
              <a:sym typeface="Arial"/>
            </a:endParaRPr>
          </a:p>
        </p:txBody>
      </p:sp>
      <p:sp>
        <p:nvSpPr>
          <p:cNvPr id="202" name="Google Shape;202;p17"/>
          <p:cNvSpPr txBox="1"/>
          <p:nvPr/>
        </p:nvSpPr>
        <p:spPr>
          <a:xfrm>
            <a:off x="809979" y="3439187"/>
            <a:ext cx="988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5406D"/>
                </a:solidFill>
                <a:latin typeface="Arial"/>
                <a:ea typeface="Arial"/>
                <a:cs typeface="Arial"/>
                <a:sym typeface="Arial"/>
              </a:rPr>
              <a:t>3</a:t>
            </a:r>
            <a:endParaRPr/>
          </a:p>
        </p:txBody>
      </p:sp>
      <p:sp>
        <p:nvSpPr>
          <p:cNvPr id="203" name="Google Shape;203;p17"/>
          <p:cNvSpPr txBox="1"/>
          <p:nvPr/>
        </p:nvSpPr>
        <p:spPr>
          <a:xfrm>
            <a:off x="1407098" y="2640824"/>
            <a:ext cx="37837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Education, Research &amp; Innovation</a:t>
            </a:r>
            <a:endParaRPr/>
          </a:p>
        </p:txBody>
      </p:sp>
      <p:sp>
        <p:nvSpPr>
          <p:cNvPr id="204" name="Google Shape;204;p17"/>
          <p:cNvSpPr txBox="1"/>
          <p:nvPr/>
        </p:nvSpPr>
        <p:spPr>
          <a:xfrm>
            <a:off x="809979" y="2616470"/>
            <a:ext cx="988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5406D"/>
                </a:solidFill>
                <a:latin typeface="Arial"/>
                <a:ea typeface="Arial"/>
                <a:cs typeface="Arial"/>
                <a:sym typeface="Arial"/>
              </a:rPr>
              <a:t>2</a:t>
            </a:r>
            <a:endParaRPr/>
          </a:p>
        </p:txBody>
      </p:sp>
      <p:sp>
        <p:nvSpPr>
          <p:cNvPr id="205" name="Google Shape;205;p17"/>
          <p:cNvSpPr txBox="1"/>
          <p:nvPr/>
        </p:nvSpPr>
        <p:spPr>
          <a:xfrm>
            <a:off x="1425039" y="1941998"/>
            <a:ext cx="34904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chemeClr val="dk1"/>
                </a:solidFill>
                <a:latin typeface="Arial"/>
                <a:ea typeface="Arial"/>
                <a:cs typeface="Arial"/>
                <a:sym typeface="Arial"/>
              </a:rPr>
              <a:t>Stakeholder</a:t>
            </a:r>
            <a:endParaRPr sz="2000" b="1">
              <a:solidFill>
                <a:schemeClr val="dk1"/>
              </a:solidFill>
              <a:latin typeface="Arial"/>
              <a:ea typeface="Arial"/>
              <a:cs typeface="Arial"/>
              <a:sym typeface="Arial"/>
            </a:endParaRPr>
          </a:p>
        </p:txBody>
      </p:sp>
      <p:sp>
        <p:nvSpPr>
          <p:cNvPr id="206" name="Google Shape;206;p17"/>
          <p:cNvSpPr txBox="1"/>
          <p:nvPr/>
        </p:nvSpPr>
        <p:spPr>
          <a:xfrm>
            <a:off x="828789" y="1771324"/>
            <a:ext cx="988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5406D"/>
                </a:solidFill>
                <a:latin typeface="Arial"/>
                <a:ea typeface="Arial"/>
                <a:cs typeface="Arial"/>
                <a:sym typeface="Arial"/>
              </a:rPr>
              <a:t>1</a:t>
            </a:r>
            <a:endParaRPr/>
          </a:p>
        </p:txBody>
      </p:sp>
      <p:sp>
        <p:nvSpPr>
          <p:cNvPr id="207" name="Google Shape;207;p17"/>
          <p:cNvSpPr txBox="1"/>
          <p:nvPr/>
        </p:nvSpPr>
        <p:spPr>
          <a:xfrm>
            <a:off x="1371179" y="4389202"/>
            <a:ext cx="359817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chemeClr val="dk1"/>
                </a:solidFill>
                <a:latin typeface="Arial"/>
                <a:ea typeface="Arial"/>
                <a:cs typeface="Arial"/>
                <a:sym typeface="Arial"/>
              </a:rPr>
              <a:t>Infrastructure &amp; Land Use</a:t>
            </a:r>
            <a:endParaRPr sz="2000" b="1">
              <a:solidFill>
                <a:schemeClr val="dk1"/>
              </a:solidFill>
              <a:latin typeface="Arial"/>
              <a:ea typeface="Arial"/>
              <a:cs typeface="Arial"/>
              <a:sym typeface="Arial"/>
            </a:endParaRPr>
          </a:p>
        </p:txBody>
      </p:sp>
      <p:sp>
        <p:nvSpPr>
          <p:cNvPr id="208" name="Google Shape;208;p17"/>
          <p:cNvSpPr txBox="1"/>
          <p:nvPr/>
        </p:nvSpPr>
        <p:spPr>
          <a:xfrm>
            <a:off x="775810" y="4306212"/>
            <a:ext cx="988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5406D"/>
                </a:solidFill>
                <a:latin typeface="Arial"/>
                <a:ea typeface="Arial"/>
                <a:cs typeface="Arial"/>
                <a:sym typeface="Arial"/>
              </a:rPr>
              <a:t>4</a:t>
            </a:r>
            <a:endParaRPr/>
          </a:p>
        </p:txBody>
      </p:sp>
      <p:sp>
        <p:nvSpPr>
          <p:cNvPr id="209" name="Google Shape;209;p17"/>
          <p:cNvSpPr txBox="1"/>
          <p:nvPr/>
        </p:nvSpPr>
        <p:spPr>
          <a:xfrm>
            <a:off x="1371179" y="5097088"/>
            <a:ext cx="371116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chemeClr val="dk1"/>
                </a:solidFill>
                <a:latin typeface="Arial"/>
                <a:ea typeface="Arial"/>
                <a:cs typeface="Arial"/>
                <a:sym typeface="Arial"/>
              </a:rPr>
              <a:t>Economic Development, Recruitment &amp; Investment</a:t>
            </a:r>
            <a:endParaRPr sz="2000" b="1">
              <a:solidFill>
                <a:schemeClr val="dk1"/>
              </a:solidFill>
              <a:latin typeface="Arial"/>
              <a:ea typeface="Arial"/>
              <a:cs typeface="Arial"/>
              <a:sym typeface="Arial"/>
            </a:endParaRPr>
          </a:p>
        </p:txBody>
      </p:sp>
      <p:sp>
        <p:nvSpPr>
          <p:cNvPr id="210" name="Google Shape;210;p17"/>
          <p:cNvSpPr txBox="1"/>
          <p:nvPr/>
        </p:nvSpPr>
        <p:spPr>
          <a:xfrm>
            <a:off x="775810" y="5114065"/>
            <a:ext cx="988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5406D"/>
                </a:solidFill>
                <a:latin typeface="Arial"/>
                <a:ea typeface="Arial"/>
                <a:cs typeface="Arial"/>
                <a:sym typeface="Arial"/>
              </a:rPr>
              <a:t>5</a:t>
            </a:r>
            <a:endParaRPr/>
          </a:p>
        </p:txBody>
      </p:sp>
      <p:pic>
        <p:nvPicPr>
          <p:cNvPr id="211" name="Google Shape;211;p17"/>
          <p:cNvPicPr preferRelativeResize="0"/>
          <p:nvPr/>
        </p:nvPicPr>
        <p:blipFill rotWithShape="1">
          <a:blip r:embed="rId4">
            <a:alphaModFix/>
          </a:blip>
          <a:srcRect/>
          <a:stretch/>
        </p:blipFill>
        <p:spPr>
          <a:xfrm>
            <a:off x="4915504" y="1942010"/>
            <a:ext cx="6863819" cy="385901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825</Words>
  <Application>Microsoft Office PowerPoint</Application>
  <PresentationFormat>Widescreen</PresentationFormat>
  <Paragraphs>126</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Noto Sans Symbols</vt:lpstr>
      <vt:lpstr>Office Theme</vt:lpstr>
      <vt:lpstr>PowerPoint Presentation</vt:lpstr>
      <vt:lpstr>THE POINT</vt:lpstr>
      <vt:lpstr>TIMELINE</vt:lpstr>
      <vt:lpstr>The People</vt:lpstr>
      <vt:lpstr>PowerPoint Presentation</vt:lpstr>
      <vt:lpstr>PowerPoint Presentation</vt:lpstr>
      <vt:lpstr>PowerPoint Presentation</vt:lpstr>
      <vt:lpstr>The Public</vt:lpstr>
      <vt:lpstr>PowerPoint Presentation</vt:lpstr>
      <vt:lpstr>PowerPoint Presentation</vt:lpstr>
      <vt:lpstr>PowerPoint Presentation</vt:lpstr>
      <vt:lpstr>PowerPoint Presentation</vt:lpstr>
      <vt:lpstr>The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The 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Colton Stock</cp:lastModifiedBy>
  <cp:revision>1</cp:revision>
  <dcterms:created xsi:type="dcterms:W3CDTF">2020-08-18T21:47:01Z</dcterms:created>
  <dcterms:modified xsi:type="dcterms:W3CDTF">2021-08-13T16:01:24Z</dcterms:modified>
</cp:coreProperties>
</file>