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35" r:id="rId5"/>
    <p:sldMasterId id="2147483711" r:id="rId6"/>
    <p:sldMasterId id="2147483719" r:id="rId7"/>
    <p:sldMasterId id="2147483737" r:id="rId8"/>
    <p:sldMasterId id="2147483750" r:id="rId9"/>
  </p:sldMasterIdLst>
  <p:notesMasterIdLst>
    <p:notesMasterId r:id="rId60"/>
  </p:notesMasterIdLst>
  <p:sldIdLst>
    <p:sldId id="510" r:id="rId10"/>
    <p:sldId id="517" r:id="rId11"/>
    <p:sldId id="521" r:id="rId12"/>
    <p:sldId id="514" r:id="rId13"/>
    <p:sldId id="515" r:id="rId14"/>
    <p:sldId id="516" r:id="rId15"/>
    <p:sldId id="518" r:id="rId16"/>
    <p:sldId id="280" r:id="rId17"/>
    <p:sldId id="475" r:id="rId18"/>
    <p:sldId id="519" r:id="rId19"/>
    <p:sldId id="520" r:id="rId20"/>
    <p:sldId id="511" r:id="rId21"/>
    <p:sldId id="496" r:id="rId22"/>
    <p:sldId id="497" r:id="rId23"/>
    <p:sldId id="498" r:id="rId24"/>
    <p:sldId id="499" r:id="rId25"/>
    <p:sldId id="500" r:id="rId26"/>
    <p:sldId id="501" r:id="rId27"/>
    <p:sldId id="502" r:id="rId28"/>
    <p:sldId id="503" r:id="rId29"/>
    <p:sldId id="504" r:id="rId30"/>
    <p:sldId id="505" r:id="rId31"/>
    <p:sldId id="506" r:id="rId32"/>
    <p:sldId id="507" r:id="rId33"/>
    <p:sldId id="508" r:id="rId34"/>
    <p:sldId id="509" r:id="rId35"/>
    <p:sldId id="512" r:id="rId36"/>
    <p:sldId id="456" r:id="rId37"/>
    <p:sldId id="452" r:id="rId38"/>
    <p:sldId id="494" r:id="rId39"/>
    <p:sldId id="461" r:id="rId40"/>
    <p:sldId id="495" r:id="rId41"/>
    <p:sldId id="485" r:id="rId42"/>
    <p:sldId id="486" r:id="rId43"/>
    <p:sldId id="524" r:id="rId44"/>
    <p:sldId id="464" r:id="rId45"/>
    <p:sldId id="465" r:id="rId46"/>
    <p:sldId id="477" r:id="rId47"/>
    <p:sldId id="466" r:id="rId48"/>
    <p:sldId id="490" r:id="rId49"/>
    <p:sldId id="491" r:id="rId50"/>
    <p:sldId id="492" r:id="rId51"/>
    <p:sldId id="493" r:id="rId52"/>
    <p:sldId id="467" r:id="rId53"/>
    <p:sldId id="468" r:id="rId54"/>
    <p:sldId id="476" r:id="rId55"/>
    <p:sldId id="469" r:id="rId56"/>
    <p:sldId id="525" r:id="rId57"/>
    <p:sldId id="481" r:id="rId58"/>
    <p:sldId id="480"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37EE6D-31EF-4CB9-A84B-F373431D0122}">
          <p14:sldIdLst>
            <p14:sldId id="510"/>
            <p14:sldId id="517"/>
            <p14:sldId id="521"/>
            <p14:sldId id="514"/>
            <p14:sldId id="515"/>
            <p14:sldId id="516"/>
            <p14:sldId id="518"/>
            <p14:sldId id="280"/>
            <p14:sldId id="475"/>
            <p14:sldId id="519"/>
            <p14:sldId id="520"/>
            <p14:sldId id="511"/>
            <p14:sldId id="496"/>
            <p14:sldId id="497"/>
            <p14:sldId id="498"/>
            <p14:sldId id="499"/>
            <p14:sldId id="500"/>
            <p14:sldId id="501"/>
            <p14:sldId id="502"/>
            <p14:sldId id="503"/>
            <p14:sldId id="504"/>
            <p14:sldId id="505"/>
            <p14:sldId id="506"/>
            <p14:sldId id="507"/>
            <p14:sldId id="508"/>
            <p14:sldId id="509"/>
            <p14:sldId id="512"/>
          </p14:sldIdLst>
        </p14:section>
        <p14:section name="Water" id="{1259B61E-A022-456F-B9CD-55AF9D6B1BF2}">
          <p14:sldIdLst>
            <p14:sldId id="456"/>
            <p14:sldId id="452"/>
            <p14:sldId id="494"/>
            <p14:sldId id="461"/>
            <p14:sldId id="495"/>
            <p14:sldId id="485"/>
            <p14:sldId id="486"/>
            <p14:sldId id="524"/>
            <p14:sldId id="464"/>
            <p14:sldId id="465"/>
            <p14:sldId id="477"/>
            <p14:sldId id="466"/>
            <p14:sldId id="490"/>
            <p14:sldId id="491"/>
            <p14:sldId id="492"/>
            <p14:sldId id="493"/>
            <p14:sldId id="467"/>
            <p14:sldId id="468"/>
            <p14:sldId id="476"/>
            <p14:sldId id="469"/>
            <p14:sldId id="525"/>
            <p14:sldId id="481"/>
            <p14:sldId id="48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Siyuan" initials="LS" lastIdx="2" clrIdx="0">
    <p:extLst>
      <p:ext uri="{19B8F6BF-5375-455C-9EA6-DF929625EA0E}">
        <p15:presenceInfo xmlns:p15="http://schemas.microsoft.com/office/powerpoint/2012/main" userId="S::Siyuan.Li@aecom.com::6a7577dd-830a-42f9-88a7-e86517af68a7" providerId="AD"/>
      </p:ext>
    </p:extLst>
  </p:cmAuthor>
  <p:cmAuthor id="2" name="Thompson, Calum" initials="TC" lastIdx="2" clrIdx="1">
    <p:extLst>
      <p:ext uri="{19B8F6BF-5375-455C-9EA6-DF929625EA0E}">
        <p15:presenceInfo xmlns:p15="http://schemas.microsoft.com/office/powerpoint/2012/main" userId="S::Calum.Thompson@aecom.com::ecfd48a9-860e-4ac8-9024-f799b52e41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051"/>
    <a:srgbClr val="0874B9"/>
    <a:srgbClr val="FFCC66"/>
    <a:srgbClr val="FCBC7B"/>
    <a:srgbClr val="FDD07E"/>
    <a:srgbClr val="F98670"/>
    <a:srgbClr val="F8696B"/>
    <a:srgbClr val="FCC37C"/>
    <a:srgbClr val="FFEB84"/>
    <a:srgbClr val="FEDB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A1B82-6F94-4646-9D35-0F45410431D4}" v="567" dt="2022-03-05T20:08:47.390"/>
    <p1510:client id="{AF4276D0-034F-4A56-AEF5-39D80CC15ED4}" v="725" dt="2022-03-05T20:49:20.231"/>
    <p1510:client id="{D952C1E5-3781-4373-ADAE-9839789B536E}" v="189" dt="2022-03-05T20:43:36.891"/>
    <p1510:client id="{E01EE629-1A27-ACF0-AD02-45ABF9372F2F}" v="14" dt="2022-03-05T19:12:05.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738" autoAdjust="0"/>
  </p:normalViewPr>
  <p:slideViewPr>
    <p:cSldViewPr snapToGrid="0">
      <p:cViewPr varScale="1">
        <p:scale>
          <a:sx n="59" d="100"/>
          <a:sy n="59" d="100"/>
        </p:scale>
        <p:origin x="13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samschwartzengineering.sharepoint.com/sites/SSWestCoast/Shared%20Documents/Projects/The%20Point/Smart%20Mobility%20Plan/Analysis/The%20Point_Smart%20Mobility_Cost%20Benefit%20Mode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amschwartzengineering.sharepoint.com/sites/SSWestCoast/Shared%20Documents/Projects/The%20Point/Smart%20Mobility%20Plan/Analysis/The%20Point_Smart%20Mobility_Cost%20Benefit%20Mode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amschwartzengineering.sharepoint.com/sites/SSWestCoast/Shared%20Documents/Projects/The%20Point/Smart%20Mobility%20Plan/Analysis/The%20Point_Smart%20Mobility_Cost%20Benefit%20Mode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amschwartzengineering.sharepoint.com/sites/SSWestCoast/Shared%20Documents/Projects/The%20Point/Smart%20Mobility%20Plan/Analysis/The%20Point_Smart%20Mobility_Cost%20Benefit%20Mode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amschwartzengineering.sharepoint.com/sites/SSWestCoast/Shared%20Documents/Projects/The%20Point/Smart%20Mobility%20Plan/Analysis/The%20Point_Smart%20Mobility_Cost%20Benefit%20Model.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chemeClr val="accent5">
                <a:lumMod val="75000"/>
              </a:schemeClr>
            </a:solidFill>
            <a:ln>
              <a:noFill/>
            </a:ln>
            <a:effectLst/>
          </c:spPr>
          <c:cat>
            <c:strRef>
              <c:f>(Charts!$B$5,Charts!$B$7,Charts!$B$9,Charts!$B$11,Charts!$B$13,Charts!$B$15)</c:f>
              <c:strCache>
                <c:ptCount val="6"/>
                <c:pt idx="0">
                  <c:v>Parking</c:v>
                </c:pt>
                <c:pt idx="1">
                  <c:v>Land Value</c:v>
                </c:pt>
                <c:pt idx="2">
                  <c:v>Household Savings</c:v>
                </c:pt>
                <c:pt idx="3">
                  <c:v>Congestion </c:v>
                </c:pt>
                <c:pt idx="4">
                  <c:v>Health </c:v>
                </c:pt>
                <c:pt idx="5">
                  <c:v>Carbon Reduction</c:v>
                </c:pt>
              </c:strCache>
              <c:extLst xmlns:c16r2="http://schemas.microsoft.com/office/drawing/2015/06/chart"/>
            </c:strRef>
          </c:cat>
          <c:val>
            <c:numRef>
              <c:f>(Charts!$C$6,Charts!$C$8,Charts!$C$10,Charts!$C$12,Charts!$C$14,Charts!$C$16)</c:f>
              <c:numCache>
                <c:formatCode>_(* #,##0.0_);_(* \(#,##0.0\);_(* "-"??_);_(@_)</c:formatCode>
                <c:ptCount val="6"/>
                <c:pt idx="0">
                  <c:v>1.9277988245802629</c:v>
                </c:pt>
                <c:pt idx="1">
                  <c:v>1.7326907818311408</c:v>
                </c:pt>
                <c:pt idx="2">
                  <c:v>3.5396524212573333</c:v>
                </c:pt>
                <c:pt idx="3">
                  <c:v>0.99832445316194751</c:v>
                </c:pt>
                <c:pt idx="4">
                  <c:v>4.3139967773214716</c:v>
                </c:pt>
                <c:pt idx="5">
                  <c:v>0.9531683664678865</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4283-492D-B9E7-D7269ACB38BB}"/>
            </c:ext>
          </c:extLst>
        </c:ser>
        <c:dLbls>
          <c:showLegendKey val="0"/>
          <c:showVal val="0"/>
          <c:showCatName val="0"/>
          <c:showSerName val="0"/>
          <c:showPercent val="0"/>
          <c:showBubbleSize val="0"/>
        </c:dLbls>
        <c:axId val="327994152"/>
        <c:axId val="327994536"/>
      </c:radarChart>
      <c:catAx>
        <c:axId val="327994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Light" panose="02000000000000000000" pitchFamily="2" charset="0"/>
                <a:ea typeface="Roboto Light" panose="02000000000000000000" pitchFamily="2" charset="0"/>
                <a:cs typeface="+mn-cs"/>
              </a:defRPr>
            </a:pPr>
            <a:endParaRPr lang="en-US"/>
          </a:p>
        </c:txPr>
        <c:crossAx val="327994536"/>
        <c:crosses val="autoZero"/>
        <c:auto val="1"/>
        <c:lblAlgn val="ctr"/>
        <c:lblOffset val="100"/>
        <c:noMultiLvlLbl val="0"/>
      </c:catAx>
      <c:valAx>
        <c:axId val="327994536"/>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crossAx val="32799415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v>Series 2</c:v>
          </c:tx>
          <c:spPr>
            <a:solidFill>
              <a:schemeClr val="accent5">
                <a:lumMod val="75000"/>
              </a:schemeClr>
            </a:solidFill>
            <a:ln>
              <a:noFill/>
            </a:ln>
            <a:effectLst/>
          </c:spPr>
          <c:cat>
            <c:strRef>
              <c:f>(Charts!$B$5,Charts!$B$7,Charts!$B$9,Charts!$B$11,Charts!$B$13,Charts!$B$15)</c:f>
              <c:strCache>
                <c:ptCount val="6"/>
                <c:pt idx="0">
                  <c:v>Parking</c:v>
                </c:pt>
                <c:pt idx="1">
                  <c:v>Land Value</c:v>
                </c:pt>
                <c:pt idx="2">
                  <c:v>Household Savings</c:v>
                </c:pt>
                <c:pt idx="3">
                  <c:v>Congestion </c:v>
                </c:pt>
                <c:pt idx="4">
                  <c:v>Health </c:v>
                </c:pt>
                <c:pt idx="5">
                  <c:v>Carbon Reduction</c:v>
                </c:pt>
              </c:strCache>
              <c:extLst xmlns:c16r2="http://schemas.microsoft.com/office/drawing/2015/06/chart"/>
            </c:strRef>
          </c:cat>
          <c:val>
            <c:numRef>
              <c:f>(Charts!$D$6,Charts!$D$8,Charts!$D$10,Charts!$D$12,Charts!$D$14,Charts!$D$16)</c:f>
              <c:numCache>
                <c:formatCode>_(* #,##0.0_);_(* \(#,##0.0\);_(* "-"??_);_(@_)</c:formatCode>
                <c:ptCount val="6"/>
                <c:pt idx="0">
                  <c:v>9.0096601653145569</c:v>
                </c:pt>
                <c:pt idx="1">
                  <c:v>8.0978133801231671</c:v>
                </c:pt>
                <c:pt idx="2">
                  <c:v>8.6705160438442856</c:v>
                </c:pt>
                <c:pt idx="3">
                  <c:v>7.9575617667256981</c:v>
                </c:pt>
                <c:pt idx="4">
                  <c:v>9.42052753199658</c:v>
                </c:pt>
                <c:pt idx="5">
                  <c:v>7.597626329029552</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D4D0-429D-AD71-ED2EC295F84E}"/>
            </c:ext>
          </c:extLst>
        </c:ser>
        <c:dLbls>
          <c:showLegendKey val="0"/>
          <c:showVal val="0"/>
          <c:showCatName val="0"/>
          <c:showSerName val="0"/>
          <c:showPercent val="0"/>
          <c:showBubbleSize val="0"/>
        </c:dLbls>
        <c:axId val="327441088"/>
        <c:axId val="327471848"/>
      </c:radarChart>
      <c:catAx>
        <c:axId val="32744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Light" panose="02000000000000000000" pitchFamily="2" charset="0"/>
                <a:ea typeface="Roboto Light" panose="02000000000000000000" pitchFamily="2" charset="0"/>
                <a:cs typeface="+mn-cs"/>
              </a:defRPr>
            </a:pPr>
            <a:endParaRPr lang="en-US"/>
          </a:p>
        </c:txPr>
        <c:crossAx val="327471848"/>
        <c:crosses val="autoZero"/>
        <c:auto val="1"/>
        <c:lblAlgn val="ctr"/>
        <c:lblOffset val="100"/>
        <c:noMultiLvlLbl val="0"/>
      </c:catAx>
      <c:valAx>
        <c:axId val="327471848"/>
        <c:scaling>
          <c:orientation val="minMax"/>
        </c:scaling>
        <c:delete val="1"/>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crossAx val="3274410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v>Series 3</c:v>
          </c:tx>
          <c:spPr>
            <a:solidFill>
              <a:schemeClr val="accent5">
                <a:lumMod val="75000"/>
              </a:schemeClr>
            </a:solidFill>
            <a:ln>
              <a:noFill/>
            </a:ln>
            <a:effectLst/>
          </c:spPr>
          <c:cat>
            <c:strRef>
              <c:f>(Charts!$B$5,Charts!$B$7,Charts!$B$9,Charts!$B$11,Charts!$B$13,Charts!$B$15)</c:f>
              <c:strCache>
                <c:ptCount val="6"/>
                <c:pt idx="0">
                  <c:v>Parking</c:v>
                </c:pt>
                <c:pt idx="1">
                  <c:v>Land Value</c:v>
                </c:pt>
                <c:pt idx="2">
                  <c:v>Household Savings</c:v>
                </c:pt>
                <c:pt idx="3">
                  <c:v>Congestion </c:v>
                </c:pt>
                <c:pt idx="4">
                  <c:v>Health </c:v>
                </c:pt>
                <c:pt idx="5">
                  <c:v>Carbon Reduction</c:v>
                </c:pt>
              </c:strCache>
              <c:extLst xmlns:c16r2="http://schemas.microsoft.com/office/drawing/2015/06/chart"/>
            </c:strRef>
          </c:cat>
          <c:val>
            <c:numRef>
              <c:f>(Charts!$E$6,Charts!$E$8,Charts!$E$10,Charts!$E$12,Charts!$E$14,Charts!$E$16)</c:f>
              <c:numCache>
                <c:formatCode>_(* #,##0.0_);_(* \(#,##0.0\);_(* "-"??_);_(@_)</c:formatCode>
                <c:ptCount val="6"/>
                <c:pt idx="0">
                  <c:v>3.6409083674725649</c:v>
                </c:pt>
                <c:pt idx="1">
                  <c:v>3.272420485672376</c:v>
                </c:pt>
                <c:pt idx="2">
                  <c:v>3.9104050588033319</c:v>
                </c:pt>
                <c:pt idx="3">
                  <c:v>2.6718264672641352</c:v>
                </c:pt>
                <c:pt idx="4">
                  <c:v>4.7335309196476061</c:v>
                </c:pt>
                <c:pt idx="5">
                  <c:v>2.5509747469590383</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7FEC-4704-95B6-F72D694BA08D}"/>
            </c:ext>
          </c:extLst>
        </c:ser>
        <c:dLbls>
          <c:showLegendKey val="0"/>
          <c:showVal val="0"/>
          <c:showCatName val="0"/>
          <c:showSerName val="0"/>
          <c:showPercent val="0"/>
          <c:showBubbleSize val="0"/>
        </c:dLbls>
        <c:axId val="327513392"/>
        <c:axId val="327538272"/>
      </c:radarChart>
      <c:catAx>
        <c:axId val="3275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Light" panose="02000000000000000000" pitchFamily="2" charset="0"/>
                <a:ea typeface="Roboto Light" panose="02000000000000000000" pitchFamily="2" charset="0"/>
                <a:cs typeface="+mn-cs"/>
              </a:defRPr>
            </a:pPr>
            <a:endParaRPr lang="en-US"/>
          </a:p>
        </c:txPr>
        <c:crossAx val="327538272"/>
        <c:crosses val="autoZero"/>
        <c:auto val="1"/>
        <c:lblAlgn val="ctr"/>
        <c:lblOffset val="100"/>
        <c:noMultiLvlLbl val="0"/>
      </c:catAx>
      <c:valAx>
        <c:axId val="327538272"/>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crossAx val="3275133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v>Series 3</c:v>
          </c:tx>
          <c:spPr>
            <a:solidFill>
              <a:schemeClr val="accent5">
                <a:lumMod val="75000"/>
              </a:schemeClr>
            </a:solidFill>
            <a:ln>
              <a:noFill/>
            </a:ln>
            <a:effectLst/>
          </c:spPr>
          <c:cat>
            <c:strRef>
              <c:f>(Charts!$B$5,Charts!$B$7,Charts!$B$9,Charts!$B$11,Charts!$B$13,Charts!$B$15)</c:f>
              <c:strCache>
                <c:ptCount val="6"/>
                <c:pt idx="0">
                  <c:v>Parking</c:v>
                </c:pt>
                <c:pt idx="1">
                  <c:v>Land Value</c:v>
                </c:pt>
                <c:pt idx="2">
                  <c:v>Household Savings</c:v>
                </c:pt>
                <c:pt idx="3">
                  <c:v>Congestion </c:v>
                </c:pt>
                <c:pt idx="4">
                  <c:v>Health </c:v>
                </c:pt>
                <c:pt idx="5">
                  <c:v>Carbon Reduction</c:v>
                </c:pt>
              </c:strCache>
              <c:extLst xmlns:c16r2="http://schemas.microsoft.com/office/drawing/2015/06/chart"/>
            </c:strRef>
          </c:cat>
          <c:val>
            <c:numRef>
              <c:f>(Charts!$F$6,Charts!$F$8,Charts!$F$10,Charts!$F$12,Charts!$F$14,Charts!$F$16)</c:f>
              <c:numCache>
                <c:formatCode>_(* #,##0.0_);_(* \(#,##0.0\);_(* "-"??_);_(@_)</c:formatCode>
                <c:ptCount val="6"/>
                <c:pt idx="0">
                  <c:v>5.1778844773783437</c:v>
                </c:pt>
                <c:pt idx="1">
                  <c:v>4.6538428123035098</c:v>
                </c:pt>
                <c:pt idx="2">
                  <c:v>4.5265320553747603</c:v>
                </c:pt>
                <c:pt idx="3">
                  <c:v>4.2241889672986348</c:v>
                </c:pt>
                <c:pt idx="4">
                  <c:v>5.1120239581902585</c:v>
                </c:pt>
                <c:pt idx="5">
                  <c:v>4.0331209807184338</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6032-488F-B862-72DDAF76A659}"/>
            </c:ext>
          </c:extLst>
        </c:ser>
        <c:dLbls>
          <c:showLegendKey val="0"/>
          <c:showVal val="0"/>
          <c:showCatName val="0"/>
          <c:showSerName val="0"/>
          <c:showPercent val="0"/>
          <c:showBubbleSize val="0"/>
        </c:dLbls>
        <c:axId val="269545416"/>
        <c:axId val="269545808"/>
      </c:radarChart>
      <c:catAx>
        <c:axId val="269545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Light" panose="02000000000000000000" pitchFamily="2" charset="0"/>
                <a:ea typeface="Roboto Light" panose="02000000000000000000" pitchFamily="2" charset="0"/>
                <a:cs typeface="+mn-cs"/>
              </a:defRPr>
            </a:pPr>
            <a:endParaRPr lang="en-US"/>
          </a:p>
        </c:txPr>
        <c:crossAx val="269545808"/>
        <c:crosses val="autoZero"/>
        <c:auto val="1"/>
        <c:lblAlgn val="ctr"/>
        <c:lblOffset val="100"/>
        <c:noMultiLvlLbl val="0"/>
      </c:catAx>
      <c:valAx>
        <c:axId val="269545808"/>
        <c:scaling>
          <c:orientation val="minMax"/>
          <c:max val="10"/>
          <c:min val="0"/>
        </c:scaling>
        <c:delete val="1"/>
        <c:axPos val="l"/>
        <c:majorGridlines>
          <c:spPr>
            <a:ln w="9525" cap="flat" cmpd="sng" algn="ctr">
              <a:solidFill>
                <a:schemeClr val="tx1">
                  <a:lumMod val="15000"/>
                  <a:lumOff val="85000"/>
                </a:schemeClr>
              </a:solidFill>
              <a:round/>
            </a:ln>
            <a:effectLst/>
          </c:spPr>
        </c:majorGridlines>
        <c:numFmt formatCode="_(* #,##0.0_);_(* \(#,##0.0\);_(* &quot;-&quot;??_);_(@_)" sourceLinked="1"/>
        <c:majorTickMark val="out"/>
        <c:minorTickMark val="none"/>
        <c:tickLblPos val="nextTo"/>
        <c:crossAx val="2695454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Charts!$E$54</c:f>
              <c:strCache>
                <c:ptCount val="1"/>
                <c:pt idx="0">
                  <c:v>Scenario 3</c:v>
                </c:pt>
              </c:strCache>
            </c:strRef>
          </c:tx>
          <c:spPr>
            <a:solidFill>
              <a:schemeClr val="accent5">
                <a:lumMod val="40000"/>
                <a:lumOff val="60000"/>
              </a:schemeClr>
            </a:solidFill>
            <a:ln>
              <a:noFill/>
            </a:ln>
            <a:effectLst/>
          </c:spPr>
          <c:invertIfNegative val="0"/>
          <c:dPt>
            <c:idx val="0"/>
            <c:invertIfNegative val="0"/>
            <c:bubble3D val="0"/>
            <c:spPr>
              <a:pattFill prst="wdDnDiag">
                <a:fgClr>
                  <a:srgbClr val="2E75B6"/>
                </a:fgClr>
                <a:bgClr>
                  <a:schemeClr val="bg1"/>
                </a:bgClr>
              </a:pattFill>
              <a:ln>
                <a:noFill/>
              </a:ln>
              <a:effectLst/>
            </c:spPr>
            <c:extLst xmlns:c16r2="http://schemas.microsoft.com/office/drawing/2015/06/chart">
              <c:ext xmlns:c16="http://schemas.microsoft.com/office/drawing/2014/chart" uri="{C3380CC4-5D6E-409C-BE32-E72D297353CC}">
                <c16:uniqueId val="{00000001-6F7A-42B7-A7AC-5ECD6FEF3CB8}"/>
              </c:ext>
            </c:extLst>
          </c:dPt>
          <c:dPt>
            <c:idx val="1"/>
            <c:invertIfNegative val="0"/>
            <c:bubble3D val="0"/>
            <c:spPr>
              <a:solidFill>
                <a:srgbClr val="2E75B6"/>
              </a:solidFill>
              <a:ln>
                <a:noFill/>
              </a:ln>
              <a:effectLst/>
            </c:spPr>
            <c:extLst xmlns:c16r2="http://schemas.microsoft.com/office/drawing/2015/06/chart">
              <c:ext xmlns:c16="http://schemas.microsoft.com/office/drawing/2014/chart" uri="{C3380CC4-5D6E-409C-BE32-E72D297353CC}">
                <c16:uniqueId val="{00000003-6F7A-42B7-A7AC-5ECD6FEF3CB8}"/>
              </c:ext>
            </c:extLst>
          </c:dPt>
          <c:dPt>
            <c:idx val="2"/>
            <c:invertIfNegative val="0"/>
            <c:bubble3D val="0"/>
            <c:spPr>
              <a:pattFill prst="wdDnDiag">
                <a:fgClr>
                  <a:schemeClr val="bg2">
                    <a:lumMod val="50000"/>
                  </a:schemeClr>
                </a:fgClr>
                <a:bgClr>
                  <a:schemeClr val="bg1"/>
                </a:bgClr>
              </a:pattFill>
              <a:ln>
                <a:noFill/>
              </a:ln>
              <a:effectLst/>
            </c:spPr>
            <c:extLst xmlns:c16r2="http://schemas.microsoft.com/office/drawing/2015/06/chart">
              <c:ext xmlns:c16="http://schemas.microsoft.com/office/drawing/2014/chart" uri="{C3380CC4-5D6E-409C-BE32-E72D297353CC}">
                <c16:uniqueId val="{00000005-6F7A-42B7-A7AC-5ECD6FEF3CB8}"/>
              </c:ext>
            </c:extLst>
          </c:dPt>
          <c:dPt>
            <c:idx val="3"/>
            <c:invertIfNegative val="0"/>
            <c:bubble3D val="0"/>
            <c:spPr>
              <a:solidFill>
                <a:schemeClr val="bg2">
                  <a:lumMod val="50000"/>
                </a:schemeClr>
              </a:solidFill>
              <a:ln>
                <a:noFill/>
              </a:ln>
              <a:effectLst/>
            </c:spPr>
            <c:extLst xmlns:c16r2="http://schemas.microsoft.com/office/drawing/2015/06/chart">
              <c:ext xmlns:c16="http://schemas.microsoft.com/office/drawing/2014/chart" uri="{C3380CC4-5D6E-409C-BE32-E72D297353CC}">
                <c16:uniqueId val="{00000007-6F7A-42B7-A7AC-5ECD6FEF3CB8}"/>
              </c:ext>
            </c:extLst>
          </c:dPt>
          <c:dPt>
            <c:idx val="4"/>
            <c:invertIfNegative val="0"/>
            <c:bubble3D val="0"/>
            <c:spPr>
              <a:pattFill prst="wdDnDiag">
                <a:fgClr>
                  <a:srgbClr val="1F4E79"/>
                </a:fgClr>
                <a:bgClr>
                  <a:schemeClr val="bg1"/>
                </a:bgClr>
              </a:pattFill>
              <a:ln>
                <a:noFill/>
              </a:ln>
              <a:effectLst/>
            </c:spPr>
            <c:extLst xmlns:c16r2="http://schemas.microsoft.com/office/drawing/2015/06/chart">
              <c:ext xmlns:c16="http://schemas.microsoft.com/office/drawing/2014/chart" uri="{C3380CC4-5D6E-409C-BE32-E72D297353CC}">
                <c16:uniqueId val="{00000009-6F7A-42B7-A7AC-5ECD6FEF3CB8}"/>
              </c:ext>
            </c:extLst>
          </c:dPt>
          <c:dPt>
            <c:idx val="5"/>
            <c:invertIfNegative val="0"/>
            <c:bubble3D val="0"/>
            <c:spPr>
              <a:solidFill>
                <a:srgbClr val="1F4E79"/>
              </a:solidFill>
              <a:ln>
                <a:noFill/>
              </a:ln>
              <a:effectLst/>
            </c:spPr>
            <c:extLst xmlns:c16r2="http://schemas.microsoft.com/office/drawing/2015/06/chart">
              <c:ext xmlns:c16="http://schemas.microsoft.com/office/drawing/2014/chart" uri="{C3380CC4-5D6E-409C-BE32-E72D297353CC}">
                <c16:uniqueId val="{0000000B-6F7A-42B7-A7AC-5ECD6FEF3CB8}"/>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Charts!$B$55:$B$61</c:f>
              <c:strCache>
                <c:ptCount val="7"/>
                <c:pt idx="0">
                  <c:v>Annual Costs (amortized capital)</c:v>
                </c:pt>
                <c:pt idx="1">
                  <c:v>Annual Benefits (societal benefits)</c:v>
                </c:pt>
                <c:pt idx="2">
                  <c:v>Annual Costs (amortized capital)</c:v>
                </c:pt>
                <c:pt idx="3">
                  <c:v>Annual Benefits (land value savings)</c:v>
                </c:pt>
                <c:pt idx="4">
                  <c:v>Annual Costs (amortized capital)</c:v>
                </c:pt>
                <c:pt idx="5">
                  <c:v>Annual Benefits (parking capital savings)</c:v>
                </c:pt>
                <c:pt idx="6">
                  <c:v>Annual Association Fee (O&amp;M)</c:v>
                </c:pt>
              </c:strCache>
            </c:strRef>
          </c:cat>
          <c:val>
            <c:numRef>
              <c:f>Charts!$E$55:$E$61</c:f>
              <c:numCache>
                <c:formatCode>_("$"* #,##0_);_("$"* \(#,##0\);_("$"* "-"??_);_(@_)</c:formatCode>
                <c:ptCount val="7"/>
                <c:pt idx="0">
                  <c:v>722564.96039571834</c:v>
                </c:pt>
                <c:pt idx="1">
                  <c:v>26762502.988740999</c:v>
                </c:pt>
                <c:pt idx="2">
                  <c:v>171179.02672017648</c:v>
                </c:pt>
                <c:pt idx="3">
                  <c:v>224991.23200224288</c:v>
                </c:pt>
                <c:pt idx="4">
                  <c:v>469866.13424436812</c:v>
                </c:pt>
                <c:pt idx="5">
                  <c:v>2503261.6156496583</c:v>
                </c:pt>
                <c:pt idx="6">
                  <c:v>7108789.7575500011</c:v>
                </c:pt>
              </c:numCache>
            </c:numRef>
          </c:val>
          <c:extLst xmlns:c16r2="http://schemas.microsoft.com/office/drawing/2015/06/chart">
            <c:ext xmlns:c16="http://schemas.microsoft.com/office/drawing/2014/chart" uri="{C3380CC4-5D6E-409C-BE32-E72D297353CC}">
              <c16:uniqueId val="{0000000C-6F7A-42B7-A7AC-5ECD6FEF3CB8}"/>
            </c:ext>
          </c:extLst>
        </c:ser>
        <c:dLbls>
          <c:showLegendKey val="0"/>
          <c:showVal val="0"/>
          <c:showCatName val="0"/>
          <c:showSerName val="0"/>
          <c:showPercent val="0"/>
          <c:showBubbleSize val="0"/>
        </c:dLbls>
        <c:gapWidth val="182"/>
        <c:axId val="269549728"/>
        <c:axId val="328102720"/>
      </c:barChart>
      <c:catAx>
        <c:axId val="269549728"/>
        <c:scaling>
          <c:orientation val="minMax"/>
        </c:scaling>
        <c:delete val="1"/>
        <c:axPos val="l"/>
        <c:numFmt formatCode="General" sourceLinked="1"/>
        <c:majorTickMark val="none"/>
        <c:minorTickMark val="none"/>
        <c:tickLblPos val="nextTo"/>
        <c:crossAx val="328102720"/>
        <c:crosses val="autoZero"/>
        <c:auto val="1"/>
        <c:lblAlgn val="ctr"/>
        <c:lblOffset val="100"/>
        <c:noMultiLvlLbl val="0"/>
      </c:catAx>
      <c:valAx>
        <c:axId val="328102720"/>
        <c:scaling>
          <c:orientation val="minMax"/>
          <c:max val="30000000"/>
          <c:min val="0"/>
        </c:scaling>
        <c:delete val="0"/>
        <c:axPos val="b"/>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Light" panose="02000000000000000000" pitchFamily="2" charset="0"/>
                <a:ea typeface="Roboto Light" panose="02000000000000000000" pitchFamily="2" charset="0"/>
                <a:cs typeface="+mn-cs"/>
              </a:defRPr>
            </a:pPr>
            <a:endParaRPr lang="en-US"/>
          </a:p>
        </c:txPr>
        <c:crossAx val="269549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2B680-3DF9-4EC7-9974-86B3A5D8BCF8}"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F3E38B-623A-4578-8165-7CB4DBED5112}" type="slidenum">
              <a:rPr lang="en-US" smtClean="0"/>
              <a:t>‹#›</a:t>
            </a:fld>
            <a:endParaRPr lang="en-US"/>
          </a:p>
        </p:txBody>
      </p:sp>
    </p:spTree>
    <p:extLst>
      <p:ext uri="{BB962C8B-B14F-4D97-AF65-F5344CB8AC3E}">
        <p14:creationId xmlns:p14="http://schemas.microsoft.com/office/powerpoint/2010/main" val="2457254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the opportunity to present. We’ve been working on these studies for many months and are excited about the opportunity to make the aspirations of the point a reality. Before I go further I’d like to our consultants AECOM and Sam Schwartz for their support – these are </a:t>
            </a:r>
            <a:r>
              <a:rPr lang="en-US" baseline="0" dirty="0" err="1" smtClean="0"/>
              <a:t>worldclass</a:t>
            </a:r>
            <a:r>
              <a:rPr lang="en-US" baseline="0" dirty="0" smtClean="0"/>
              <a:t> firms that brought </a:t>
            </a:r>
            <a:r>
              <a:rPr lang="en-US" baseline="0" dirty="0" err="1" smtClean="0"/>
              <a:t>worldclass</a:t>
            </a:r>
            <a:r>
              <a:rPr lang="en-US" baseline="0" dirty="0" smtClean="0"/>
              <a:t> ideas. And also to Steve </a:t>
            </a:r>
            <a:r>
              <a:rPr lang="en-US" baseline="0" dirty="0" err="1" smtClean="0"/>
              <a:t>Kellenberg</a:t>
            </a:r>
            <a:r>
              <a:rPr lang="en-US" baseline="0" dirty="0" smtClean="0"/>
              <a:t> who’s in Greece at the moment, and who’s been really key in helping throughout the process as well as Erin </a:t>
            </a:r>
            <a:r>
              <a:rPr lang="en-US" baseline="0" dirty="0" err="1" smtClean="0"/>
              <a:t>Talkington</a:t>
            </a:r>
            <a:r>
              <a:rPr lang="en-US" baseline="0" dirty="0" smtClean="0"/>
              <a:t>.</a:t>
            </a:r>
          </a:p>
          <a:p>
            <a:endParaRPr lang="en-US" baseline="0" dirty="0" smtClean="0"/>
          </a:p>
          <a:p>
            <a:r>
              <a:rPr lang="en-US" baseline="0" dirty="0" smtClean="0"/>
              <a:t>I recognize your time is valuable and limited. Which presents a challenge to summarizing these studies which are found in over 300 pages of reports forthcoming this week, covering technical material, on an extensive set of what we call project enhancements or strategies for smart mobility, smart technology and sustainability on the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Today what we want to accomplish is share the strategies our consultants have identified and which we feel best align with the framework plan goals, and the associated cost / benefit trade-offs. And I’ll do that by presenting summarized scenarios that to varying degrees meet the framework plan goals, along with some approaches to paying for those strategies, including a scenario we feel pretty confident we can implement, but may require some investment through land value subsidy and others that we are optimistic may allow us to expand the strategies and benefits but require more analysis on governance and financing options. And so our request is for your feedback as to whether we’re on the right track and your approval to continue additional analysis on how these strategies can be operationalized.</a:t>
            </a:r>
            <a:br>
              <a:rPr lang="en-US" baseline="0" dirty="0" smtClean="0"/>
            </a:b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should note a critical dependency before selecting a final program is the selection of a master development partner who we’ll need to collaborate with in determining investment options and feasibility of the scenarios. We had initial conversations around support for the enhancements in phase 1 of the RFP process, which we were encouraged by, but will need to dive into the details with them; and leverage our financial consultant Zion Public Finance in that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1</a:t>
            </a:fld>
            <a:endParaRPr lang="en-US"/>
          </a:p>
        </p:txBody>
      </p:sp>
    </p:spTree>
    <p:extLst>
      <p:ext uri="{BB962C8B-B14F-4D97-AF65-F5344CB8AC3E}">
        <p14:creationId xmlns:p14="http://schemas.microsoft.com/office/powerpoint/2010/main" val="250041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course a key question when discussing project enhancements is who pays for them. </a:t>
            </a:r>
          </a:p>
          <a:p>
            <a:endParaRPr lang="en-US" baseline="0" dirty="0" smtClean="0"/>
          </a:p>
          <a:p>
            <a:r>
              <a:rPr lang="en-US" baseline="0" dirty="0" smtClean="0"/>
              <a:t>Compared baseline found in the framework plan to good, better and best scenarios and came up with associated incremental cost </a:t>
            </a:r>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83236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Likewise</a:t>
            </a:r>
            <a:r>
              <a:rPr lang="en-US" baseline="0" dirty="0" smtClean="0"/>
              <a:t> we evaluated the </a:t>
            </a:r>
            <a:r>
              <a:rPr lang="en-US" baseline="0" dirty="0" err="1" smtClean="0"/>
              <a:t>opex</a:t>
            </a:r>
            <a:r>
              <a:rPr lang="en-US" baseline="0" dirty="0" smtClean="0"/>
              <a:t> side and the savings which results from a number of the enhancements, usually from energy savings, compared to BAU</a:t>
            </a:r>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20806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t>12</a:t>
            </a:fld>
            <a:endParaRPr lang="en-US"/>
          </a:p>
        </p:txBody>
      </p:sp>
    </p:spTree>
    <p:extLst>
      <p:ext uri="{BB962C8B-B14F-4D97-AF65-F5344CB8AC3E}">
        <p14:creationId xmlns:p14="http://schemas.microsoft.com/office/powerpoint/2010/main" val="3592850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 internal transit service operating in a dedicated right of way that links key destinations across the site and provides first/last mile connections to BRT.</a:t>
            </a:r>
          </a:p>
          <a:p>
            <a:r>
              <a:rPr lang="en-US" dirty="0" smtClean="0"/>
              <a:t>-A fleet of shared bikes, e-bikes, and e-scooters accompanied by design and technology solutions that deliver a safe, comfortable experience for people of all ages and abilities.</a:t>
            </a:r>
          </a:p>
          <a:p>
            <a:r>
              <a:rPr lang="en-US" dirty="0" smtClean="0"/>
              <a:t>-A fleet of shared cars that gives residents and workers access to a car when they need it while encouraging people to use transit, walking, and biking for more trips. </a:t>
            </a:r>
          </a:p>
          <a:p>
            <a:r>
              <a:rPr lang="en-US" dirty="0" smtClean="0"/>
              <a:t>-Dedicated spaces across the site that bring together the many mobility options at The Point—along with information, wayfinding, and amenities—to create a unified, easy to use, and convenient system. </a:t>
            </a:r>
          </a:p>
          <a:p>
            <a:r>
              <a:rPr lang="en-US" dirty="0" smtClean="0"/>
              <a:t>-A platform that compiles The Point’s mobility options into a single application and payment channel, enabling users to plan and pay for trips across different modes in one place. -Residents and workers also receive discounts to incentivize using transit, walking, biking, and shared modes</a:t>
            </a:r>
            <a:endParaRPr lang="en-US" dirty="0"/>
          </a:p>
        </p:txBody>
      </p:sp>
    </p:spTree>
    <p:extLst>
      <p:ext uri="{BB962C8B-B14F-4D97-AF65-F5344CB8AC3E}">
        <p14:creationId xmlns:p14="http://schemas.microsoft.com/office/powerpoint/2010/main" val="3133403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e34e58ad5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e34e58ad5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 autonomous at first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We’re </a:t>
            </a:r>
            <a:r>
              <a:rPr lang="en-US" dirty="0" smtClean="0"/>
              <a:t>making it forward compatible</a:t>
            </a:r>
            <a:r>
              <a:rPr lang="en-US" baseline="0" dirty="0" smtClean="0"/>
              <a:t>; </a:t>
            </a:r>
            <a:r>
              <a:rPr lang="en-US" dirty="0" smtClean="0"/>
              <a:t>Policy</a:t>
            </a:r>
            <a:r>
              <a:rPr lang="en-US" baseline="0" dirty="0" smtClean="0"/>
              <a:t> </a:t>
            </a:r>
            <a:r>
              <a:rPr lang="en-US" dirty="0" smtClean="0"/>
              <a:t>and legal constraints on when it can become autonomous (an accident</a:t>
            </a:r>
            <a:r>
              <a:rPr lang="en-US" baseline="0" dirty="0" smtClean="0"/>
              <a:t> elsewhere can derail)</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p:txBody>
      </p:sp>
    </p:spTree>
    <p:extLst>
      <p:ext uri="{BB962C8B-B14F-4D97-AF65-F5344CB8AC3E}">
        <p14:creationId xmlns:p14="http://schemas.microsoft.com/office/powerpoint/2010/main" val="138407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e34e58ad5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e34e58ad5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Designed world</a:t>
            </a:r>
            <a:r>
              <a:rPr lang="en-US" baseline="0" dirty="0" smtClean="0"/>
              <a:t> class pathway program with distinct purpose designed lanes (baby in stroller and 20mph cycle compute example)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Proposing 2-3 vendors; city has access to vehicle usage, parking, etc.; balanced at peak times and throughout the day and end of day</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E-assist bikes for uphill; dumb scooters vs scooters w/ electric throttle 15 mph</a:t>
            </a:r>
            <a:endParaRPr dirty="0"/>
          </a:p>
        </p:txBody>
      </p:sp>
    </p:spTree>
    <p:extLst>
      <p:ext uri="{BB962C8B-B14F-4D97-AF65-F5344CB8AC3E}">
        <p14:creationId xmlns:p14="http://schemas.microsoft.com/office/powerpoint/2010/main" val="478950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e34e58ad5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e34e58ad5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Allocations based on other projects</a:t>
            </a:r>
            <a:r>
              <a:rPr lang="en-US" baseline="0" dirty="0" smtClean="0"/>
              <a:t> / best practices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Zip car</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Car share is to try to serve to hike, ski, or trip to Costco to achieve 1 or 0 car household</a:t>
            </a:r>
            <a:endParaRPr dirty="0"/>
          </a:p>
        </p:txBody>
      </p:sp>
    </p:spTree>
    <p:extLst>
      <p:ext uri="{BB962C8B-B14F-4D97-AF65-F5344CB8AC3E}">
        <p14:creationId xmlns:p14="http://schemas.microsoft.com/office/powerpoint/2010/main" val="882493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e34e58ad5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e34e58ad5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Info, wayfinding, </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Micro hub – one mode location, e.g., painted dedicated space for scooters to help reach circulator stop</a:t>
            </a:r>
          </a:p>
          <a:p>
            <a:pPr marL="0" lvl="0" indent="0" algn="l" rtl="0">
              <a:spcBef>
                <a:spcPts val="0"/>
              </a:spcBef>
              <a:spcAft>
                <a:spcPts val="0"/>
              </a:spcAft>
              <a:buNone/>
            </a:pPr>
            <a:r>
              <a:rPr lang="en-US" baseline="0" dirty="0" smtClean="0"/>
              <a:t>District – take place on curb space; combines mobility uses i.e., scooters, circulator stop, </a:t>
            </a:r>
            <a:r>
              <a:rPr lang="en-US" baseline="0" dirty="0" err="1" smtClean="0"/>
              <a:t>etc</a:t>
            </a:r>
            <a:r>
              <a:rPr lang="en-US" baseline="0" dirty="0" smtClean="0"/>
              <a:t> (may be built by HOA/dev)</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Regional – combined with others uses;</a:t>
            </a:r>
            <a:r>
              <a:rPr lang="en-US" baseline="0" dirty="0" smtClean="0"/>
              <a:t> café, </a:t>
            </a:r>
            <a:r>
              <a:rPr lang="en-US" baseline="0" dirty="0" err="1" smtClean="0"/>
              <a:t>fedex</a:t>
            </a:r>
            <a:r>
              <a:rPr lang="en-US" baseline="0" dirty="0" smtClean="0"/>
              <a:t> shipping/amazon, connected to a retail store, and more combo, i.e., micro, circulator, BRT, car share (integrated into development , cost shared)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a:p>
            <a:pPr marL="0" lvl="0" indent="0" algn="l" rtl="0">
              <a:spcBef>
                <a:spcPts val="0"/>
              </a:spcBef>
              <a:spcAft>
                <a:spcPts val="0"/>
              </a:spcAft>
              <a:buNone/>
            </a:pPr>
            <a:endParaRPr lang="en-US" baseline="0" dirty="0" smtClean="0"/>
          </a:p>
        </p:txBody>
      </p:sp>
    </p:spTree>
    <p:extLst>
      <p:ext uri="{BB962C8B-B14F-4D97-AF65-F5344CB8AC3E}">
        <p14:creationId xmlns:p14="http://schemas.microsoft.com/office/powerpoint/2010/main" val="1925130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e34e58ad5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e34e58ad5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MAAS – allows you to pay for any service offered;</a:t>
            </a:r>
            <a:r>
              <a:rPr lang="en-US" baseline="0" dirty="0" smtClean="0"/>
              <a:t> under one umbrella, understand the cost, time, route, to get to your destination; as opposed to today, you look at </a:t>
            </a:r>
            <a:r>
              <a:rPr lang="en-US" baseline="0" dirty="0" err="1" smtClean="0"/>
              <a:t>uber</a:t>
            </a:r>
            <a:r>
              <a:rPr lang="en-US" baseline="0" dirty="0" smtClean="0"/>
              <a:t>, UTA, zip car, spin apps separately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This also includes the subsidies for best practice in TDM policy, that encourage people to drive less and take these modes more </a:t>
            </a:r>
            <a:endParaRPr dirty="0"/>
          </a:p>
        </p:txBody>
      </p:sp>
    </p:spTree>
    <p:extLst>
      <p:ext uri="{BB962C8B-B14F-4D97-AF65-F5344CB8AC3E}">
        <p14:creationId xmlns:p14="http://schemas.microsoft.com/office/powerpoint/2010/main" val="1803882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Mixed and matched 10 different approaches for these</a:t>
            </a:r>
            <a:r>
              <a:rPr lang="en-US" baseline="0" dirty="0" smtClean="0"/>
              <a:t> services and $ and benefits, </a:t>
            </a:r>
            <a:r>
              <a:rPr lang="en-US" baseline="0" dirty="0" err="1" smtClean="0"/>
              <a:t>etc</a:t>
            </a:r>
            <a:endParaRPr lang="en-US" baseline="0" dirty="0" smtClean="0"/>
          </a:p>
          <a:p>
            <a:pPr marL="158750" indent="0">
              <a:buNone/>
            </a:pPr>
            <a:endParaRPr lang="en-US" baseline="0" dirty="0" smtClean="0"/>
          </a:p>
          <a:p>
            <a:pPr marL="158750" indent="0">
              <a:buNone/>
            </a:pPr>
            <a:r>
              <a:rPr lang="en-US" baseline="0" dirty="0" smtClean="0"/>
              <a:t>We try to optimize marginal cost and impact (alt 1 vs alt 10, cost / benefits; alt 3 and 4) </a:t>
            </a:r>
            <a:endParaRPr lang="en-US" dirty="0"/>
          </a:p>
        </p:txBody>
      </p:sp>
    </p:spTree>
    <p:extLst>
      <p:ext uri="{BB962C8B-B14F-4D97-AF65-F5344CB8AC3E}">
        <p14:creationId xmlns:p14="http://schemas.microsoft.com/office/powerpoint/2010/main" val="247543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t>2</a:t>
            </a:fld>
            <a:endParaRPr lang="en-US"/>
          </a:p>
        </p:txBody>
      </p:sp>
    </p:spTree>
    <p:extLst>
      <p:ext uri="{BB962C8B-B14F-4D97-AF65-F5344CB8AC3E}">
        <p14:creationId xmlns:p14="http://schemas.microsoft.com/office/powerpoint/2010/main" val="2027405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Alts 1-4 ; across top you</a:t>
            </a:r>
            <a:r>
              <a:rPr lang="en-US" baseline="0" dirty="0" smtClean="0"/>
              <a:t> see the chosen scenarios; then the good/better/best selection for each and then a </a:t>
            </a:r>
            <a:r>
              <a:rPr lang="en-US" dirty="0" smtClean="0"/>
              <a:t>Radar plot is all benefits</a:t>
            </a:r>
            <a:r>
              <a:rPr lang="en-US" baseline="0" dirty="0" smtClean="0"/>
              <a:t> (walk through)</a:t>
            </a:r>
          </a:p>
          <a:p>
            <a:pPr marL="158750" indent="0">
              <a:buNone/>
            </a:pPr>
            <a:endParaRPr lang="en-US" baseline="0" dirty="0" smtClean="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Scenario 1 is the bare minimum for standard ridership but does not achieve trip reductions needed or environmental/sustainability benefits – (as it does not include </a:t>
            </a:r>
            <a:r>
              <a:rPr lang="en-US" baseline="0" dirty="0" err="1" smtClean="0"/>
              <a:t>MaaS</a:t>
            </a:r>
            <a:r>
              <a:rPr lang="en-US" baseline="0" dirty="0" smtClean="0"/>
              <a:t> or Mobility Hubs)</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subsequent scenarios help capture the additional ridership needed to alleviate traffic/congestion at the site, through reduced VMT, and that help create a pedestrian friendly environment with the type of activation needed to make it a regional draw and really to catalyze a paradigm shift for the region in terms of smart mobility </a:t>
            </a:r>
          </a:p>
        </p:txBody>
      </p:sp>
    </p:spTree>
    <p:extLst>
      <p:ext uri="{BB962C8B-B14F-4D97-AF65-F5344CB8AC3E}">
        <p14:creationId xmlns:p14="http://schemas.microsoft.com/office/powerpoint/2010/main" val="3982595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We</a:t>
            </a:r>
            <a:r>
              <a:rPr lang="en-US" baseline="0" dirty="0" smtClean="0"/>
              <a:t> recommend the Better scenario as the preferred program </a:t>
            </a:r>
            <a:endParaRPr lang="en-US" dirty="0"/>
          </a:p>
        </p:txBody>
      </p:sp>
    </p:spTree>
    <p:extLst>
      <p:ext uri="{BB962C8B-B14F-4D97-AF65-F5344CB8AC3E}">
        <p14:creationId xmlns:p14="http://schemas.microsoft.com/office/powerpoint/2010/main" val="3779897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If you’re a resident</a:t>
            </a:r>
            <a:r>
              <a:rPr lang="en-US" baseline="0" dirty="0" smtClean="0"/>
              <a:t> or employee at the point your offered a suite of mobility options to achieve goals….</a:t>
            </a:r>
          </a:p>
          <a:p>
            <a:pPr marL="158750" indent="0">
              <a:buNone/>
            </a:pPr>
            <a:endParaRPr lang="en-US" dirty="0" smtClean="0"/>
          </a:p>
          <a:p>
            <a:pPr marL="158750" indent="0">
              <a:buNone/>
            </a:pPr>
            <a:r>
              <a:rPr lang="en-US" dirty="0" smtClean="0"/>
              <a:t>----</a:t>
            </a:r>
          </a:p>
          <a:p>
            <a:pPr marL="158750" indent="0">
              <a:buNone/>
            </a:pPr>
            <a:r>
              <a:rPr lang="en-US" dirty="0" smtClean="0"/>
              <a:t>Circulator</a:t>
            </a:r>
            <a:r>
              <a:rPr lang="en-US" baseline="0" dirty="0" smtClean="0"/>
              <a:t> in 2 directions</a:t>
            </a:r>
          </a:p>
          <a:p>
            <a:pPr marL="158750" indent="0">
              <a:buNone/>
            </a:pPr>
            <a:endParaRPr lang="en-US" dirty="0" smtClean="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Employees and residents and automatically enrolled, with free membership but a capped amount of free rides however there is a m</a:t>
            </a:r>
            <a:r>
              <a:rPr lang="en-US" dirty="0" smtClean="0"/>
              <a:t>obility credit – incentive to try out the system (someone who owns a car may be reluctant</a:t>
            </a:r>
            <a:r>
              <a:rPr lang="en-US" baseline="0" dirty="0" smtClean="0"/>
              <a:t>) </a:t>
            </a:r>
          </a:p>
        </p:txBody>
      </p:sp>
    </p:spTree>
    <p:extLst>
      <p:ext uri="{BB962C8B-B14F-4D97-AF65-F5344CB8AC3E}">
        <p14:creationId xmlns:p14="http://schemas.microsoft.com/office/powerpoint/2010/main" val="1403262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Baseline is framework plan (trail system, roadway network); </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increment column includes: circulator (vehicles, stations, row); active transportation (trail, intersection, and crossing enhancements); car share (</a:t>
            </a:r>
            <a:r>
              <a:rPr lang="en-US" baseline="0" dirty="0" err="1" smtClean="0"/>
              <a:t>ev</a:t>
            </a:r>
            <a:r>
              <a:rPr lang="en-US" baseline="0" dirty="0" smtClean="0"/>
              <a:t> vehicle subsidies and charging stations); mobility hubs (structure costs and all amenities); </a:t>
            </a:r>
            <a:r>
              <a:rPr lang="en-US" baseline="0" dirty="0" err="1" smtClean="0"/>
              <a:t>MaaS</a:t>
            </a:r>
            <a:r>
              <a:rPr lang="en-US" baseline="0" dirty="0" smtClean="0"/>
              <a:t> (app development)</a:t>
            </a:r>
            <a:endParaRPr lang="en-US" dirty="0" smtClean="0"/>
          </a:p>
          <a:p>
            <a:pPr marL="158750" indent="0">
              <a:buNone/>
            </a:pPr>
            <a:endParaRPr lang="en-US" dirty="0" smtClean="0"/>
          </a:p>
          <a:p>
            <a:pPr marL="158750" indent="0">
              <a:buNone/>
            </a:pPr>
            <a:r>
              <a:rPr lang="en-US" dirty="0" smtClean="0"/>
              <a:t>Cost </a:t>
            </a:r>
            <a:r>
              <a:rPr lang="en-US" dirty="0" smtClean="0"/>
              <a:t>benefit is more than</a:t>
            </a:r>
            <a:r>
              <a:rPr lang="en-US" baseline="0" dirty="0" smtClean="0"/>
              <a:t> 2 to 1; it allows us to ramp up in the future if we want to have more robust options (roughly the cost of a nice light rail station) </a:t>
            </a:r>
          </a:p>
          <a:p>
            <a:pPr marL="158750" indent="0">
              <a:buNone/>
            </a:pPr>
            <a:endParaRPr lang="en-US" baseline="0" dirty="0" smtClean="0"/>
          </a:p>
          <a:p>
            <a:pPr marL="158750" indent="0">
              <a:buNone/>
            </a:pPr>
            <a:r>
              <a:rPr lang="en-US" baseline="0" dirty="0" smtClean="0"/>
              <a:t>20 year time horizon for economic benefit </a:t>
            </a:r>
          </a:p>
          <a:p>
            <a:pPr marL="158750" indent="0">
              <a:buNone/>
            </a:pPr>
            <a:endParaRPr lang="en-US" baseline="0" dirty="0" smtClean="0"/>
          </a:p>
          <a:p>
            <a:pPr marL="158750" indent="0">
              <a:buNone/>
            </a:pPr>
            <a:endParaRPr lang="en-US" baseline="0" dirty="0" smtClean="0"/>
          </a:p>
        </p:txBody>
      </p:sp>
    </p:spTree>
    <p:extLst>
      <p:ext uri="{BB962C8B-B14F-4D97-AF65-F5344CB8AC3E}">
        <p14:creationId xmlns:p14="http://schemas.microsoft.com/office/powerpoint/2010/main" val="3849644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The increment column includes: circulator (net operating costs [operating cost - ad revenue]); active transportation (additional maintenance for wider trails); car share (vehicle charging costs); mobility hubs (maintenance and subscriptions); </a:t>
            </a:r>
            <a:r>
              <a:rPr lang="en-US" dirty="0" err="1" smtClean="0"/>
              <a:t>MaaS</a:t>
            </a:r>
            <a:r>
              <a:rPr lang="en-US" dirty="0" smtClean="0"/>
              <a:t> (app maintenance and mobility subsidies)</a:t>
            </a:r>
          </a:p>
          <a:p>
            <a:pPr marL="158750" indent="0">
              <a:buNone/>
            </a:pPr>
            <a:endParaRPr lang="en-US" dirty="0" smtClean="0"/>
          </a:p>
          <a:p>
            <a:pPr marL="158750" indent="0">
              <a:buNone/>
            </a:pPr>
            <a:r>
              <a:rPr lang="en-US" dirty="0" smtClean="0"/>
              <a:t>Societal</a:t>
            </a:r>
            <a:r>
              <a:rPr lang="en-US" baseline="0" dirty="0" smtClean="0"/>
              <a:t> benefit – congestion data GHG analysis using fed standards; opportunity savings over average cost of owning a vehicle ($9k per /</a:t>
            </a:r>
            <a:r>
              <a:rPr lang="en-US" baseline="0" dirty="0" err="1" smtClean="0"/>
              <a:t>yr</a:t>
            </a:r>
            <a:r>
              <a:rPr lang="en-US" baseline="0" dirty="0" smtClean="0"/>
              <a:t>); used metrics from walking and health care costs</a:t>
            </a:r>
            <a:endParaRPr lang="en-US" dirty="0"/>
          </a:p>
        </p:txBody>
      </p:sp>
    </p:spTree>
    <p:extLst>
      <p:ext uri="{BB962C8B-B14F-4D97-AF65-F5344CB8AC3E}">
        <p14:creationId xmlns:p14="http://schemas.microsoft.com/office/powerpoint/2010/main" val="1188332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Breakdown on costs and savings </a:t>
            </a:r>
          </a:p>
          <a:p>
            <a:pPr marL="158750" indent="0">
              <a:buNone/>
            </a:pPr>
            <a:endParaRPr lang="en-US" dirty="0" smtClean="0"/>
          </a:p>
          <a:p>
            <a:pPr marL="158750" indent="0">
              <a:buNone/>
            </a:pPr>
            <a:r>
              <a:rPr lang="en-US" dirty="0" smtClean="0"/>
              <a:t>---</a:t>
            </a:r>
          </a:p>
          <a:p>
            <a:pPr marL="158750" indent="0">
              <a:buNone/>
            </a:pPr>
            <a:endParaRPr lang="en-US" dirty="0" smtClean="0"/>
          </a:p>
          <a:p>
            <a:pPr marL="158750" indent="0">
              <a:buNone/>
            </a:pPr>
            <a:r>
              <a:rPr lang="en-US" dirty="0" smtClean="0"/>
              <a:t>HOA would support operating costs for circulator, car share, micro</a:t>
            </a:r>
            <a:r>
              <a:rPr lang="en-US" baseline="0" dirty="0" smtClean="0"/>
              <a:t> mob, and Maas</a:t>
            </a:r>
          </a:p>
          <a:p>
            <a:pPr marL="158750" indent="0">
              <a:buNone/>
            </a:pPr>
            <a:endParaRPr lang="en-US" baseline="0" dirty="0" smtClean="0"/>
          </a:p>
          <a:p>
            <a:pPr marL="158750" indent="0">
              <a:buNone/>
            </a:pPr>
            <a:r>
              <a:rPr lang="en-US" baseline="0" dirty="0" smtClean="0"/>
              <a:t>LA cost are for capital cost contributions for the circulator, mobility hubs at </a:t>
            </a:r>
            <a:r>
              <a:rPr lang="en-US" baseline="0" dirty="0" err="1" smtClean="0"/>
              <a:t>brt</a:t>
            </a:r>
            <a:r>
              <a:rPr lang="en-US" baseline="0" dirty="0" smtClean="0"/>
              <a:t> stations, river to range trail, subsidies for </a:t>
            </a:r>
            <a:r>
              <a:rPr lang="en-US" baseline="0" dirty="0" err="1" smtClean="0"/>
              <a:t>ev</a:t>
            </a:r>
            <a:r>
              <a:rPr lang="en-US" baseline="0" dirty="0" smtClean="0"/>
              <a:t> vehicles for car share, and development of </a:t>
            </a:r>
            <a:r>
              <a:rPr lang="en-US" baseline="0" dirty="0" err="1" smtClean="0"/>
              <a:t>MaaS</a:t>
            </a:r>
            <a:r>
              <a:rPr lang="en-US" baseline="0" dirty="0" smtClean="0"/>
              <a:t> app</a:t>
            </a:r>
          </a:p>
          <a:p>
            <a:pPr marL="158750" indent="0">
              <a:buNone/>
            </a:pPr>
            <a:endParaRPr lang="en-US" baseline="0" dirty="0" smtClean="0"/>
          </a:p>
          <a:p>
            <a:pPr marL="158750" indent="0">
              <a:buNone/>
            </a:pPr>
            <a:r>
              <a:rPr lang="en-US" baseline="0" dirty="0" smtClean="0"/>
              <a:t>20 year time horizon savings </a:t>
            </a:r>
            <a:endParaRPr lang="en-US" dirty="0"/>
          </a:p>
        </p:txBody>
      </p:sp>
    </p:spTree>
    <p:extLst>
      <p:ext uri="{BB962C8B-B14F-4D97-AF65-F5344CB8AC3E}">
        <p14:creationId xmlns:p14="http://schemas.microsoft.com/office/powerpoint/2010/main" val="1888152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34e58ad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34e58ad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Equivalencies</a:t>
            </a:r>
            <a:endParaRPr dirty="0"/>
          </a:p>
        </p:txBody>
      </p:sp>
    </p:spTree>
    <p:extLst>
      <p:ext uri="{BB962C8B-B14F-4D97-AF65-F5344CB8AC3E}">
        <p14:creationId xmlns:p14="http://schemas.microsoft.com/office/powerpoint/2010/main" val="769640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t>27</a:t>
            </a:fld>
            <a:endParaRPr lang="en-US"/>
          </a:p>
        </p:txBody>
      </p:sp>
    </p:spTree>
    <p:extLst>
      <p:ext uri="{BB962C8B-B14F-4D97-AF65-F5344CB8AC3E}">
        <p14:creationId xmlns:p14="http://schemas.microsoft.com/office/powerpoint/2010/main" val="4150075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Circles are innovative program </a:t>
            </a:r>
          </a:p>
          <a:p>
            <a:endParaRPr lang="en-US" u="sng" dirty="0" smtClean="0"/>
          </a:p>
          <a:p>
            <a:r>
              <a:rPr lang="en-US" i="1" u="sng" dirty="0" smtClean="0"/>
              <a:t>Secondary</a:t>
            </a:r>
            <a:r>
              <a:rPr lang="en-US" i="1" u="sng" baseline="0" dirty="0" smtClean="0"/>
              <a:t> Water for toilet flushing</a:t>
            </a:r>
            <a:endParaRPr lang="en-US" i="1" u="sng" dirty="0" smtClean="0"/>
          </a:p>
          <a:p>
            <a:r>
              <a:rPr lang="en-US" i="1" dirty="0" smtClean="0"/>
              <a:t>Currently</a:t>
            </a:r>
            <a:r>
              <a:rPr lang="en-US" i="1" baseline="0" dirty="0" smtClean="0"/>
              <a:t> </a:t>
            </a:r>
            <a:r>
              <a:rPr lang="en-US" i="1" baseline="0" dirty="0" err="1" smtClean="0"/>
              <a:t>WaterPro</a:t>
            </a:r>
            <a:r>
              <a:rPr lang="en-US" i="1" baseline="0" dirty="0" smtClean="0"/>
              <a:t> is using blended Utah lake water with treated water which won’t work for toilet flushing for </a:t>
            </a:r>
            <a:r>
              <a:rPr lang="en-US" i="1" baseline="0" dirty="0" err="1" smtClean="0"/>
              <a:t>NonRes</a:t>
            </a:r>
            <a:r>
              <a:rPr lang="en-US" i="1" baseline="0" dirty="0" smtClean="0"/>
              <a:t>; also question over </a:t>
            </a:r>
            <a:r>
              <a:rPr lang="en-US" i="1" baseline="0" dirty="0" err="1" smtClean="0"/>
              <a:t>WaterPro</a:t>
            </a:r>
            <a:r>
              <a:rPr lang="en-US" i="1" baseline="0" dirty="0" smtClean="0"/>
              <a:t> water rights to use it for toilet flushing (JVWC treats the water but it’s supplied by </a:t>
            </a:r>
            <a:r>
              <a:rPr lang="en-US" i="1" baseline="0" dirty="0" err="1" smtClean="0"/>
              <a:t>WaterPro</a:t>
            </a:r>
            <a:r>
              <a:rPr lang="en-US" i="1" baseline="0" dirty="0" smtClean="0"/>
              <a:t>)</a:t>
            </a:r>
            <a:endParaRPr lang="en-US" i="1" dirty="0" smtClean="0"/>
          </a:p>
        </p:txBody>
      </p:sp>
      <p:sp>
        <p:nvSpPr>
          <p:cNvPr id="4" name="Slide Number Placeholder 3"/>
          <p:cNvSpPr>
            <a:spLocks noGrp="1"/>
          </p:cNvSpPr>
          <p:nvPr>
            <p:ph type="sldNum" sz="quarter" idx="10"/>
          </p:nvPr>
        </p:nvSpPr>
        <p:spPr/>
        <p:txBody>
          <a:bodyPr/>
          <a:lstStyle/>
          <a:p>
            <a:fld id="{24F3E38B-623A-4578-8165-7CB4DBED5112}" type="slidenum">
              <a:rPr lang="en-US" smtClean="0"/>
              <a:t>28</a:t>
            </a:fld>
            <a:endParaRPr lang="en-US"/>
          </a:p>
        </p:txBody>
      </p:sp>
    </p:spTree>
    <p:extLst>
      <p:ext uri="{BB962C8B-B14F-4D97-AF65-F5344CB8AC3E}">
        <p14:creationId xmlns:p14="http://schemas.microsoft.com/office/powerpoint/2010/main" val="1371903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a:p>
            <a:endParaRPr lang="en-US" b="0" baseline="0" dirty="0" smtClean="0"/>
          </a:p>
          <a:p>
            <a:r>
              <a:rPr lang="en-US" b="0" baseline="0" dirty="0" smtClean="0"/>
              <a:t>Goal optimized has no Geo Thermal </a:t>
            </a:r>
          </a:p>
          <a:p>
            <a:r>
              <a:rPr lang="en-US" b="0" baseline="0" dirty="0" smtClean="0"/>
              <a:t>Cost optimized has district Geo Thermal (ESCO)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Innovation optimized has district Geo Thermal (ESCO)</a:t>
            </a:r>
          </a:p>
          <a:p>
            <a:endParaRPr lang="en-US" b="0" baseline="0" dirty="0" smtClean="0"/>
          </a:p>
        </p:txBody>
      </p:sp>
      <p:sp>
        <p:nvSpPr>
          <p:cNvPr id="4" name="Slide Number Placeholder 3"/>
          <p:cNvSpPr>
            <a:spLocks noGrp="1"/>
          </p:cNvSpPr>
          <p:nvPr>
            <p:ph type="sldNum" sz="quarter" idx="10"/>
          </p:nvPr>
        </p:nvSpPr>
        <p:spPr/>
        <p:txBody>
          <a:bodyPr/>
          <a:lstStyle/>
          <a:p>
            <a:fld id="{24F3E38B-623A-4578-8165-7CB4DBED5112}" type="slidenum">
              <a:rPr lang="en-US" smtClean="0"/>
              <a:t>29</a:t>
            </a:fld>
            <a:endParaRPr lang="en-US"/>
          </a:p>
        </p:txBody>
      </p:sp>
    </p:spTree>
    <p:extLst>
      <p:ext uri="{BB962C8B-B14F-4D97-AF65-F5344CB8AC3E}">
        <p14:creationId xmlns:p14="http://schemas.microsoft.com/office/powerpoint/2010/main" val="1581066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you know we have a mandate to be a</a:t>
            </a:r>
            <a:r>
              <a:rPr lang="en-US" baseline="0" dirty="0" smtClean="0"/>
              <a:t> model for smart growth and to deliver on what </a:t>
            </a:r>
            <a:r>
              <a:rPr lang="en-US" baseline="0" dirty="0" err="1" smtClean="0"/>
              <a:t>Utahns</a:t>
            </a:r>
            <a:r>
              <a:rPr lang="en-US" baseline="0" dirty="0" smtClean="0"/>
              <a:t> expressed they want with the land which belongs to them and those aspirations were captured in our framework plan and our statute. These studies help us take a step further to making those ambitions a reality as they relate to smart mobility, sustainability and smart city technology.</a:t>
            </a:r>
            <a:endParaRPr lang="en-US" dirty="0" smtClean="0"/>
          </a:p>
          <a:p>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3</a:t>
            </a:fld>
            <a:endParaRPr lang="en-US"/>
          </a:p>
        </p:txBody>
      </p:sp>
    </p:spTree>
    <p:extLst>
      <p:ext uri="{BB962C8B-B14F-4D97-AF65-F5344CB8AC3E}">
        <p14:creationId xmlns:p14="http://schemas.microsoft.com/office/powerpoint/2010/main" val="3099477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Pay-as-you-throw (PAYT):</a:t>
            </a:r>
          </a:p>
          <a:p>
            <a:pPr lvl="1"/>
            <a:r>
              <a:rPr lang="en-US" sz="1200" b="0" i="0" kern="1200" dirty="0" smtClean="0">
                <a:solidFill>
                  <a:schemeClr val="tx1"/>
                </a:solidFill>
                <a:effectLst/>
                <a:latin typeface="+mn-lt"/>
                <a:ea typeface="+mn-ea"/>
                <a:cs typeface="+mn-cs"/>
              </a:rPr>
              <a:t>Customers/tenants are </a:t>
            </a:r>
            <a:r>
              <a:rPr lang="en-US" sz="1200" b="1" i="0" kern="1200" dirty="0" smtClean="0">
                <a:solidFill>
                  <a:schemeClr val="tx1"/>
                </a:solidFill>
                <a:effectLst/>
                <a:latin typeface="+mn-lt"/>
                <a:ea typeface="+mn-ea"/>
                <a:cs typeface="+mn-cs"/>
              </a:rPr>
              <a:t>charged for waste disposal based on the amount generated rather than a flat-fee</a:t>
            </a:r>
            <a:r>
              <a:rPr lang="en-US" sz="1200" b="0" i="0" kern="1200" dirty="0" smtClean="0">
                <a:solidFill>
                  <a:schemeClr val="tx1"/>
                </a:solidFill>
                <a:effectLst/>
                <a:latin typeface="+mn-lt"/>
                <a:ea typeface="+mn-ea"/>
                <a:cs typeface="+mn-cs"/>
              </a:rPr>
              <a:t>. There are two types of PAYT programs,  by volume or by weight.</a:t>
            </a:r>
          </a:p>
          <a:p>
            <a:pPr lvl="1"/>
            <a:r>
              <a:rPr lang="en-US" sz="1200" b="0" i="0" kern="1200" dirty="0" smtClean="0">
                <a:solidFill>
                  <a:schemeClr val="tx1"/>
                </a:solidFill>
                <a:effectLst/>
                <a:latin typeface="+mn-lt"/>
                <a:ea typeface="+mn-ea"/>
                <a:cs typeface="+mn-cs"/>
              </a:rPr>
              <a:t>According to EPA, </a:t>
            </a:r>
            <a:r>
              <a:rPr lang="en-US" sz="1200" b="1" i="0" kern="1200" dirty="0" smtClean="0">
                <a:solidFill>
                  <a:schemeClr val="tx1"/>
                </a:solidFill>
                <a:effectLst/>
                <a:latin typeface="+mn-lt"/>
                <a:ea typeface="+mn-ea"/>
                <a:cs typeface="+mn-cs"/>
              </a:rPr>
              <a:t>most communities charge residents by volume, using either bags or cans </a:t>
            </a:r>
            <a:r>
              <a:rPr lang="en-US" sz="1200" b="0" i="0" kern="1200" dirty="0" smtClean="0">
                <a:solidFill>
                  <a:schemeClr val="tx1"/>
                </a:solidFill>
                <a:effectLst/>
                <a:latin typeface="+mn-lt"/>
                <a:ea typeface="+mn-ea"/>
                <a:cs typeface="+mn-cs"/>
              </a:rPr>
              <a:t>(or tags or stickers indicating specific can or bag sizes) as their program's unit of measure.</a:t>
            </a:r>
          </a:p>
          <a:p>
            <a:pPr lvl="1"/>
            <a:r>
              <a:rPr lang="en-US" sz="1200" b="0" i="0" kern="1200" dirty="0" smtClean="0">
                <a:solidFill>
                  <a:schemeClr val="tx1"/>
                </a:solidFill>
                <a:effectLst/>
                <a:latin typeface="+mn-lt"/>
                <a:ea typeface="+mn-ea"/>
                <a:cs typeface="+mn-cs"/>
              </a:rPr>
              <a:t>For example, the rate structure requires all trash to be placed in city-approved bags (i.e. $1 or $2 per bag depending on size) available for purchase at area retailers and other designated locations (i.e. city)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Materials Exchange program</a:t>
            </a:r>
          </a:p>
          <a:p>
            <a:pPr lvl="1"/>
            <a:r>
              <a:rPr lang="en-US" sz="1200" b="0" i="0" kern="1200" dirty="0" smtClean="0">
                <a:solidFill>
                  <a:schemeClr val="tx1"/>
                </a:solidFill>
                <a:effectLst/>
                <a:latin typeface="+mn-lt"/>
                <a:ea typeface="+mn-ea"/>
                <a:cs typeface="+mn-cs"/>
              </a:rPr>
              <a:t>Develop or facilitate an online network to foster business-to-business connections to match unwanted material byproducts or commodities to opportunities for reuse or recycling as feedstock. e.g., computers, containers, furniture, office supplies, textiles, and surplus food.</a:t>
            </a:r>
            <a:endParaRPr lang="en-US" b="0" baseline="0" dirty="0" smtClean="0"/>
          </a:p>
          <a:p>
            <a:endParaRPr lang="en-US" b="0" baseline="0" dirty="0" smtClean="0"/>
          </a:p>
          <a:p>
            <a:r>
              <a:rPr lang="en-US" b="0" baseline="0" dirty="0" smtClean="0"/>
              <a:t>Waste education – waste standards in leases, apt bldg. owner standards, community education, </a:t>
            </a:r>
          </a:p>
          <a:p>
            <a:r>
              <a:rPr lang="en-US" b="0" baseline="0" dirty="0" smtClean="0"/>
              <a:t>3 Bin – waste, recycle, food/organics </a:t>
            </a:r>
          </a:p>
        </p:txBody>
      </p:sp>
      <p:sp>
        <p:nvSpPr>
          <p:cNvPr id="4" name="Slide Number Placeholder 3"/>
          <p:cNvSpPr>
            <a:spLocks noGrp="1"/>
          </p:cNvSpPr>
          <p:nvPr>
            <p:ph type="sldNum" sz="quarter" idx="10"/>
          </p:nvPr>
        </p:nvSpPr>
        <p:spPr/>
        <p:txBody>
          <a:bodyPr/>
          <a:lstStyle/>
          <a:p>
            <a:fld id="{24F3E38B-623A-4578-8165-7CB4DBED5112}" type="slidenum">
              <a:rPr lang="en-US" smtClean="0"/>
              <a:t>30</a:t>
            </a:fld>
            <a:endParaRPr lang="en-US"/>
          </a:p>
        </p:txBody>
      </p:sp>
    </p:spTree>
    <p:extLst>
      <p:ext uri="{BB962C8B-B14F-4D97-AF65-F5344CB8AC3E}">
        <p14:creationId xmlns:p14="http://schemas.microsoft.com/office/powerpoint/2010/main" val="721468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Community micro</a:t>
            </a:r>
            <a:r>
              <a:rPr lang="en-US" b="0" baseline="0" dirty="0" smtClean="0"/>
              <a:t> grid – which is a model that allows power in particular solar to be allocated across building in the community for more cost effective pricing and efficient service</a:t>
            </a:r>
            <a:endParaRPr lang="en-US" b="0" dirty="0" smtClean="0"/>
          </a:p>
          <a:p>
            <a:endParaRPr lang="en-US" b="0" dirty="0" smtClean="0"/>
          </a:p>
          <a:p>
            <a:r>
              <a:rPr lang="en-US" b="0" dirty="0" smtClean="0"/>
              <a:t>EV – 3</a:t>
            </a:r>
            <a:r>
              <a:rPr lang="en-US" b="0" baseline="30000" dirty="0" smtClean="0"/>
              <a:t>rd</a:t>
            </a:r>
            <a:r>
              <a:rPr lang="en-US" b="0" dirty="0" smtClean="0"/>
              <a:t> party to</a:t>
            </a:r>
            <a:r>
              <a:rPr lang="en-US" b="0" baseline="0" dirty="0" smtClean="0"/>
              <a:t> build and operate; 10k w/ 2/3 in offices</a:t>
            </a:r>
          </a:p>
          <a:p>
            <a:endParaRPr lang="en-US" b="0" dirty="0" smtClean="0"/>
          </a:p>
          <a:p>
            <a:r>
              <a:rPr lang="en-US" b="0" dirty="0" smtClean="0"/>
              <a:t>HPC</a:t>
            </a:r>
            <a:r>
              <a:rPr lang="en-US" b="0" baseline="0" dirty="0" smtClean="0"/>
              <a:t> – micro data center that allows for cost effective dynamic demand power mgmt. at the site, including load banking as a revenue stream to avoid demand charges and optimize return on solar </a:t>
            </a:r>
            <a:endParaRPr lang="en-US" b="0" dirty="0" smtClean="0"/>
          </a:p>
        </p:txBody>
      </p:sp>
      <p:sp>
        <p:nvSpPr>
          <p:cNvPr id="4" name="Slide Number Placeholder 3"/>
          <p:cNvSpPr>
            <a:spLocks noGrp="1"/>
          </p:cNvSpPr>
          <p:nvPr>
            <p:ph type="sldNum" sz="quarter" idx="10"/>
          </p:nvPr>
        </p:nvSpPr>
        <p:spPr/>
        <p:txBody>
          <a:bodyPr/>
          <a:lstStyle/>
          <a:p>
            <a:fld id="{24F3E38B-623A-4578-8165-7CB4DBED5112}" type="slidenum">
              <a:rPr lang="en-US" smtClean="0"/>
              <a:t>31</a:t>
            </a:fld>
            <a:endParaRPr lang="en-US"/>
          </a:p>
        </p:txBody>
      </p:sp>
    </p:spTree>
    <p:extLst>
      <p:ext uri="{BB962C8B-B14F-4D97-AF65-F5344CB8AC3E}">
        <p14:creationId xmlns:p14="http://schemas.microsoft.com/office/powerpoint/2010/main" val="2271419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a:t>
            </a:r>
            <a:r>
              <a:rPr lang="en-US" b="0" baseline="0" dirty="0" smtClean="0"/>
              <a:t> is a granular slide, but at a high level, we want to bring best in class sustainability and energy efficiency measures as well as building automation solutions into buildings at the point ; including smart metering, lighting control systems, building management systems, AND creating showcase civic and institutional buildings that use digital twin and other advanced technologies</a:t>
            </a:r>
          </a:p>
          <a:p>
            <a:endParaRPr lang="en-US" b="0" baseline="0" dirty="0" smtClean="0"/>
          </a:p>
          <a:p>
            <a:r>
              <a:rPr lang="en-US" b="0" i="1" baseline="0" dirty="0" smtClean="0"/>
              <a:t>Digital twin – virtual replica of the building in 5D (time/cost) to model building performance and operations including predictive analytics to improve cost and user experience in facilities </a:t>
            </a:r>
            <a:endParaRPr lang="en-US" b="0" i="1" dirty="0"/>
          </a:p>
        </p:txBody>
      </p:sp>
      <p:sp>
        <p:nvSpPr>
          <p:cNvPr id="4" name="Slide Number Placeholder 3"/>
          <p:cNvSpPr>
            <a:spLocks noGrp="1"/>
          </p:cNvSpPr>
          <p:nvPr>
            <p:ph type="sldNum" sz="quarter" idx="10"/>
          </p:nvPr>
        </p:nvSpPr>
        <p:spPr/>
        <p:txBody>
          <a:bodyPr/>
          <a:lstStyle/>
          <a:p>
            <a:fld id="{24F3E38B-623A-4578-8165-7CB4DBED5112}" type="slidenum">
              <a:rPr lang="en-US" smtClean="0"/>
              <a:t>32</a:t>
            </a:fld>
            <a:endParaRPr lang="en-US"/>
          </a:p>
        </p:txBody>
      </p:sp>
    </p:spTree>
    <p:extLst>
      <p:ext uri="{BB962C8B-B14F-4D97-AF65-F5344CB8AC3E}">
        <p14:creationId xmlns:p14="http://schemas.microsoft.com/office/powerpoint/2010/main" val="1186999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is an example of the game boarding process we went through to test various combinations of strategies and based on set goals, constraints and trade offs arrived at an optimized program </a:t>
            </a:r>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33</a:t>
            </a:fld>
            <a:endParaRPr lang="en-US"/>
          </a:p>
        </p:txBody>
      </p:sp>
    </p:spTree>
    <p:extLst>
      <p:ext uri="{BB962C8B-B14F-4D97-AF65-F5344CB8AC3E}">
        <p14:creationId xmlns:p14="http://schemas.microsoft.com/office/powerpoint/2010/main" val="1456392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one</a:t>
            </a:r>
            <a:r>
              <a:rPr lang="en-US" baseline="0" dirty="0" smtClean="0"/>
              <a:t> of the benefits of the work is that we now have a dynamic model down to the parcel level we can adjust at the click of a button as needed as we collaborate with our development partner and other P3 partners on finalizing the right program.</a:t>
            </a:r>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34</a:t>
            </a:fld>
            <a:endParaRPr lang="en-US"/>
          </a:p>
        </p:txBody>
      </p:sp>
    </p:spTree>
    <p:extLst>
      <p:ext uri="{BB962C8B-B14F-4D97-AF65-F5344CB8AC3E}">
        <p14:creationId xmlns:p14="http://schemas.microsoft.com/office/powerpoint/2010/main" val="2425442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a:t>
            </a:r>
            <a:r>
              <a:rPr lang="en-US" b="0" baseline="0" dirty="0" smtClean="0"/>
              <a:t> mentioned the three scenarios of Goal optimized, Cost Optimized and Innovative which we’ll dive into more here </a:t>
            </a:r>
          </a:p>
          <a:p>
            <a:endParaRPr lang="en-US" b="0" baseline="0" dirty="0" smtClean="0"/>
          </a:p>
          <a:p>
            <a:r>
              <a:rPr lang="en-US" b="1" dirty="0" smtClean="0"/>
              <a:t>Goal – This scenario attempts to maximize the number of goals achieved while keeping overall cost premiums &lt;= 2% and simpler governance for</a:t>
            </a:r>
            <a:r>
              <a:rPr lang="en-US" b="1" baseline="0" dirty="0" smtClean="0"/>
              <a:t> how the strategies are managed</a:t>
            </a:r>
            <a:endParaRPr lang="en-US" b="1"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Cost – </a:t>
            </a:r>
            <a:r>
              <a:rPr kumimoji="0" lang="en-US" sz="1200" b="1" i="0" u="none" strike="noStrike" kern="1200" cap="none" spc="0" normalizeH="0" baseline="0" noProof="0" dirty="0" smtClean="0">
                <a:ln>
                  <a:noFill/>
                </a:ln>
                <a:solidFill>
                  <a:prstClr val="black"/>
                </a:solidFill>
                <a:effectLst/>
                <a:uLnTx/>
                <a:uFillTx/>
                <a:latin typeface="Roboto" panose="02000000000000000000" pitchFamily="2" charset="0"/>
                <a:ea typeface="Roboto" panose="02000000000000000000" pitchFamily="2" charset="0"/>
                <a:cs typeface="+mn-cs"/>
              </a:rPr>
              <a:t>This scenario meets or exceeds most goals while keeping within a +1.5% cost premium for commercial buildings but requires some investment comes out of the land value which is in essence a subsidy to the developer</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Innovative</a:t>
            </a:r>
            <a:r>
              <a:rPr lang="en-US" b="1" baseline="0" dirty="0" smtClean="0"/>
              <a:t> – </a:t>
            </a:r>
            <a:r>
              <a:rPr lang="en-US" sz="1200" b="1" dirty="0" smtClean="0">
                <a:latin typeface="Roboto" panose="02000000000000000000" pitchFamily="2" charset="0"/>
                <a:ea typeface="Roboto" panose="02000000000000000000" pitchFamily="2" charset="0"/>
              </a:rPr>
              <a:t>This scenario meets or exceeds most goals while keeping within reasonable cost premiums to the developers, but requires an</a:t>
            </a:r>
            <a:r>
              <a:rPr lang="en-US" sz="1200" b="1" baseline="0" dirty="0" smtClean="0">
                <a:latin typeface="Roboto" panose="02000000000000000000" pitchFamily="2" charset="0"/>
                <a:ea typeface="Roboto" panose="02000000000000000000" pitchFamily="2" charset="0"/>
              </a:rPr>
              <a:t> innovative financing and governance model</a:t>
            </a:r>
            <a:r>
              <a:rPr lang="en-US" sz="1200" dirty="0" smtClean="0">
                <a:latin typeface="Roboto" panose="02000000000000000000" pitchFamily="2" charset="0"/>
                <a:ea typeface="Roboto" panose="02000000000000000000" pitchFamily="2" charset="0"/>
              </a:rPr>
              <a:t>. </a:t>
            </a:r>
            <a:endParaRPr lang="en-US" baseline="0" dirty="0" smtClean="0"/>
          </a:p>
          <a:p>
            <a:endParaRPr lang="en-US" b="0" dirty="0" smtClean="0"/>
          </a:p>
        </p:txBody>
      </p:sp>
      <p:sp>
        <p:nvSpPr>
          <p:cNvPr id="4" name="Slide Number Placeholder 3"/>
          <p:cNvSpPr>
            <a:spLocks noGrp="1"/>
          </p:cNvSpPr>
          <p:nvPr>
            <p:ph type="sldNum" sz="quarter" idx="5"/>
          </p:nvPr>
        </p:nvSpPr>
        <p:spPr/>
        <p:txBody>
          <a:bodyPr/>
          <a:lstStyle/>
          <a:p>
            <a:fld id="{24F3E38B-623A-4578-8165-7CB4DBED511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270673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Goal – This scenario attempts to maximize the number of goals achieved while keeping overall cost premiums &lt;= 2% and simpler governance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the top right we have the good/better/best game boarding outcome across the various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 the middle of the page, you can see we achieve most goals including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xxxxx</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but are a bit short on carbon emissions at 90% and we aren’t able to achieve the embodied carbon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 the right we show a modest score for the smart technologies to be implemented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Other trade offs are no district energy, no community solar and it includes UA for smart infra (at a modest cost relatively speaking) and assumes savings from parking savings is invested by the vertical developers which is a point that will have to be work out with the development partner</a:t>
            </a:r>
          </a:p>
          <a:p>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36</a:t>
            </a:fld>
            <a:endParaRPr lang="en-US"/>
          </a:p>
        </p:txBody>
      </p:sp>
    </p:spTree>
    <p:extLst>
      <p:ext uri="{BB962C8B-B14F-4D97-AF65-F5344CB8AC3E}">
        <p14:creationId xmlns:p14="http://schemas.microsoft.com/office/powerpoint/2010/main" val="1029009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how the $130M</a:t>
            </a:r>
            <a:r>
              <a:rPr lang="en-US" baseline="0" dirty="0" smtClean="0"/>
              <a:t> of capex needed is allocated across stakeholders and that we’re able to keep it under 2% for development partners</a:t>
            </a:r>
          </a:p>
          <a:p>
            <a:endParaRPr lang="en-US" baseline="0" dirty="0" smtClean="0"/>
          </a:p>
          <a:p>
            <a:r>
              <a:rPr lang="en-US" baseline="0" dirty="0" smtClean="0"/>
              <a:t>There’s a significant investment by the Vertical Developer in solar energy, which can help be financed through a significant savings from not having to build the typical amount of structured parking a standard development would need; this is an important assumption and one we’ll need to discuss with our future development partner, but from our modelling we know there’s some room for essentially reallocating the savings from those costs. There’s also an annual </a:t>
            </a:r>
            <a:r>
              <a:rPr lang="en-US" baseline="0" dirty="0" err="1" smtClean="0"/>
              <a:t>opex</a:t>
            </a:r>
            <a:r>
              <a:rPr lang="en-US" baseline="0" dirty="0" smtClean="0"/>
              <a:t> savings that will pay back their investment relatively quickly</a:t>
            </a:r>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37</a:t>
            </a:fld>
            <a:endParaRPr lang="en-US"/>
          </a:p>
        </p:txBody>
      </p:sp>
    </p:spTree>
    <p:extLst>
      <p:ext uri="{BB962C8B-B14F-4D97-AF65-F5344CB8AC3E}">
        <p14:creationId xmlns:p14="http://schemas.microsoft.com/office/powerpoint/2010/main" val="791904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this slide a more detailed breakdown</a:t>
            </a:r>
            <a:r>
              <a:rPr lang="en-US" baseline="0" dirty="0" smtClean="0"/>
              <a:t> of that </a:t>
            </a:r>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38</a:t>
            </a:fld>
            <a:endParaRPr lang="en-US"/>
          </a:p>
        </p:txBody>
      </p:sp>
    </p:spTree>
    <p:extLst>
      <p:ext uri="{BB962C8B-B14F-4D97-AF65-F5344CB8AC3E}">
        <p14:creationId xmlns:p14="http://schemas.microsoft.com/office/powerpoint/2010/main" val="2901465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the </a:t>
            </a:r>
            <a:r>
              <a:rPr lang="en-US" dirty="0" err="1" smtClean="0"/>
              <a:t>Opex</a:t>
            </a:r>
            <a:r>
              <a:rPr lang="en-US" dirty="0" smtClean="0"/>
              <a:t> breakdown</a:t>
            </a:r>
            <a:r>
              <a:rPr lang="en-US" baseline="0" dirty="0" smtClean="0"/>
              <a:t> and the sources of the $8M annual </a:t>
            </a:r>
            <a:r>
              <a:rPr lang="en-US" baseline="0" dirty="0" err="1" smtClean="0"/>
              <a:t>opex</a:t>
            </a:r>
            <a:r>
              <a:rPr lang="en-US" baseline="0" dirty="0" smtClean="0"/>
              <a:t> </a:t>
            </a:r>
            <a:r>
              <a:rPr lang="en-US" baseline="0" dirty="0" smtClean="0"/>
              <a:t>savings; </a:t>
            </a:r>
            <a:endParaRPr lang="en-US" dirty="0" smtClean="0"/>
          </a:p>
          <a:p>
            <a:endParaRPr lang="en-US" baseline="0" dirty="0" smtClean="0"/>
          </a:p>
          <a:p>
            <a:r>
              <a:rPr lang="en-US" baseline="0" dirty="0" smtClean="0"/>
              <a:t>And ultimately, how this translates to cost savings for people living on site and a 3-5 year pay back for the vertical developer, but with the key assumption, which we’ll need to further validate with our development partner, about the ability to recoup costs through rent premiums and what that ratio looks like; but the math shows that a resident at the Point would pay $126 per year more in rent and HOA fees in order to save $571 in utility costs </a:t>
            </a:r>
          </a:p>
          <a:p>
            <a:endParaRPr lang="en-US" baseline="0" dirty="0" smtClean="0"/>
          </a:p>
          <a:p>
            <a:endParaRPr lang="en-US" baseline="0" dirty="0" smtClean="0"/>
          </a:p>
          <a:p>
            <a:r>
              <a:rPr lang="en-US" baseline="0" dirty="0" smtClean="0"/>
              <a:t>UA for smart stuff</a:t>
            </a:r>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t>39</a:t>
            </a:fld>
            <a:endParaRPr lang="en-US"/>
          </a:p>
        </p:txBody>
      </p:sp>
    </p:spTree>
    <p:extLst>
      <p:ext uri="{BB962C8B-B14F-4D97-AF65-F5344CB8AC3E}">
        <p14:creationId xmlns:p14="http://schemas.microsoft.com/office/powerpoint/2010/main" val="9696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evaluated the framework plan goals against the conditions of the site, and cost factors to determine optimal strategies; in some cases this meant we were able to achieve more than anticipated and in other cases</a:t>
            </a:r>
            <a:r>
              <a:rPr lang="en-US" baseline="0" dirty="0" smtClean="0"/>
              <a:t> less but all we’re now more informed and have a set of realistic goals tailored to the advantages and constraints of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Carbon</a:t>
            </a:r>
            <a:r>
              <a:rPr lang="en-US" baseline="0" dirty="0" smtClean="0"/>
              <a:t> – </a:t>
            </a:r>
            <a:r>
              <a:rPr lang="en-US" i="1" baseline="0" dirty="0" smtClean="0"/>
              <a:t>based on framework plan (50% less operational carbon is the framework goal and -20% embodied carbon </a:t>
            </a:r>
            <a:r>
              <a:rPr lang="en-US" baseline="0" dirty="0" smtClean="0"/>
              <a:t>(cost prohibitive) but can achieve near carbon neutral or carbon neutral given RMP’s grid </a:t>
            </a:r>
            <a:r>
              <a:rPr lang="en-US" baseline="0" dirty="0" err="1" smtClean="0"/>
              <a:t>decarbonization</a:t>
            </a:r>
            <a:r>
              <a:rPr lang="en-US" baseline="0" dirty="0" smtClean="0"/>
              <a:t> program which we’ll benefit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Energy – </a:t>
            </a:r>
            <a:r>
              <a:rPr lang="en-US" i="1" baseline="0" dirty="0" smtClean="0"/>
              <a:t>50% energy efficiency goal from framework plan</a:t>
            </a:r>
            <a:r>
              <a:rPr lang="en-US" baseline="0" dirty="0" smtClean="0"/>
              <a:t>; 50% grid reduction through energy efficiency (lighting fixtures, energy </a:t>
            </a:r>
            <a:r>
              <a:rPr lang="en-US" baseline="0" dirty="0" smtClean="0"/>
              <a:t>systems, efficient bldg. envelope etc.), and </a:t>
            </a:r>
            <a:r>
              <a:rPr lang="en-US" baseline="0" dirty="0" smtClean="0"/>
              <a:t>substantial use of </a:t>
            </a:r>
            <a:r>
              <a:rPr lang="en-US" baseline="0" dirty="0" smtClean="0"/>
              <a:t>solar; which along with heat pumps, electric water heaters, geothermal heat from district system help achieve a goal net </a:t>
            </a:r>
            <a:r>
              <a:rPr lang="en-US" baseline="0" dirty="0" smtClean="0"/>
              <a:t>zero </a:t>
            </a:r>
            <a:r>
              <a:rPr lang="en-US" baseline="0" dirty="0" smtClean="0"/>
              <a:t>or near net zero carbon </a:t>
            </a:r>
            <a:r>
              <a:rPr lang="en-US" baseline="0" dirty="0" smtClean="0"/>
              <a:t>– and it saves </a:t>
            </a:r>
            <a:r>
              <a:rPr lang="en-US" baseline="0" dirty="0" smtClean="0"/>
              <a:t>residents at the point money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Rio de Janeiro, New York, Paris, Oslo, Mexico City, Melbourne, London, Milan, Cape Town, Buenos Aires, Caracas, Copenhagen, and Vancouver.</a:t>
            </a:r>
            <a:endParaRPr lang="en-US" dirty="0"/>
          </a:p>
          <a:p>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933407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Roboto" panose="02000000000000000000" pitchFamily="2" charset="0"/>
                <a:ea typeface="Roboto" panose="02000000000000000000" pitchFamily="2" charset="0"/>
                <a:cs typeface="+mn-cs"/>
              </a:rPr>
              <a:t>This scenario meets or exceeds most goals while keeping within a +1.5% cost premium for Non-residential buildings; it takes $50M out of the land value, but includes community solar (but lower overall solar due to less for residential units), geothermal district energy, and doesn’t have the questions around use of a utility association that the Innovative scenario does </a:t>
            </a:r>
            <a:endParaRPr kumimoji="0" lang="en-US" sz="1600" b="0" i="0" u="none" strike="noStrike" kern="1200" cap="none" spc="0" normalizeH="0" baseline="0" noProof="0" dirty="0" smtClean="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a:t>
            </a:r>
          </a:p>
          <a:p>
            <a:r>
              <a:rPr lang="en-US" baseline="0" dirty="0" smtClean="0"/>
              <a:t>$50M of strategies come from RLV to meet the targets (collaborate w/ developers to do more) </a:t>
            </a:r>
          </a:p>
          <a:p>
            <a:endParaRPr lang="en-US" baseline="0" dirty="0" smtClean="0"/>
          </a:p>
          <a:p>
            <a:r>
              <a:rPr lang="en-US" baseline="0" dirty="0" smtClean="0"/>
              <a:t>-</a:t>
            </a:r>
            <a:r>
              <a:rPr lang="en-US" baseline="0" dirty="0" smtClean="0"/>
              <a:t>recoverable </a:t>
            </a:r>
            <a:r>
              <a:rPr lang="en-US" baseline="0" dirty="0" smtClean="0"/>
              <a:t>to vertical dev in </a:t>
            </a:r>
            <a:r>
              <a:rPr lang="en-US" baseline="0" dirty="0" smtClean="0"/>
              <a:t>3-5 years from operating expenses (b/c they of long term hold) [savings due to 40% more efficient buildings + solar]</a:t>
            </a:r>
            <a:endParaRPr lang="en-US" dirty="0" smtClean="0"/>
          </a:p>
          <a:p>
            <a:endParaRPr lang="en-US" dirty="0" smtClean="0"/>
          </a:p>
          <a:p>
            <a:r>
              <a:rPr lang="en-US" dirty="0" smtClean="0"/>
              <a:t>Lower</a:t>
            </a:r>
            <a:r>
              <a:rPr lang="en-US" baseline="0" dirty="0" smtClean="0"/>
              <a:t> solar usage -- </a:t>
            </a:r>
            <a:r>
              <a:rPr lang="en-US" dirty="0" smtClean="0"/>
              <a:t>Residential</a:t>
            </a:r>
            <a:r>
              <a:rPr lang="en-US" baseline="0" dirty="0" smtClean="0"/>
              <a:t> tenants have their own bill for energy and water; vert dev won’t recover it therefore 0 incremental cost (</a:t>
            </a:r>
            <a:r>
              <a:rPr lang="en-US" u="sng" baseline="0" dirty="0" smtClean="0"/>
              <a:t>no solar </a:t>
            </a:r>
            <a:r>
              <a:rPr lang="en-US" baseline="0" dirty="0" smtClean="0"/>
              <a:t>and only partial benefit from district energy)</a:t>
            </a:r>
          </a:p>
          <a:p>
            <a:endParaRPr lang="en-US" baseline="0" dirty="0" smtClean="0"/>
          </a:p>
        </p:txBody>
      </p:sp>
      <p:sp>
        <p:nvSpPr>
          <p:cNvPr id="4" name="Slide Number Placeholder 3"/>
          <p:cNvSpPr>
            <a:spLocks noGrp="1"/>
          </p:cNvSpPr>
          <p:nvPr>
            <p:ph type="sldNum" sz="quarter" idx="10"/>
          </p:nvPr>
        </p:nvSpPr>
        <p:spPr/>
        <p:txBody>
          <a:bodyPr/>
          <a:lstStyle/>
          <a:p>
            <a:fld id="{24F3E38B-623A-4578-8165-7CB4DBED5112}" type="slidenum">
              <a:rPr lang="en-US" smtClean="0"/>
              <a:t>40</a:t>
            </a:fld>
            <a:endParaRPr lang="en-US"/>
          </a:p>
        </p:txBody>
      </p:sp>
    </p:spTree>
    <p:extLst>
      <p:ext uri="{BB962C8B-B14F-4D97-AF65-F5344CB8AC3E}">
        <p14:creationId xmlns:p14="http://schemas.microsoft.com/office/powerpoint/2010/main" val="712981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Here we show the $214M required</a:t>
            </a:r>
            <a:r>
              <a:rPr lang="en-US" b="0" baseline="0" dirty="0" smtClean="0"/>
              <a:t> capex allocation (LA land value reduction)</a:t>
            </a:r>
          </a:p>
          <a:p>
            <a:endParaRPr lang="en-US" b="0" baseline="0" dirty="0" smtClean="0"/>
          </a:p>
          <a:p>
            <a:r>
              <a:rPr lang="en-US" b="0" baseline="0" dirty="0" smtClean="0"/>
              <a:t>And how the costs to the developers in particular the vertical developer is minimized which helps make the solutions more viable </a:t>
            </a:r>
          </a:p>
          <a:p>
            <a:r>
              <a:rPr lang="en-US" b="0" baseline="0" dirty="0" smtClean="0"/>
              <a:t/>
            </a:r>
            <a:br>
              <a:rPr lang="en-US" b="0" baseline="0" dirty="0" smtClean="0"/>
            </a:br>
            <a:r>
              <a:rPr lang="en-US" b="0" baseline="0" dirty="0" smtClean="0"/>
              <a:t>Includes an Energy Service Company investing in the Geothermal and community solar solutions</a:t>
            </a:r>
            <a:endParaRPr lang="en-US" b="0" dirty="0"/>
          </a:p>
        </p:txBody>
      </p:sp>
      <p:sp>
        <p:nvSpPr>
          <p:cNvPr id="4" name="Slide Number Placeholder 3"/>
          <p:cNvSpPr>
            <a:spLocks noGrp="1"/>
          </p:cNvSpPr>
          <p:nvPr>
            <p:ph type="sldNum" sz="quarter" idx="10"/>
          </p:nvPr>
        </p:nvSpPr>
        <p:spPr/>
        <p:txBody>
          <a:bodyPr/>
          <a:lstStyle/>
          <a:p>
            <a:fld id="{24F3E38B-623A-4578-8165-7CB4DBED5112}" type="slidenum">
              <a:rPr lang="en-US" smtClean="0"/>
              <a:t>41</a:t>
            </a:fld>
            <a:endParaRPr lang="en-US"/>
          </a:p>
        </p:txBody>
      </p:sp>
    </p:spTree>
    <p:extLst>
      <p:ext uri="{BB962C8B-B14F-4D97-AF65-F5344CB8AC3E}">
        <p14:creationId xmlns:p14="http://schemas.microsoft.com/office/powerpoint/2010/main" val="3166361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the detailed</a:t>
            </a:r>
            <a:r>
              <a:rPr lang="en-US" baseline="0" dirty="0" smtClean="0"/>
              <a:t> view </a:t>
            </a:r>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42</a:t>
            </a:fld>
            <a:endParaRPr lang="en-US"/>
          </a:p>
        </p:txBody>
      </p:sp>
    </p:spTree>
    <p:extLst>
      <p:ext uri="{BB962C8B-B14F-4D97-AF65-F5344CB8AC3E}">
        <p14:creationId xmlns:p14="http://schemas.microsoft.com/office/powerpoint/2010/main" val="1435055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breakdown</a:t>
            </a:r>
            <a:r>
              <a:rPr lang="en-US" baseline="0" dirty="0" smtClean="0"/>
              <a:t> of the </a:t>
            </a:r>
            <a:r>
              <a:rPr lang="en-US" baseline="0" dirty="0" err="1" smtClean="0"/>
              <a:t>Opex</a:t>
            </a:r>
            <a:r>
              <a:rPr lang="en-US" baseline="0" dirty="0" smtClean="0"/>
              <a:t> savings of $2.5M including net savings to the </a:t>
            </a:r>
            <a:r>
              <a:rPr lang="en-US" baseline="0" dirty="0" smtClean="0"/>
              <a:t>residents, </a:t>
            </a:r>
            <a:r>
              <a:rPr lang="en-US" baseline="0" dirty="0" err="1" smtClean="0"/>
              <a:t>agqain</a:t>
            </a:r>
            <a:r>
              <a:rPr lang="en-US" baseline="0" dirty="0" smtClean="0"/>
              <a:t> in perpetuity </a:t>
            </a:r>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43</a:t>
            </a:fld>
            <a:endParaRPr lang="en-US"/>
          </a:p>
        </p:txBody>
      </p:sp>
    </p:spTree>
    <p:extLst>
      <p:ext uri="{BB962C8B-B14F-4D97-AF65-F5344CB8AC3E}">
        <p14:creationId xmlns:p14="http://schemas.microsoft.com/office/powerpoint/2010/main" val="157036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Innovative</a:t>
            </a:r>
            <a:r>
              <a:rPr lang="en-US" b="0" baseline="0" dirty="0" smtClean="0"/>
              <a:t> – </a:t>
            </a:r>
            <a:r>
              <a:rPr lang="en-US" sz="1200" b="0" dirty="0" smtClean="0">
                <a:latin typeface="Roboto" panose="02000000000000000000" pitchFamily="2" charset="0"/>
                <a:ea typeface="Roboto" panose="02000000000000000000" pitchFamily="2" charset="0"/>
              </a:rPr>
              <a:t>This scenario meets or exceeds most goals,</a:t>
            </a:r>
            <a:r>
              <a:rPr lang="en-US" sz="1200" b="0" baseline="0" dirty="0" smtClean="0">
                <a:latin typeface="Roboto" panose="02000000000000000000" pitchFamily="2" charset="0"/>
                <a:ea typeface="Roboto" panose="02000000000000000000" pitchFamily="2" charset="0"/>
              </a:rPr>
              <a:t> including zero carbon, </a:t>
            </a:r>
            <a:r>
              <a:rPr lang="en-US" sz="1200" b="0" dirty="0" smtClean="0">
                <a:latin typeface="Roboto" panose="02000000000000000000" pitchFamily="2" charset="0"/>
                <a:ea typeface="Roboto" panose="02000000000000000000" pitchFamily="2" charset="0"/>
              </a:rPr>
              <a:t>has</a:t>
            </a:r>
            <a:r>
              <a:rPr lang="en-US" sz="1200" b="0" baseline="0" dirty="0" smtClean="0">
                <a:latin typeface="Roboto" panose="02000000000000000000" pitchFamily="2" charset="0"/>
                <a:ea typeface="Roboto" panose="02000000000000000000" pitchFamily="2" charset="0"/>
              </a:rPr>
              <a:t> a high smart capability score and</a:t>
            </a:r>
            <a:r>
              <a:rPr lang="en-US" sz="1200" b="0" dirty="0" smtClean="0">
                <a:latin typeface="Roboto" panose="02000000000000000000" pitchFamily="2" charset="0"/>
                <a:ea typeface="Roboto" panose="02000000000000000000" pitchFamily="2" charset="0"/>
              </a:rPr>
              <a:t> keeps within reasonable cost premiums, but requires an</a:t>
            </a:r>
            <a:r>
              <a:rPr lang="en-US" sz="1200" b="0" baseline="0" dirty="0" smtClean="0">
                <a:latin typeface="Roboto" panose="02000000000000000000" pitchFamily="2" charset="0"/>
                <a:ea typeface="Roboto" panose="02000000000000000000" pitchFamily="2" charset="0"/>
              </a:rPr>
              <a:t> innovative financing and governance model</a:t>
            </a:r>
            <a:r>
              <a:rPr lang="en-US" sz="1200" b="0" dirty="0" smtClean="0">
                <a:latin typeface="Roboto" panose="02000000000000000000" pitchFamily="2" charset="0"/>
                <a:ea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Roboto" panose="02000000000000000000" pitchFamily="2" charset="0"/>
                <a:ea typeface="Roboto" panose="02000000000000000000" pitchFamily="2" charset="0"/>
              </a:rPr>
              <a:t>It also does not require the state to reduce the </a:t>
            </a:r>
            <a:r>
              <a:rPr lang="en-US" sz="1200" baseline="0" dirty="0" smtClean="0">
                <a:latin typeface="Roboto" panose="02000000000000000000" pitchFamily="2" charset="0"/>
                <a:ea typeface="Roboto" panose="02000000000000000000" pitchFamily="2" charset="0"/>
              </a:rPr>
              <a:t>RLV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ThePoint’s</a:t>
            </a:r>
            <a:r>
              <a:rPr lang="en-US" dirty="0" smtClean="0"/>
              <a:t> Utility Association is an entity created primarily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provide a centralized utility and sustainability services such as community solar, smart mobility and public realm connectivity, smart services such as the mobility and community app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provide governance, sustainability KPI tracking  and maintenance of smart infrastructure including smart mobility in public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a </a:t>
            </a:r>
            <a:r>
              <a:rPr lang="en-US" b="1" dirty="0" smtClean="0"/>
              <a:t>non-profit entity, raise capital and funds for investment at </a:t>
            </a:r>
            <a:r>
              <a:rPr lang="en-US" b="1" dirty="0" err="1" smtClean="0"/>
              <a:t>ThePoint</a:t>
            </a:r>
            <a:r>
              <a:rPr lang="en-US" b="1" dirty="0" smtClean="0"/>
              <a:t> </a:t>
            </a:r>
            <a:r>
              <a:rPr lang="en-US" dirty="0" smtClean="0"/>
              <a:t>(such as for community solar) and recover the investment through association dues and fees.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44</a:t>
            </a:fld>
            <a:endParaRPr lang="en-US"/>
          </a:p>
        </p:txBody>
      </p:sp>
    </p:spTree>
    <p:extLst>
      <p:ext uri="{BB962C8B-B14F-4D97-AF65-F5344CB8AC3E}">
        <p14:creationId xmlns:p14="http://schemas.microsoft.com/office/powerpoint/2010/main" val="569210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the breakdown</a:t>
            </a:r>
            <a:r>
              <a:rPr lang="en-US" baseline="0" dirty="0" smtClean="0"/>
              <a:t> for the $337M capex investment ; as you’ll see, the $50M subsidy has been removed, cost premiums are kept low for residential and non-</a:t>
            </a:r>
            <a:r>
              <a:rPr lang="en-US" baseline="0" dirty="0" err="1" smtClean="0"/>
              <a:t>resi</a:t>
            </a:r>
            <a:r>
              <a:rPr lang="en-US" baseline="0" dirty="0" smtClean="0"/>
              <a:t> vert developers and the Energy Service Company would invest in Geothermal and community solar </a:t>
            </a:r>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45</a:t>
            </a:fld>
            <a:endParaRPr lang="en-US"/>
          </a:p>
        </p:txBody>
      </p:sp>
    </p:spTree>
    <p:extLst>
      <p:ext uri="{BB962C8B-B14F-4D97-AF65-F5344CB8AC3E}">
        <p14:creationId xmlns:p14="http://schemas.microsoft.com/office/powerpoint/2010/main" val="207567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detailed breakdown</a:t>
            </a:r>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46</a:t>
            </a:fld>
            <a:endParaRPr lang="en-US"/>
          </a:p>
        </p:txBody>
      </p:sp>
    </p:spTree>
    <p:extLst>
      <p:ext uri="{BB962C8B-B14F-4D97-AF65-F5344CB8AC3E}">
        <p14:creationId xmlns:p14="http://schemas.microsoft.com/office/powerpoint/2010/main" val="3799543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how the $13M in annual </a:t>
            </a:r>
            <a:r>
              <a:rPr lang="en-US" baseline="0" dirty="0" err="1" smtClean="0"/>
              <a:t>opex</a:t>
            </a:r>
            <a:r>
              <a:rPr lang="en-US" baseline="0" dirty="0" smtClean="0"/>
              <a:t> is allocated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including net savings to the residents</a:t>
            </a:r>
          </a:p>
          <a:p>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47</a:t>
            </a:fld>
            <a:endParaRPr lang="en-US"/>
          </a:p>
        </p:txBody>
      </p:sp>
    </p:spTree>
    <p:extLst>
      <p:ext uri="{BB962C8B-B14F-4D97-AF65-F5344CB8AC3E}">
        <p14:creationId xmlns:p14="http://schemas.microsoft.com/office/powerpoint/2010/main" val="5671356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250006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goal-optimized scenario is the simplest to implement with no district energy or community solar</a:t>
            </a:r>
          </a:p>
          <a:p>
            <a:r>
              <a:rPr lang="en-US" dirty="0" smtClean="0"/>
              <a:t>-The cost optimized scenario keeps vertical developer costs and residual land value costs at practical levels w/o the</a:t>
            </a:r>
            <a:r>
              <a:rPr lang="en-US" baseline="0" dirty="0" smtClean="0"/>
              <a:t> unanswered questions about the utility association and governance model found in the Innovative program </a:t>
            </a:r>
            <a:endParaRPr lang="en-US" dirty="0" smtClean="0"/>
          </a:p>
          <a:p>
            <a:r>
              <a:rPr lang="en-US" dirty="0" smtClean="0"/>
              <a:t>-The Innovative scenario provides the most</a:t>
            </a:r>
            <a:r>
              <a:rPr lang="en-US" baseline="0" dirty="0" smtClean="0"/>
              <a:t> benefits but </a:t>
            </a:r>
            <a:r>
              <a:rPr lang="en-US" dirty="0" smtClean="0"/>
              <a:t>relies on more creative financing but</a:t>
            </a:r>
            <a:r>
              <a:rPr lang="en-US" baseline="0" dirty="0" smtClean="0"/>
              <a:t> provides more benefits </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And our request is to explore the innovative option but we are able to pursue the Goal Optimized or Cost Optimized scenarios with more certainty at the moment</a:t>
            </a:r>
          </a:p>
          <a:p>
            <a:endParaRPr lang="en-US" dirty="0" smtClean="0"/>
          </a:p>
          <a:p>
            <a:r>
              <a:rPr lang="en-US" dirty="0" smtClean="0"/>
              <a:t>----</a:t>
            </a:r>
          </a:p>
          <a:p>
            <a:r>
              <a:rPr lang="en-US" dirty="0" smtClean="0"/>
              <a:t>Under Cost Optimized Land authority</a:t>
            </a:r>
            <a:r>
              <a:rPr lang="en-US" baseline="0" dirty="0" smtClean="0"/>
              <a:t> cost comes largely from land value; but achieves the social benefits and objectives expressed by </a:t>
            </a:r>
            <a:r>
              <a:rPr lang="en-US" baseline="0" dirty="0" err="1" smtClean="0"/>
              <a:t>Utahns</a:t>
            </a:r>
            <a:r>
              <a:rPr lang="en-US" baseline="0" dirty="0" smtClean="0"/>
              <a:t> and our statute; serves as a model for smart growth; and additionally attracts the type of companies who we want at the site that help achieve the goal of being an economic catalyst – and as you all well know the economic benefits as laid out by GPI and revenues projected from the project provide really a monumental ROI for the state far greater than lease payments for the land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4F3E38B-623A-4578-8165-7CB4DBED5112}" type="slidenum">
              <a:rPr lang="en-US" smtClean="0"/>
              <a:t>50</a:t>
            </a:fld>
            <a:endParaRPr lang="en-US"/>
          </a:p>
        </p:txBody>
      </p:sp>
    </p:spTree>
    <p:extLst>
      <p:ext uri="{BB962C8B-B14F-4D97-AF65-F5344CB8AC3E}">
        <p14:creationId xmlns:p14="http://schemas.microsoft.com/office/powerpoint/2010/main" val="3076371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Water</a:t>
            </a:r>
            <a:r>
              <a:rPr lang="en-US" baseline="0" dirty="0" smtClean="0"/>
              <a:t> – </a:t>
            </a:r>
            <a:r>
              <a:rPr lang="en-US" i="1" baseline="0" dirty="0" smtClean="0"/>
              <a:t>FW goals: 40% reduction in indoor water and 100% retention of </a:t>
            </a:r>
            <a:r>
              <a:rPr lang="en-US" i="1" baseline="0" dirty="0" err="1" smtClean="0"/>
              <a:t>stormwater</a:t>
            </a:r>
            <a:r>
              <a:rPr lang="en-US" i="1" baseline="0" dirty="0" smtClean="0"/>
              <a:t> on site and 100% surface run-off is naturally filtered; </a:t>
            </a:r>
            <a:r>
              <a:rPr lang="en-US" baseline="0" dirty="0" smtClean="0"/>
              <a:t>Water has never been a more precious resource in our state and is critical to our project’s success; we </a:t>
            </a:r>
            <a:r>
              <a:rPr lang="en-US" baseline="0" dirty="0" smtClean="0"/>
              <a:t>aim to </a:t>
            </a:r>
            <a:r>
              <a:rPr lang="en-US" baseline="0" dirty="0" err="1" smtClean="0"/>
              <a:t>acheive</a:t>
            </a:r>
            <a:r>
              <a:rPr lang="en-US" baseline="0" dirty="0" smtClean="0"/>
              <a:t> a </a:t>
            </a:r>
            <a:r>
              <a:rPr lang="en-US" baseline="0" dirty="0" smtClean="0"/>
              <a:t>40</a:t>
            </a:r>
            <a:r>
              <a:rPr lang="en-US" baseline="0" dirty="0" smtClean="0"/>
              <a:t>% potable water </a:t>
            </a:r>
            <a:r>
              <a:rPr lang="en-US" baseline="0" dirty="0" smtClean="0"/>
              <a:t>reduction through more efficient fixtures (indoor and outdoor), AND go a step further to not use potable water for irrigation (using from </a:t>
            </a:r>
            <a:r>
              <a:rPr lang="en-US" baseline="0" dirty="0" err="1" smtClean="0"/>
              <a:t>waterpro</a:t>
            </a:r>
            <a:r>
              <a:rPr lang="en-US" baseline="0" dirty="0" smtClean="0"/>
              <a:t>), </a:t>
            </a:r>
            <a:r>
              <a:rPr lang="en-US" baseline="0" dirty="0" smtClean="0"/>
              <a:t>which also helps to achieve the 15% water reuse goal along with rooftop rainwater reuse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Waste – </a:t>
            </a:r>
            <a:r>
              <a:rPr lang="en-US" i="1" baseline="0" dirty="0" smtClean="0"/>
              <a:t>FW goals same; </a:t>
            </a:r>
            <a:r>
              <a:rPr lang="en-US" baseline="0" dirty="0" smtClean="0"/>
              <a:t>Waste diversion through Re-use (stroller example), Reduce (less printing, use digital), Recycle – restaurant, grocery, commercial programs, 3 bins (organic, trash, recycle); build waste diversion into dev </a:t>
            </a:r>
            <a:r>
              <a:rPr lang="en-US" baseline="0" dirty="0" smtClean="0"/>
              <a:t>agreement; and 75% construction waste diversion</a:t>
            </a:r>
            <a:endParaRPr lang="en-US" dirty="0"/>
          </a:p>
          <a:p>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37655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Smar</a:t>
            </a:r>
            <a:r>
              <a:rPr lang="en-US" baseline="0" dirty="0" smtClean="0"/>
              <a:t>t Capability – not well defined in FW; we compared against other projects and smart city certification programs </a:t>
            </a:r>
            <a:r>
              <a:rPr lang="en-US" baseline="0" dirty="0" smtClean="0"/>
              <a:t> including the INSPIRE program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solidFill>
                  <a:srgbClr val="FF0000"/>
                </a:solidFill>
              </a:rPr>
              <a:t>VMT – FW plan was 1/3 but is not financially tenable or ridership realistic for a non-CBD site – tough to achieve anywhere in the country (</a:t>
            </a:r>
            <a:r>
              <a:rPr lang="en-US" b="0" baseline="0" dirty="0" err="1" smtClean="0">
                <a:solidFill>
                  <a:srgbClr val="FF0000"/>
                </a:solidFill>
              </a:rPr>
              <a:t>UoU</a:t>
            </a:r>
            <a:r>
              <a:rPr lang="en-US" b="0" baseline="0" dirty="0" smtClean="0">
                <a:solidFill>
                  <a:srgbClr val="FF0000"/>
                </a:solidFill>
              </a:rPr>
              <a:t> is about 30%; only 6% of SLC residents take transit to work) </a:t>
            </a:r>
            <a:endParaRPr lang="en-US" b="0" dirty="0">
              <a:solidFill>
                <a:srgbClr val="FF0000"/>
              </a:solidFill>
            </a:endParaRPr>
          </a:p>
        </p:txBody>
      </p:sp>
      <p:sp>
        <p:nvSpPr>
          <p:cNvPr id="4" name="Slide Number Placeholder 3"/>
          <p:cNvSpPr>
            <a:spLocks noGrp="1"/>
          </p:cNvSpPr>
          <p:nvPr>
            <p:ph type="sldNum" sz="quarter" idx="5"/>
          </p:nvPr>
        </p:nvSpPr>
        <p:spPr/>
        <p:txBody>
          <a:bodyPr/>
          <a:lstStyle/>
          <a:p>
            <a:fld id="{24F3E38B-623A-4578-8165-7CB4DBED511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5143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117464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4F3E38B-623A-4578-8165-7CB4DBED5112}" type="slidenum">
              <a:rPr lang="en-US" smtClean="0"/>
              <a:t>8</a:t>
            </a:fld>
            <a:endParaRPr lang="en-US"/>
          </a:p>
        </p:txBody>
      </p:sp>
    </p:spTree>
    <p:extLst>
      <p:ext uri="{BB962C8B-B14F-4D97-AF65-F5344CB8AC3E}">
        <p14:creationId xmlns:p14="http://schemas.microsoft.com/office/powerpoint/2010/main" val="4087922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Goal – This scenario attempts to maximize the number of goals achieved while keeping overall cost premiums &lt;= 2% and simpler governance for</a:t>
            </a:r>
            <a:r>
              <a:rPr lang="en-US" b="0" baseline="0" dirty="0" smtClean="0"/>
              <a:t> how the strategies are </a:t>
            </a:r>
            <a:r>
              <a:rPr lang="en-US" b="0" baseline="0" dirty="0" smtClean="0"/>
              <a:t>managed; includes lower investment and lower ROI </a:t>
            </a:r>
            <a:endParaRPr lang="en-US" b="0" dirty="0" smtClean="0"/>
          </a:p>
          <a:p>
            <a:endParaRPr lang="en-US" b="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t>Cost – </a:t>
            </a:r>
            <a:r>
              <a:rPr kumimoji="0" lang="en-US" sz="1200" b="0" i="0" u="none" strike="noStrike" kern="1200" cap="none" spc="0" normalizeH="0" baseline="0" noProof="0" dirty="0" smtClean="0">
                <a:ln>
                  <a:noFill/>
                </a:ln>
                <a:solidFill>
                  <a:prstClr val="black"/>
                </a:solidFill>
                <a:effectLst/>
                <a:uLnTx/>
                <a:uFillTx/>
                <a:latin typeface="Roboto" panose="02000000000000000000" pitchFamily="2" charset="0"/>
                <a:ea typeface="Roboto" panose="02000000000000000000" pitchFamily="2" charset="0"/>
                <a:cs typeface="+mn-cs"/>
              </a:rPr>
              <a:t>This scenario meets or exceeds most goals while keeping within a +1.5% cost premium for commercial buildings but requires some investment comes out of the land value which is in essence a subsidy to the </a:t>
            </a:r>
            <a:r>
              <a:rPr kumimoji="0" lang="en-US" sz="1200" b="0" i="0" u="none" strike="noStrike" kern="1200" cap="none" spc="0" normalizeH="0" baseline="0" noProof="0" dirty="0" smtClean="0">
                <a:ln>
                  <a:noFill/>
                </a:ln>
                <a:solidFill>
                  <a:prstClr val="black"/>
                </a:solidFill>
                <a:effectLst/>
                <a:uLnTx/>
                <a:uFillTx/>
                <a:latin typeface="Roboto" panose="02000000000000000000" pitchFamily="2" charset="0"/>
                <a:ea typeface="Roboto" panose="02000000000000000000" pitchFamily="2" charset="0"/>
                <a:cs typeface="+mn-cs"/>
              </a:rPr>
              <a:t>developer; achieves strong ROI</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Innovative</a:t>
            </a:r>
            <a:r>
              <a:rPr lang="en-US" b="0" baseline="0" dirty="0" smtClean="0"/>
              <a:t> – </a:t>
            </a:r>
            <a:r>
              <a:rPr lang="en-US" sz="1200" b="0" dirty="0" smtClean="0">
                <a:latin typeface="Roboto" panose="02000000000000000000" pitchFamily="2" charset="0"/>
                <a:ea typeface="Roboto" panose="02000000000000000000" pitchFamily="2" charset="0"/>
              </a:rPr>
              <a:t>This scenario meets or exceeds most goals while keeping within reasonable cost premiums to the </a:t>
            </a:r>
            <a:r>
              <a:rPr lang="en-US" sz="1200" b="0" dirty="0" smtClean="0">
                <a:latin typeface="Roboto" panose="02000000000000000000" pitchFamily="2" charset="0"/>
                <a:ea typeface="Roboto" panose="02000000000000000000" pitchFamily="2" charset="0"/>
              </a:rPr>
              <a:t>developers</a:t>
            </a:r>
            <a:r>
              <a:rPr lang="en-US" sz="1200" b="0" baseline="0" dirty="0" smtClean="0">
                <a:latin typeface="Roboto" panose="02000000000000000000" pitchFamily="2" charset="0"/>
                <a:ea typeface="Roboto" panose="02000000000000000000" pitchFamily="2" charset="0"/>
              </a:rPr>
              <a:t> and offers more features </a:t>
            </a:r>
            <a:r>
              <a:rPr lang="en-US" sz="1200" b="0" dirty="0" smtClean="0">
                <a:latin typeface="Roboto" panose="02000000000000000000" pitchFamily="2" charset="0"/>
                <a:ea typeface="Roboto" panose="02000000000000000000" pitchFamily="2" charset="0"/>
              </a:rPr>
              <a:t>but </a:t>
            </a:r>
            <a:r>
              <a:rPr lang="en-US" sz="1200" b="0" dirty="0" smtClean="0">
                <a:latin typeface="Roboto" panose="02000000000000000000" pitchFamily="2" charset="0"/>
                <a:ea typeface="Roboto" panose="02000000000000000000" pitchFamily="2" charset="0"/>
              </a:rPr>
              <a:t>requires an</a:t>
            </a:r>
            <a:r>
              <a:rPr lang="en-US" sz="1200" b="0" baseline="0" dirty="0" smtClean="0">
                <a:latin typeface="Roboto" panose="02000000000000000000" pitchFamily="2" charset="0"/>
                <a:ea typeface="Roboto" panose="02000000000000000000" pitchFamily="2" charset="0"/>
              </a:rPr>
              <a:t> innovative financing and governance </a:t>
            </a:r>
            <a:r>
              <a:rPr lang="en-US" sz="1200" b="0" baseline="0" dirty="0" smtClean="0">
                <a:latin typeface="Roboto" panose="02000000000000000000" pitchFamily="2" charset="0"/>
                <a:ea typeface="Roboto" panose="02000000000000000000" pitchFamily="2" charset="0"/>
              </a:rPr>
              <a:t>model – namely a utility association; but achieves highest ROI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smtClean="0"/>
              <a:t>ThePoint’s</a:t>
            </a:r>
            <a:r>
              <a:rPr lang="en-US" b="0" baseline="0" dirty="0" smtClean="0"/>
              <a:t> Utility Association is an entity created primarily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provide a centralized utility and sustainability services such as community solar, smart mobility and public realm connectivity, smart services such as the mobility and community app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provide governance, sustainability KPI tracking  and maintenance of smart infrastructure including smart mobility in public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as a </a:t>
            </a:r>
            <a:r>
              <a:rPr lang="en-US" b="1" baseline="0" dirty="0" smtClean="0"/>
              <a:t>non-profit entity, raise capital and funds for investment at </a:t>
            </a:r>
            <a:r>
              <a:rPr lang="en-US" b="1" baseline="0" dirty="0" err="1" smtClean="0"/>
              <a:t>ThePoint</a:t>
            </a:r>
            <a:r>
              <a:rPr lang="en-US" b="1" baseline="0" dirty="0" smtClean="0"/>
              <a:t> </a:t>
            </a:r>
            <a:r>
              <a:rPr lang="en-US" b="0" baseline="0" dirty="0" smtClean="0"/>
              <a:t>(such as for community solar) and recover the investment through association dues and fees.</a:t>
            </a:r>
            <a:endParaRPr lang="en-US" b="0" baseline="0" dirty="0" smtClean="0"/>
          </a:p>
          <a:p>
            <a:endParaRPr lang="en-US" baseline="0" dirty="0" smtClean="0"/>
          </a:p>
        </p:txBody>
      </p:sp>
      <p:sp>
        <p:nvSpPr>
          <p:cNvPr id="4" name="Slide Number Placeholder 3"/>
          <p:cNvSpPr>
            <a:spLocks noGrp="1"/>
          </p:cNvSpPr>
          <p:nvPr>
            <p:ph type="sldNum" sz="quarter" idx="5"/>
          </p:nvPr>
        </p:nvSpPr>
        <p:spPr/>
        <p:txBody>
          <a:bodyPr/>
          <a:lstStyle/>
          <a:p>
            <a:fld id="{24F3E38B-623A-4578-8165-7CB4DBED5112}" type="slidenum">
              <a:rPr lang="en-US" smtClean="0"/>
              <a:t>9</a:t>
            </a:fld>
            <a:endParaRPr lang="en-US"/>
          </a:p>
        </p:txBody>
      </p:sp>
    </p:spTree>
    <p:extLst>
      <p:ext uri="{BB962C8B-B14F-4D97-AF65-F5344CB8AC3E}">
        <p14:creationId xmlns:p14="http://schemas.microsoft.com/office/powerpoint/2010/main" val="4002489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E926C40-0348-464C-B7B3-7AE8B03BA115}"/>
              </a:ext>
            </a:extLst>
          </p:cNvPr>
          <p:cNvSpPr/>
          <p:nvPr userDrawn="1"/>
        </p:nvSpPr>
        <p:spPr>
          <a:xfrm>
            <a:off x="0" y="0"/>
            <a:ext cx="12192000" cy="6858000"/>
          </a:xfrm>
          <a:prstGeom prst="rect">
            <a:avLst/>
          </a:prstGeom>
          <a:solidFill>
            <a:srgbClr val="10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19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499D64-B9B1-4E7A-B7D2-1678C77A2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DD757E9-96AF-4ED3-A3A5-3F6835E6B1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ACC44B-3D33-490A-9406-403AB8AA7D2C}"/>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5" name="Footer Placeholder 4">
            <a:extLst>
              <a:ext uri="{FF2B5EF4-FFF2-40B4-BE49-F238E27FC236}">
                <a16:creationId xmlns:a16="http://schemas.microsoft.com/office/drawing/2014/main" xmlns="" id="{8CF2384E-4431-423C-A3D1-66411DE40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4FBDFF-72E1-4918-AF86-AE79344F07D5}"/>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184411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53F392-61BB-4EB8-9EF3-BEDD9CFCD2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D5AB0E5-441D-44BC-89DD-2E60A7C40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707F860-E2E1-499C-89C6-E483A37F6E57}"/>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5" name="Footer Placeholder 4">
            <a:extLst>
              <a:ext uri="{FF2B5EF4-FFF2-40B4-BE49-F238E27FC236}">
                <a16:creationId xmlns:a16="http://schemas.microsoft.com/office/drawing/2014/main" xmlns="" id="{FF7E1BFF-329C-4010-86F5-70AFB7413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A093632-DB49-4527-8105-0EC0210A2914}"/>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2332758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6A93A-CD8F-4B5A-8E65-8AAFAEBA8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AE4B02-DB3A-4778-82CB-AFAC88C086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C9FF15-5DA5-44EB-A50F-815F6B8851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0FCEF6C-E96D-446B-A862-2FA5280A0BAE}"/>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6" name="Footer Placeholder 5">
            <a:extLst>
              <a:ext uri="{FF2B5EF4-FFF2-40B4-BE49-F238E27FC236}">
                <a16:creationId xmlns:a16="http://schemas.microsoft.com/office/drawing/2014/main" xmlns="" id="{2E4673A7-FC75-4EAB-8F58-C39FCFAD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5459B2-D3A5-445C-9399-118395D6F69F}"/>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100695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7BF5F5-F877-4824-BADF-538B26C1B8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33755D-6489-418E-BFD4-14A80BBBA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0046B0-C4D0-43F5-A505-F050C0AF54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F24E348-B327-456F-81D0-C8C8F10166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37B104-E327-4008-B80D-709A212099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16C6AC5-342C-4B07-9595-57B94D7B77DC}"/>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8" name="Footer Placeholder 7">
            <a:extLst>
              <a:ext uri="{FF2B5EF4-FFF2-40B4-BE49-F238E27FC236}">
                <a16:creationId xmlns:a16="http://schemas.microsoft.com/office/drawing/2014/main" xmlns="" id="{47C414D3-B645-43A5-B6E8-2FA039CD8E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2213F35-8602-4A57-B445-F2E9CD55413E}"/>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1880862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32F1E-1C0C-4754-904D-A7839A44C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9ABC527-1F19-4914-AA83-F3B762538397}"/>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4" name="Footer Placeholder 3">
            <a:extLst>
              <a:ext uri="{FF2B5EF4-FFF2-40B4-BE49-F238E27FC236}">
                <a16:creationId xmlns:a16="http://schemas.microsoft.com/office/drawing/2014/main" xmlns="" id="{9D0DAE1A-CA79-4516-BD41-2A47709A53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09DED5B-2537-45A9-BFC8-875D33B4C98F}"/>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4086272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240595D-BF58-4B5B-B5B9-6142D37CFA39}"/>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3" name="Footer Placeholder 2">
            <a:extLst>
              <a:ext uri="{FF2B5EF4-FFF2-40B4-BE49-F238E27FC236}">
                <a16:creationId xmlns:a16="http://schemas.microsoft.com/office/drawing/2014/main" xmlns="" id="{4CD81B43-DA65-4120-A6F2-FA1BB76017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DE41850-0A52-46B0-86CD-2DAB94541CE6}"/>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1166351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AC2EF-527B-4A35-8024-DDCBF2DAF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54686-5D3E-4F9D-9535-C9413A6283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17A1B6C-E9D5-4E51-8EAF-9E926F2248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5B9110-D827-4116-BF7F-A2287988C21E}"/>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6" name="Footer Placeholder 5">
            <a:extLst>
              <a:ext uri="{FF2B5EF4-FFF2-40B4-BE49-F238E27FC236}">
                <a16:creationId xmlns:a16="http://schemas.microsoft.com/office/drawing/2014/main" xmlns="" id="{71259F2A-78BE-44DB-9F4B-AA80E3D11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B751505-F012-4FB0-8F4D-7447D154F5B8}"/>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1093946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30EB24-9058-4B58-B0CD-341F87923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92B512A-7DB0-4149-8F0C-C38F0FF4C9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D66F1F3-053A-45E0-B4EB-7E283DA17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32A1B0-41F9-48CA-A181-E5EA22F5F40A}"/>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6" name="Footer Placeholder 5">
            <a:extLst>
              <a:ext uri="{FF2B5EF4-FFF2-40B4-BE49-F238E27FC236}">
                <a16:creationId xmlns:a16="http://schemas.microsoft.com/office/drawing/2014/main" xmlns="" id="{B202276B-C04B-4035-B929-435B64FAB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AF564A9-60EE-45A8-87C8-21DC4502B020}"/>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365804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699788-7DB3-4234-8468-98AC6ECA6E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E938F3-EA1C-495D-87D0-01EDD79000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A93127-88F4-4531-9F71-8D0F279AF539}"/>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5" name="Footer Placeholder 4">
            <a:extLst>
              <a:ext uri="{FF2B5EF4-FFF2-40B4-BE49-F238E27FC236}">
                <a16:creationId xmlns:a16="http://schemas.microsoft.com/office/drawing/2014/main" xmlns="" id="{690055A4-4D08-4D67-B22D-5EA3D6F9C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A89DC2-55A2-43E2-975A-FBDD80F700FF}"/>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161438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764E8F3-70A8-44C3-B265-99D524C2B5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4A1F6E6-4EE4-4083-B5AB-41D1313CEF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AA60B0-457B-4528-BE58-F6742D614ADF}"/>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5" name="Footer Placeholder 4">
            <a:extLst>
              <a:ext uri="{FF2B5EF4-FFF2-40B4-BE49-F238E27FC236}">
                <a16:creationId xmlns:a16="http://schemas.microsoft.com/office/drawing/2014/main" xmlns="" id="{ADDD568F-7276-425A-9676-271368188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550643-0592-4569-9C0B-9FD3677C3989}"/>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52292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848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761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9BF686-611F-4612-A285-28C9DD9848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18850E8-B2D6-4D1B-908C-F4FC85E7FCE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0AF9EE-79EC-416F-9818-E312D6322B75}"/>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9FA8F6F-D19D-42C7-9FC8-29C82A7559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5FBDD33-A9B0-424D-B758-7B9D22E12AF8}"/>
              </a:ext>
            </a:extLst>
          </p:cNvPr>
          <p:cNvSpPr>
            <a:spLocks noGrp="1"/>
          </p:cNvSpPr>
          <p:nvPr>
            <p:ph type="sldNum" sz="quarter" idx="12"/>
          </p:nvPr>
        </p:nvSpPr>
        <p:spPr/>
        <p:txBody>
          <a:bodyPr/>
          <a:lstStyle/>
          <a:p>
            <a:fld id="{00000000-1234-1234-1234-123412341234}" type="slidenum">
              <a:rPr lang="en" smtClean="0">
                <a:solidFill>
                  <a:prstClr val="black">
                    <a:tint val="75000"/>
                  </a:prstClr>
                </a:solidFill>
              </a:rPr>
              <a:pPr/>
              <a:t>‹#›</a:t>
            </a:fld>
            <a:endParaRPr lang="en" sz="1333">
              <a:solidFill>
                <a:prstClr val="black">
                  <a:tint val="75000"/>
                </a:prstClr>
              </a:solidFill>
              <a:latin typeface="Calibri"/>
              <a:ea typeface="Calibri"/>
              <a:cs typeface="Calibri"/>
              <a:sym typeface="Calibri"/>
            </a:endParaRPr>
          </a:p>
        </p:txBody>
      </p:sp>
    </p:spTree>
    <p:extLst>
      <p:ext uri="{BB962C8B-B14F-4D97-AF65-F5344CB8AC3E}">
        <p14:creationId xmlns:p14="http://schemas.microsoft.com/office/powerpoint/2010/main" val="3751773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4FFED-31FC-4772-BA74-D3FE6A6917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89E4A6-93DC-4279-BA57-4A8E4FB55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0FAA83-D507-4AF9-BB6C-3DA1F454BD28}"/>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81A3368-5625-49AF-A562-3EF4E0C7D0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62CE06A-9F2C-4D6C-9E16-CFEB44E4765B}"/>
              </a:ext>
            </a:extLst>
          </p:cNvPr>
          <p:cNvSpPr>
            <a:spLocks noGrp="1"/>
          </p:cNvSpPr>
          <p:nvPr>
            <p:ph type="sldNum" sz="quarter" idx="12"/>
          </p:nvPr>
        </p:nvSpPr>
        <p:spPr/>
        <p:txBody>
          <a:bodyPr/>
          <a:lstStyle/>
          <a:p>
            <a:fld id="{00000000-1234-1234-1234-123412341234}" type="slidenum">
              <a:rPr lang="en" smtClean="0">
                <a:solidFill>
                  <a:prstClr val="black">
                    <a:tint val="75000"/>
                  </a:prstClr>
                </a:solidFill>
              </a:rPr>
              <a:pPr/>
              <a:t>‹#›</a:t>
            </a:fld>
            <a:endParaRPr lang="en" sz="1333">
              <a:solidFill>
                <a:prstClr val="black">
                  <a:tint val="75000"/>
                </a:prstClr>
              </a:solidFill>
              <a:latin typeface="Calibri"/>
              <a:ea typeface="Calibri"/>
              <a:cs typeface="Calibri"/>
              <a:sym typeface="Calibri"/>
            </a:endParaRPr>
          </a:p>
        </p:txBody>
      </p:sp>
    </p:spTree>
    <p:extLst>
      <p:ext uri="{BB962C8B-B14F-4D97-AF65-F5344CB8AC3E}">
        <p14:creationId xmlns:p14="http://schemas.microsoft.com/office/powerpoint/2010/main" val="1003579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96A60D-8D5A-4027-A441-B68351BB256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3046AFF-1662-4379-B31C-5C94E73B30B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907C76-3EF0-4D67-BED2-03C925056A3D}"/>
              </a:ext>
            </a:extLst>
          </p:cNvPr>
          <p:cNvSpPr>
            <a:spLocks noGrp="1"/>
          </p:cNvSpPr>
          <p:nvPr>
            <p:ph type="dt" sz="half" idx="10"/>
          </p:nvPr>
        </p:nvSpPr>
        <p:spPr/>
        <p:txBody>
          <a:bodyPr/>
          <a:lstStyle/>
          <a:p>
            <a:fld id="{F3AE366F-3412-49E8-B3E2-9478D68B71BF}"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12EB9E-8C34-45CA-9397-E75094A0174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9CEA35B-8C65-49B0-A338-222B5AB374F2}"/>
              </a:ext>
            </a:extLst>
          </p:cNvPr>
          <p:cNvSpPr>
            <a:spLocks noGrp="1"/>
          </p:cNvSpPr>
          <p:nvPr>
            <p:ph type="sldNum" sz="quarter" idx="12"/>
          </p:nvPr>
        </p:nvSpPr>
        <p:spPr/>
        <p:txBody>
          <a:bodyPr/>
          <a:lstStyle/>
          <a:p>
            <a:fld id="{C5224489-ADA2-4EEA-8327-44A3896B12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99771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FA4053-20AE-456E-B2BD-12EBCE7E60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093F00-B482-4CDE-A8BF-2D4471F5230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0ACC8A-40E1-4DA6-9E34-1620181439B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0592217-610D-4A9E-9824-6DAEC6958C78}"/>
              </a:ext>
            </a:extLst>
          </p:cNvPr>
          <p:cNvSpPr>
            <a:spLocks noGrp="1"/>
          </p:cNvSpPr>
          <p:nvPr>
            <p:ph type="dt" sz="half" idx="10"/>
          </p:nvPr>
        </p:nvSpPr>
        <p:spPr/>
        <p:txBody>
          <a:bodyPr/>
          <a:lstStyle/>
          <a:p>
            <a:fld id="{F3AE366F-3412-49E8-B3E2-9478D68B71BF}"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0BCA748-5580-4E25-A084-54162B6E972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2AAF3E-D62F-426A-AAF5-D1E15DBFCB69}"/>
              </a:ext>
            </a:extLst>
          </p:cNvPr>
          <p:cNvSpPr>
            <a:spLocks noGrp="1"/>
          </p:cNvSpPr>
          <p:nvPr>
            <p:ph type="sldNum" sz="quarter" idx="12"/>
          </p:nvPr>
        </p:nvSpPr>
        <p:spPr/>
        <p:txBody>
          <a:bodyPr/>
          <a:lstStyle/>
          <a:p>
            <a:fld id="{C5224489-ADA2-4EEA-8327-44A3896B12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44509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8476A-880F-4A26-B16C-97A22D5DB1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4D3ECBB-F7BF-4702-B3ED-D49DB2C1515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A37AB3-9FE3-44B0-9192-70B2C373B6A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987C4D-5CFE-4DAD-8FDD-625E2D17DA4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F0F3D6-6ED3-4E45-9778-3BBC7C88588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0D0E162-4146-469E-BED3-8D6C8071B363}"/>
              </a:ext>
            </a:extLst>
          </p:cNvPr>
          <p:cNvSpPr>
            <a:spLocks noGrp="1"/>
          </p:cNvSpPr>
          <p:nvPr>
            <p:ph type="dt" sz="half" idx="10"/>
          </p:nvPr>
        </p:nvSpPr>
        <p:spPr/>
        <p:txBody>
          <a:bodyPr/>
          <a:lstStyle/>
          <a:p>
            <a:fld id="{F3AE366F-3412-49E8-B3E2-9478D68B71BF}" type="datetimeFigureOut">
              <a:rPr lang="en-US" smtClean="0">
                <a:solidFill>
                  <a:prstClr val="black">
                    <a:tint val="75000"/>
                  </a:prstClr>
                </a:solidFill>
              </a:rPr>
              <a:pPr/>
              <a:t>3/8/2022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E9687687-A8B4-4C54-98C8-17F37EDF32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4B8AA14-12C6-496B-82D0-1FE3EEDF8D7B}"/>
              </a:ext>
            </a:extLst>
          </p:cNvPr>
          <p:cNvSpPr>
            <a:spLocks noGrp="1"/>
          </p:cNvSpPr>
          <p:nvPr>
            <p:ph type="sldNum" sz="quarter" idx="12"/>
          </p:nvPr>
        </p:nvSpPr>
        <p:spPr/>
        <p:txBody>
          <a:bodyPr/>
          <a:lstStyle/>
          <a:p>
            <a:fld id="{C5224489-ADA2-4EEA-8327-44A3896B12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24113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23C4EF-16EC-476E-B568-1FD64FDFDC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BEB45BF-3630-4001-BC2F-8F70F2A07161}"/>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286B679-5493-436C-84AE-0BC412A4666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991AFFF-C6C3-4527-B9E3-9634C1CA9C48}"/>
              </a:ext>
            </a:extLst>
          </p:cNvPr>
          <p:cNvSpPr>
            <a:spLocks noGrp="1"/>
          </p:cNvSpPr>
          <p:nvPr>
            <p:ph type="sldNum" sz="quarter" idx="12"/>
          </p:nvPr>
        </p:nvSpPr>
        <p:spPr/>
        <p:txBody>
          <a:bodyPr/>
          <a:lstStyle/>
          <a:p>
            <a:fld id="{00000000-1234-1234-1234-123412341234}" type="slidenum">
              <a:rPr lang="en" smtClean="0">
                <a:solidFill>
                  <a:prstClr val="black">
                    <a:tint val="75000"/>
                  </a:prstClr>
                </a:solidFill>
              </a:rPr>
              <a:pPr/>
              <a:t>‹#›</a:t>
            </a:fld>
            <a:endParaRPr lang="en" sz="1333">
              <a:solidFill>
                <a:prstClr val="black">
                  <a:tint val="75000"/>
                </a:prstClr>
              </a:solidFill>
              <a:latin typeface="Calibri"/>
              <a:ea typeface="Calibri"/>
              <a:cs typeface="Calibri"/>
              <a:sym typeface="Calibri"/>
            </a:endParaRPr>
          </a:p>
        </p:txBody>
      </p:sp>
    </p:spTree>
    <p:extLst>
      <p:ext uri="{BB962C8B-B14F-4D97-AF65-F5344CB8AC3E}">
        <p14:creationId xmlns:p14="http://schemas.microsoft.com/office/powerpoint/2010/main" val="1317533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6CC1B8C-96FD-4BFF-874F-EEE8F59A8CDA}"/>
              </a:ext>
            </a:extLst>
          </p:cNvPr>
          <p:cNvSpPr>
            <a:spLocks noGrp="1"/>
          </p:cNvSpPr>
          <p:nvPr>
            <p:ph type="dt" sz="half" idx="10"/>
          </p:nvPr>
        </p:nvSpPr>
        <p:spPr/>
        <p:txBody>
          <a:bodyPr/>
          <a:lstStyle/>
          <a:p>
            <a:fld id="{F3AE366F-3412-49E8-B3E2-9478D68B71BF}" type="datetimeFigureOut">
              <a:rPr lang="en-US" smtClean="0">
                <a:solidFill>
                  <a:prstClr val="black">
                    <a:tint val="75000"/>
                  </a:prstClr>
                </a:solidFill>
              </a:rPr>
              <a:pPr/>
              <a:t>3/8/2022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A9E631C-4E74-40E6-B2B4-EB29B9E309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EC428E6-1E07-406C-9954-CE0DACBE81F5}"/>
              </a:ext>
            </a:extLst>
          </p:cNvPr>
          <p:cNvSpPr>
            <a:spLocks noGrp="1"/>
          </p:cNvSpPr>
          <p:nvPr>
            <p:ph type="sldNum" sz="quarter" idx="12"/>
          </p:nvPr>
        </p:nvSpPr>
        <p:spPr/>
        <p:txBody>
          <a:bodyPr/>
          <a:lstStyle/>
          <a:p>
            <a:fld id="{C5224489-ADA2-4EEA-8327-44A3896B12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52748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61069A-1A59-4CBC-8E5F-FCDA4F6D61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9E13D15-BFC6-42A4-A1F3-95FF1D2E423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5CA2A9F-C4A5-4A2E-9F8E-621D33822A7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89BC61-579E-4BBA-A5D5-47D962D54888}"/>
              </a:ext>
            </a:extLst>
          </p:cNvPr>
          <p:cNvSpPr>
            <a:spLocks noGrp="1"/>
          </p:cNvSpPr>
          <p:nvPr>
            <p:ph type="dt" sz="half" idx="10"/>
          </p:nvPr>
        </p:nvSpPr>
        <p:spPr/>
        <p:txBody>
          <a:bodyPr/>
          <a:lstStyle/>
          <a:p>
            <a:fld id="{F3AE366F-3412-49E8-B3E2-9478D68B71BF}"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EABCC67-757D-4DD5-92EA-AEF16BC0281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1DD583D-0DDE-49CC-B320-72487A3CBE03}"/>
              </a:ext>
            </a:extLst>
          </p:cNvPr>
          <p:cNvSpPr>
            <a:spLocks noGrp="1"/>
          </p:cNvSpPr>
          <p:nvPr>
            <p:ph type="sldNum" sz="quarter" idx="12"/>
          </p:nvPr>
        </p:nvSpPr>
        <p:spPr/>
        <p:txBody>
          <a:bodyPr/>
          <a:lstStyle/>
          <a:p>
            <a:fld id="{C5224489-ADA2-4EEA-8327-44A3896B12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47787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690FF-3E36-41E4-9828-45062D622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ECFAA96-A6D9-41C0-A6FB-8C980575DC6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C331E7E1-C0D0-483B-887F-C7778D6F17C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A55900-0E7E-4A88-88A7-66BD0781D8EA}"/>
              </a:ext>
            </a:extLst>
          </p:cNvPr>
          <p:cNvSpPr>
            <a:spLocks noGrp="1"/>
          </p:cNvSpPr>
          <p:nvPr>
            <p:ph type="dt" sz="half" idx="10"/>
          </p:nvPr>
        </p:nvSpPr>
        <p:spPr/>
        <p:txBody>
          <a:bodyPr/>
          <a:lstStyle/>
          <a:p>
            <a:fld id="{F3AE366F-3412-49E8-B3E2-9478D68B71BF}"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AB57CED-6AEC-4C0D-B9E9-42B6791F92D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3A6B3DA-6E27-4B4A-9962-EA7F2F748BB9}"/>
              </a:ext>
            </a:extLst>
          </p:cNvPr>
          <p:cNvSpPr>
            <a:spLocks noGrp="1"/>
          </p:cNvSpPr>
          <p:nvPr>
            <p:ph type="sldNum" sz="quarter" idx="12"/>
          </p:nvPr>
        </p:nvSpPr>
        <p:spPr/>
        <p:txBody>
          <a:bodyPr/>
          <a:lstStyle/>
          <a:p>
            <a:fld id="{C5224489-ADA2-4EEA-8327-44A3896B12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44751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373400" y="6559162"/>
            <a:ext cx="2743200" cy="365125"/>
          </a:xfrm>
          <a:prstGeom prst="rect">
            <a:avLst/>
          </a:prstGeom>
        </p:spPr>
        <p:txBody>
          <a:bodyPr/>
          <a:lstStyle/>
          <a:p>
            <a:fld id="{5FDD3399-963A-46C4-B554-35D29D2C5C6F}" type="datetimeFigureOut">
              <a:rPr lang="en-US" smtClean="0"/>
              <a:t>3/8/2022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9E533F89-C944-44EB-BC3B-50BB2EA26161}" type="slidenum">
              <a:rPr lang="en-US" smtClean="0"/>
              <a:t>‹#›</a:t>
            </a:fld>
            <a:endParaRPr lang="en-US"/>
          </a:p>
        </p:txBody>
      </p:sp>
    </p:spTree>
    <p:extLst>
      <p:ext uri="{BB962C8B-B14F-4D97-AF65-F5344CB8AC3E}">
        <p14:creationId xmlns:p14="http://schemas.microsoft.com/office/powerpoint/2010/main" val="2636293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9E37D1-2FC3-4E7F-9BDB-0D7D8C9806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155ED36-30A0-46C0-A09A-C0F8858CC9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2D8B83-25DB-4BC5-8FA2-57ECCB70BA44}"/>
              </a:ext>
            </a:extLst>
          </p:cNvPr>
          <p:cNvSpPr>
            <a:spLocks noGrp="1"/>
          </p:cNvSpPr>
          <p:nvPr>
            <p:ph type="dt" sz="half" idx="10"/>
          </p:nvPr>
        </p:nvSpPr>
        <p:spPr/>
        <p:txBody>
          <a:bodyPr/>
          <a:lstStyle/>
          <a:p>
            <a:fld id="{F3AE366F-3412-49E8-B3E2-9478D68B71BF}"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525923-015F-4D1E-A2FF-515338871D4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81DC18A-54F6-449F-94BB-D3168910A63F}"/>
              </a:ext>
            </a:extLst>
          </p:cNvPr>
          <p:cNvSpPr>
            <a:spLocks noGrp="1"/>
          </p:cNvSpPr>
          <p:nvPr>
            <p:ph type="sldNum" sz="quarter" idx="12"/>
          </p:nvPr>
        </p:nvSpPr>
        <p:spPr/>
        <p:txBody>
          <a:bodyPr/>
          <a:lstStyle/>
          <a:p>
            <a:fld id="{C5224489-ADA2-4EEA-8327-44A3896B12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65740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66AA5D5-6149-4176-A499-2C8AB40EE19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486309F-93C3-4BE5-8503-1BAB8989868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29A78A-DF6F-4FDF-A093-0F54C5CBD897}"/>
              </a:ext>
            </a:extLst>
          </p:cNvPr>
          <p:cNvSpPr>
            <a:spLocks noGrp="1"/>
          </p:cNvSpPr>
          <p:nvPr>
            <p:ph type="dt" sz="half" idx="10"/>
          </p:nvPr>
        </p:nvSpPr>
        <p:spPr/>
        <p:txBody>
          <a:bodyPr/>
          <a:lstStyle/>
          <a:p>
            <a:fld id="{F3AE366F-3412-49E8-B3E2-9478D68B71BF}"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7F2781-2041-4407-A0CD-2203AE4443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C3C6383-B7CA-41B3-BC66-7E2475E8BE5C}"/>
              </a:ext>
            </a:extLst>
          </p:cNvPr>
          <p:cNvSpPr>
            <a:spLocks noGrp="1"/>
          </p:cNvSpPr>
          <p:nvPr>
            <p:ph type="sldNum" sz="quarter" idx="12"/>
          </p:nvPr>
        </p:nvSpPr>
        <p:spPr/>
        <p:txBody>
          <a:bodyPr/>
          <a:lstStyle/>
          <a:p>
            <a:fld id="{C5224489-ADA2-4EEA-8327-44A3896B12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84989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 - White bkgd - Footer 5">
  <p:cSld name="2 - White bkgd - Footer 5">
    <p:spTree>
      <p:nvGrpSpPr>
        <p:cNvPr id="1" name="Shape 131"/>
        <p:cNvGrpSpPr/>
        <p:nvPr/>
      </p:nvGrpSpPr>
      <p:grpSpPr>
        <a:xfrm>
          <a:off x="0" y="0"/>
          <a:ext cx="0" cy="0"/>
          <a:chOff x="0" y="0"/>
          <a:chExt cx="0" cy="0"/>
        </a:xfrm>
      </p:grpSpPr>
      <p:sp>
        <p:nvSpPr>
          <p:cNvPr id="132" name="Google Shape;132;p40"/>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r>
              <a:rPr lang="en"/>
              <a:t>#</a:t>
            </a:r>
            <a:endParaRPr>
              <a:solidFill>
                <a:srgbClr val="FFFFFF"/>
              </a:solidFill>
            </a:endParaRPr>
          </a:p>
        </p:txBody>
      </p:sp>
      <p:sp>
        <p:nvSpPr>
          <p:cNvPr id="133" name="Google Shape;133;p40"/>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1234570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 White">
  <p:cSld name="Title Slide - White">
    <p:spTree>
      <p:nvGrpSpPr>
        <p:cNvPr id="1" name="Shape 58"/>
        <p:cNvGrpSpPr/>
        <p:nvPr/>
      </p:nvGrpSpPr>
      <p:grpSpPr>
        <a:xfrm>
          <a:off x="0" y="0"/>
          <a:ext cx="0" cy="0"/>
          <a:chOff x="0" y="0"/>
          <a:chExt cx="0" cy="0"/>
        </a:xfrm>
      </p:grpSpPr>
      <p:pic>
        <p:nvPicPr>
          <p:cNvPr id="59" name="Google Shape;59;p16"/>
          <p:cNvPicPr preferRelativeResize="0"/>
          <p:nvPr/>
        </p:nvPicPr>
        <p:blipFill>
          <a:blip r:embed="rId2">
            <a:alphaModFix/>
          </a:blip>
          <a:stretch>
            <a:fillRect/>
          </a:stretch>
        </p:blipFill>
        <p:spPr>
          <a:xfrm>
            <a:off x="10110542" y="5572465"/>
            <a:ext cx="1674391" cy="581047"/>
          </a:xfrm>
          <a:prstGeom prst="rect">
            <a:avLst/>
          </a:prstGeom>
          <a:noFill/>
          <a:ln>
            <a:noFill/>
          </a:ln>
        </p:spPr>
      </p:pic>
      <p:sp>
        <p:nvSpPr>
          <p:cNvPr id="60" name="Google Shape;60;p16"/>
          <p:cNvSpPr txBox="1">
            <a:spLocks noGrp="1"/>
          </p:cNvSpPr>
          <p:nvPr>
            <p:ph type="subTitle" idx="1"/>
          </p:nvPr>
        </p:nvSpPr>
        <p:spPr>
          <a:xfrm>
            <a:off x="412901" y="2593571"/>
            <a:ext cx="3808400" cy="473600"/>
          </a:xfrm>
          <a:prstGeom prst="rect">
            <a:avLst/>
          </a:prstGeom>
          <a:noFill/>
          <a:ln>
            <a:noFill/>
          </a:ln>
        </p:spPr>
        <p:txBody>
          <a:bodyPr spcFirstLastPara="1" wrap="square" lIns="51450" tIns="0" rIns="0" bIns="0" anchor="t" anchorCtr="0">
            <a:noAutofit/>
          </a:bodyPr>
          <a:lstStyle>
            <a:lvl1pPr lvl="0" rtl="0">
              <a:spcBef>
                <a:spcPts val="0"/>
              </a:spcBef>
              <a:spcAft>
                <a:spcPts val="0"/>
              </a:spcAft>
              <a:buNone/>
              <a:defRPr sz="1867">
                <a:latin typeface="Roboto Light"/>
                <a:ea typeface="Roboto Light"/>
                <a:cs typeface="Roboto Light"/>
                <a:sym typeface="Roboto Light"/>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
        <p:nvSpPr>
          <p:cNvPr id="61" name="Google Shape;61;p16"/>
          <p:cNvSpPr txBox="1">
            <a:spLocks noGrp="1"/>
          </p:cNvSpPr>
          <p:nvPr>
            <p:ph type="title"/>
          </p:nvPr>
        </p:nvSpPr>
        <p:spPr>
          <a:xfrm>
            <a:off x="412901" y="861443"/>
            <a:ext cx="7217600" cy="1732000"/>
          </a:xfrm>
          <a:prstGeom prst="rect">
            <a:avLst/>
          </a:prstGeom>
          <a:noFill/>
          <a:ln>
            <a:noFill/>
          </a:ln>
        </p:spPr>
        <p:txBody>
          <a:bodyPr spcFirstLastPara="1" wrap="square" lIns="51450" tIns="0" rIns="0" bIns="0" anchor="t" anchorCtr="0">
            <a:noAutofit/>
          </a:bodyPr>
          <a:lstStyle>
            <a:lvl1pPr lvl="0" rtl="0">
              <a:spcBef>
                <a:spcPts val="0"/>
              </a:spcBef>
              <a:spcAft>
                <a:spcPts val="0"/>
              </a:spcAft>
              <a:buNone/>
              <a:defRPr sz="4533">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1437928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 Slide - White">
  <p:cSld name="Divider Slide - White">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6139031" y="3023755"/>
            <a:ext cx="5644400" cy="816800"/>
          </a:xfrm>
          <a:prstGeom prst="rect">
            <a:avLst/>
          </a:prstGeom>
          <a:noFill/>
          <a:ln>
            <a:noFill/>
          </a:ln>
        </p:spPr>
        <p:txBody>
          <a:bodyPr spcFirstLastPara="1" wrap="square" lIns="0" tIns="0" rIns="0" bIns="0" anchor="t" anchorCtr="0">
            <a:noAutofit/>
          </a:bodyPr>
          <a:lstStyle>
            <a:lvl1pPr lvl="0" algn="r" rtl="0">
              <a:spcBef>
                <a:spcPts val="0"/>
              </a:spcBef>
              <a:spcAft>
                <a:spcPts val="0"/>
              </a:spcAft>
              <a:buNone/>
              <a:defRPr sz="3600">
                <a:latin typeface="Roboto Light"/>
                <a:ea typeface="Roboto Light"/>
                <a:cs typeface="Roboto Light"/>
                <a:sym typeface="Roboto Light"/>
              </a:defRPr>
            </a:lvl1pPr>
            <a:lvl2pPr lvl="1" rtl="0">
              <a:spcBef>
                <a:spcPts val="0"/>
              </a:spcBef>
              <a:spcAft>
                <a:spcPts val="0"/>
              </a:spcAft>
              <a:buNone/>
              <a:defRPr sz="3600">
                <a:latin typeface="Roboto Thin"/>
                <a:ea typeface="Roboto Thin"/>
                <a:cs typeface="Roboto Thin"/>
                <a:sym typeface="Roboto Thin"/>
              </a:defRPr>
            </a:lvl2pPr>
            <a:lvl3pPr lvl="2" rtl="0">
              <a:spcBef>
                <a:spcPts val="0"/>
              </a:spcBef>
              <a:spcAft>
                <a:spcPts val="0"/>
              </a:spcAft>
              <a:buNone/>
              <a:defRPr sz="3600">
                <a:latin typeface="Roboto Thin"/>
                <a:ea typeface="Roboto Thin"/>
                <a:cs typeface="Roboto Thin"/>
                <a:sym typeface="Roboto Thin"/>
              </a:defRPr>
            </a:lvl3pPr>
            <a:lvl4pPr lvl="3" rtl="0">
              <a:spcBef>
                <a:spcPts val="0"/>
              </a:spcBef>
              <a:spcAft>
                <a:spcPts val="0"/>
              </a:spcAft>
              <a:buNone/>
              <a:defRPr sz="3600">
                <a:latin typeface="Roboto Thin"/>
                <a:ea typeface="Roboto Thin"/>
                <a:cs typeface="Roboto Thin"/>
                <a:sym typeface="Roboto Thin"/>
              </a:defRPr>
            </a:lvl4pPr>
            <a:lvl5pPr lvl="4" rtl="0">
              <a:spcBef>
                <a:spcPts val="0"/>
              </a:spcBef>
              <a:spcAft>
                <a:spcPts val="0"/>
              </a:spcAft>
              <a:buNone/>
              <a:defRPr sz="3600">
                <a:latin typeface="Roboto Thin"/>
                <a:ea typeface="Roboto Thin"/>
                <a:cs typeface="Roboto Thin"/>
                <a:sym typeface="Roboto Thin"/>
              </a:defRPr>
            </a:lvl5pPr>
            <a:lvl6pPr lvl="5" rtl="0">
              <a:spcBef>
                <a:spcPts val="0"/>
              </a:spcBef>
              <a:spcAft>
                <a:spcPts val="0"/>
              </a:spcAft>
              <a:buNone/>
              <a:defRPr sz="3600">
                <a:latin typeface="Roboto Thin"/>
                <a:ea typeface="Roboto Thin"/>
                <a:cs typeface="Roboto Thin"/>
                <a:sym typeface="Roboto Thin"/>
              </a:defRPr>
            </a:lvl6pPr>
            <a:lvl7pPr lvl="6" rtl="0">
              <a:spcBef>
                <a:spcPts val="0"/>
              </a:spcBef>
              <a:spcAft>
                <a:spcPts val="0"/>
              </a:spcAft>
              <a:buNone/>
              <a:defRPr sz="3600">
                <a:latin typeface="Roboto Thin"/>
                <a:ea typeface="Roboto Thin"/>
                <a:cs typeface="Roboto Thin"/>
                <a:sym typeface="Roboto Thin"/>
              </a:defRPr>
            </a:lvl7pPr>
            <a:lvl8pPr lvl="7" rtl="0">
              <a:spcBef>
                <a:spcPts val="0"/>
              </a:spcBef>
              <a:spcAft>
                <a:spcPts val="0"/>
              </a:spcAft>
              <a:buNone/>
              <a:defRPr sz="3600">
                <a:latin typeface="Roboto Thin"/>
                <a:ea typeface="Roboto Thin"/>
                <a:cs typeface="Roboto Thin"/>
                <a:sym typeface="Roboto Thin"/>
              </a:defRPr>
            </a:lvl8pPr>
            <a:lvl9pPr lvl="8" rtl="0">
              <a:spcBef>
                <a:spcPts val="0"/>
              </a:spcBef>
              <a:spcAft>
                <a:spcPts val="0"/>
              </a:spcAft>
              <a:buNone/>
              <a:defRPr sz="3600">
                <a:latin typeface="Roboto Thin"/>
                <a:ea typeface="Roboto Thin"/>
                <a:cs typeface="Roboto Thin"/>
                <a:sym typeface="Roboto Thin"/>
              </a:defRPr>
            </a:lvl9pPr>
          </a:lstStyle>
          <a:p>
            <a:endParaRPr/>
          </a:p>
        </p:txBody>
      </p:sp>
    </p:spTree>
    <p:extLst>
      <p:ext uri="{BB962C8B-B14F-4D97-AF65-F5344CB8AC3E}">
        <p14:creationId xmlns:p14="http://schemas.microsoft.com/office/powerpoint/2010/main" val="1465456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nd Slide - White">
  <p:cSld name="End Slide - White">
    <p:spTree>
      <p:nvGrpSpPr>
        <p:cNvPr id="1" name="Shape 64"/>
        <p:cNvGrpSpPr/>
        <p:nvPr/>
      </p:nvGrpSpPr>
      <p:grpSpPr>
        <a:xfrm>
          <a:off x="0" y="0"/>
          <a:ext cx="0" cy="0"/>
          <a:chOff x="0" y="0"/>
          <a:chExt cx="0" cy="0"/>
        </a:xfrm>
      </p:grpSpPr>
      <p:pic>
        <p:nvPicPr>
          <p:cNvPr id="65" name="Google Shape;65;p18"/>
          <p:cNvPicPr preferRelativeResize="0"/>
          <p:nvPr/>
        </p:nvPicPr>
        <p:blipFill>
          <a:blip r:embed="rId2">
            <a:alphaModFix/>
          </a:blip>
          <a:stretch>
            <a:fillRect/>
          </a:stretch>
        </p:blipFill>
        <p:spPr>
          <a:xfrm>
            <a:off x="9579147" y="3048000"/>
            <a:ext cx="2205788" cy="762000"/>
          </a:xfrm>
          <a:prstGeom prst="rect">
            <a:avLst/>
          </a:prstGeom>
          <a:noFill/>
          <a:ln>
            <a:noFill/>
          </a:ln>
        </p:spPr>
      </p:pic>
    </p:spTree>
    <p:extLst>
      <p:ext uri="{BB962C8B-B14F-4D97-AF65-F5344CB8AC3E}">
        <p14:creationId xmlns:p14="http://schemas.microsoft.com/office/powerpoint/2010/main" val="3773863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 Black">
  <p:cSld name="Title Slide - Black">
    <p:bg>
      <p:bgPr>
        <a:solidFill>
          <a:srgbClr val="000000"/>
        </a:solidFill>
        <a:effectLst/>
      </p:bgPr>
    </p:bg>
    <p:spTree>
      <p:nvGrpSpPr>
        <p:cNvPr id="1" name="Shape 66"/>
        <p:cNvGrpSpPr/>
        <p:nvPr/>
      </p:nvGrpSpPr>
      <p:grpSpPr>
        <a:xfrm>
          <a:off x="0" y="0"/>
          <a:ext cx="0" cy="0"/>
          <a:chOff x="0" y="0"/>
          <a:chExt cx="0" cy="0"/>
        </a:xfrm>
      </p:grpSpPr>
      <p:sp>
        <p:nvSpPr>
          <p:cNvPr id="67" name="Google Shape;67;p19"/>
          <p:cNvSpPr txBox="1">
            <a:spLocks noGrp="1"/>
          </p:cNvSpPr>
          <p:nvPr>
            <p:ph type="subTitle" idx="1"/>
          </p:nvPr>
        </p:nvSpPr>
        <p:spPr>
          <a:xfrm>
            <a:off x="412901" y="2593571"/>
            <a:ext cx="3808400" cy="473600"/>
          </a:xfrm>
          <a:prstGeom prst="rect">
            <a:avLst/>
          </a:prstGeom>
          <a:noFill/>
          <a:ln>
            <a:noFill/>
          </a:ln>
        </p:spPr>
        <p:txBody>
          <a:bodyPr spcFirstLastPara="1" wrap="square" lIns="51450" tIns="0" rIns="0" bIns="0" anchor="t" anchorCtr="0">
            <a:noAutofit/>
          </a:bodyPr>
          <a:lstStyle>
            <a:lvl1pPr lvl="0" rtl="0">
              <a:spcBef>
                <a:spcPts val="0"/>
              </a:spcBef>
              <a:spcAft>
                <a:spcPts val="0"/>
              </a:spcAft>
              <a:buNone/>
              <a:defRPr sz="1867">
                <a:solidFill>
                  <a:srgbClr val="FFFFFF"/>
                </a:solidFill>
                <a:latin typeface="Roboto Light"/>
                <a:ea typeface="Roboto Light"/>
                <a:cs typeface="Roboto Light"/>
                <a:sym typeface="Roboto Light"/>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
        <p:nvSpPr>
          <p:cNvPr id="68" name="Google Shape;68;p19"/>
          <p:cNvSpPr txBox="1">
            <a:spLocks noGrp="1"/>
          </p:cNvSpPr>
          <p:nvPr>
            <p:ph type="title"/>
          </p:nvPr>
        </p:nvSpPr>
        <p:spPr>
          <a:xfrm>
            <a:off x="412901" y="861443"/>
            <a:ext cx="7217600" cy="1732000"/>
          </a:xfrm>
          <a:prstGeom prst="rect">
            <a:avLst/>
          </a:prstGeom>
          <a:noFill/>
          <a:ln>
            <a:noFill/>
          </a:ln>
        </p:spPr>
        <p:txBody>
          <a:bodyPr spcFirstLastPara="1" wrap="square" lIns="51450" tIns="0" rIns="0" bIns="0" anchor="t" anchorCtr="0">
            <a:noAutofit/>
          </a:bodyPr>
          <a:lstStyle>
            <a:lvl1pPr lvl="0" rtl="0">
              <a:spcBef>
                <a:spcPts val="0"/>
              </a:spcBef>
              <a:spcAft>
                <a:spcPts val="0"/>
              </a:spcAft>
              <a:buNone/>
              <a:defRPr sz="4533">
                <a:solidFill>
                  <a:srgbClr val="FFFFFF"/>
                </a:solidFill>
                <a:latin typeface="Roboto"/>
                <a:ea typeface="Roboto"/>
                <a:cs typeface="Roboto"/>
                <a:sym typeface="Roboto"/>
              </a:defRPr>
            </a:lvl1pPr>
            <a:lvl2pPr lvl="1" rtl="0">
              <a:spcBef>
                <a:spcPts val="0"/>
              </a:spcBef>
              <a:spcAft>
                <a:spcPts val="0"/>
              </a:spcAft>
              <a:buNone/>
              <a:defRPr sz="1067">
                <a:solidFill>
                  <a:srgbClr val="FFFFFF"/>
                </a:solidFill>
              </a:defRPr>
            </a:lvl2pPr>
            <a:lvl3pPr lvl="2" rtl="0">
              <a:spcBef>
                <a:spcPts val="0"/>
              </a:spcBef>
              <a:spcAft>
                <a:spcPts val="0"/>
              </a:spcAft>
              <a:buNone/>
              <a:defRPr sz="1067">
                <a:solidFill>
                  <a:srgbClr val="FFFFFF"/>
                </a:solidFill>
              </a:defRPr>
            </a:lvl3pPr>
            <a:lvl4pPr lvl="3" rtl="0">
              <a:spcBef>
                <a:spcPts val="0"/>
              </a:spcBef>
              <a:spcAft>
                <a:spcPts val="0"/>
              </a:spcAft>
              <a:buNone/>
              <a:defRPr sz="1067">
                <a:solidFill>
                  <a:srgbClr val="FFFFFF"/>
                </a:solidFill>
              </a:defRPr>
            </a:lvl4pPr>
            <a:lvl5pPr lvl="4" rtl="0">
              <a:spcBef>
                <a:spcPts val="0"/>
              </a:spcBef>
              <a:spcAft>
                <a:spcPts val="0"/>
              </a:spcAft>
              <a:buNone/>
              <a:defRPr sz="1067">
                <a:solidFill>
                  <a:srgbClr val="FFFFFF"/>
                </a:solidFill>
              </a:defRPr>
            </a:lvl5pPr>
            <a:lvl6pPr lvl="5" rtl="0">
              <a:spcBef>
                <a:spcPts val="0"/>
              </a:spcBef>
              <a:spcAft>
                <a:spcPts val="0"/>
              </a:spcAft>
              <a:buNone/>
              <a:defRPr sz="1067">
                <a:solidFill>
                  <a:srgbClr val="FFFFFF"/>
                </a:solidFill>
              </a:defRPr>
            </a:lvl6pPr>
            <a:lvl7pPr lvl="6" rtl="0">
              <a:spcBef>
                <a:spcPts val="0"/>
              </a:spcBef>
              <a:spcAft>
                <a:spcPts val="0"/>
              </a:spcAft>
              <a:buNone/>
              <a:defRPr sz="1067">
                <a:solidFill>
                  <a:srgbClr val="FFFFFF"/>
                </a:solidFill>
              </a:defRPr>
            </a:lvl7pPr>
            <a:lvl8pPr lvl="7" rtl="0">
              <a:spcBef>
                <a:spcPts val="0"/>
              </a:spcBef>
              <a:spcAft>
                <a:spcPts val="0"/>
              </a:spcAft>
              <a:buNone/>
              <a:defRPr sz="1067">
                <a:solidFill>
                  <a:srgbClr val="FFFFFF"/>
                </a:solidFill>
              </a:defRPr>
            </a:lvl8pPr>
            <a:lvl9pPr lvl="8" rtl="0">
              <a:spcBef>
                <a:spcPts val="0"/>
              </a:spcBef>
              <a:spcAft>
                <a:spcPts val="0"/>
              </a:spcAft>
              <a:buNone/>
              <a:defRPr sz="1067">
                <a:solidFill>
                  <a:srgbClr val="FFFFFF"/>
                </a:solidFill>
              </a:defRPr>
            </a:lvl9pPr>
          </a:lstStyle>
          <a:p>
            <a:endParaRPr/>
          </a:p>
        </p:txBody>
      </p:sp>
      <p:pic>
        <p:nvPicPr>
          <p:cNvPr id="69" name="Google Shape;69;p19"/>
          <p:cNvPicPr preferRelativeResize="0"/>
          <p:nvPr/>
        </p:nvPicPr>
        <p:blipFill>
          <a:blip r:embed="rId2">
            <a:alphaModFix/>
          </a:blip>
          <a:stretch>
            <a:fillRect/>
          </a:stretch>
        </p:blipFill>
        <p:spPr>
          <a:xfrm>
            <a:off x="10110549" y="5566983"/>
            <a:ext cx="1674388" cy="586509"/>
          </a:xfrm>
          <a:prstGeom prst="rect">
            <a:avLst/>
          </a:prstGeom>
          <a:noFill/>
          <a:ln>
            <a:noFill/>
          </a:ln>
        </p:spPr>
      </p:pic>
    </p:spTree>
    <p:extLst>
      <p:ext uri="{BB962C8B-B14F-4D97-AF65-F5344CB8AC3E}">
        <p14:creationId xmlns:p14="http://schemas.microsoft.com/office/powerpoint/2010/main" val="919517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nd Slide - Black">
  <p:cSld name="End Slide - Black">
    <p:bg>
      <p:bgPr>
        <a:solidFill>
          <a:srgbClr val="000000"/>
        </a:solidFill>
        <a:effectLst/>
      </p:bgPr>
    </p:bg>
    <p:spTree>
      <p:nvGrpSpPr>
        <p:cNvPr id="1" name="Shape 73"/>
        <p:cNvGrpSpPr/>
        <p:nvPr/>
      </p:nvGrpSpPr>
      <p:grpSpPr>
        <a:xfrm>
          <a:off x="0" y="0"/>
          <a:ext cx="0" cy="0"/>
          <a:chOff x="0" y="0"/>
          <a:chExt cx="0" cy="0"/>
        </a:xfrm>
      </p:grpSpPr>
      <p:pic>
        <p:nvPicPr>
          <p:cNvPr id="74" name="Google Shape;74;p21"/>
          <p:cNvPicPr preferRelativeResize="0"/>
          <p:nvPr/>
        </p:nvPicPr>
        <p:blipFill>
          <a:blip r:embed="rId2">
            <a:alphaModFix/>
          </a:blip>
          <a:stretch>
            <a:fillRect/>
          </a:stretch>
        </p:blipFill>
        <p:spPr>
          <a:xfrm>
            <a:off x="9607798" y="3048000"/>
            <a:ext cx="2177145" cy="762000"/>
          </a:xfrm>
          <a:prstGeom prst="rect">
            <a:avLst/>
          </a:prstGeom>
          <a:noFill/>
          <a:ln>
            <a:noFill/>
          </a:ln>
        </p:spPr>
      </p:pic>
    </p:spTree>
    <p:extLst>
      <p:ext uri="{BB962C8B-B14F-4D97-AF65-F5344CB8AC3E}">
        <p14:creationId xmlns:p14="http://schemas.microsoft.com/office/powerpoint/2010/main" val="442693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 Gray">
  <p:cSld name="Title Slide - Gray">
    <p:bg>
      <p:bgPr>
        <a:solidFill>
          <a:srgbClr val="000000"/>
        </a:solidFill>
        <a:effectLst/>
      </p:bgPr>
    </p:bg>
    <p:spTree>
      <p:nvGrpSpPr>
        <p:cNvPr id="1" name="Shape 75"/>
        <p:cNvGrpSpPr/>
        <p:nvPr/>
      </p:nvGrpSpPr>
      <p:grpSpPr>
        <a:xfrm>
          <a:off x="0" y="0"/>
          <a:ext cx="0" cy="0"/>
          <a:chOff x="0" y="0"/>
          <a:chExt cx="0" cy="0"/>
        </a:xfrm>
      </p:grpSpPr>
      <p:pic>
        <p:nvPicPr>
          <p:cNvPr id="76" name="Google Shape;76;p22" descr="GREY"/>
          <p:cNvPicPr preferRelativeResize="0"/>
          <p:nvPr/>
        </p:nvPicPr>
        <p:blipFill rotWithShape="1">
          <a:blip r:embed="rId2">
            <a:alphaModFix/>
          </a:blip>
          <a:srcRect/>
          <a:stretch/>
        </p:blipFill>
        <p:spPr>
          <a:xfrm>
            <a:off x="1" y="0"/>
            <a:ext cx="12192001" cy="6858016"/>
          </a:xfrm>
          <a:prstGeom prst="rect">
            <a:avLst/>
          </a:prstGeom>
          <a:noFill/>
          <a:ln>
            <a:noFill/>
          </a:ln>
        </p:spPr>
      </p:pic>
      <p:pic>
        <p:nvPicPr>
          <p:cNvPr id="77" name="Google Shape;77;p22"/>
          <p:cNvPicPr preferRelativeResize="0"/>
          <p:nvPr/>
        </p:nvPicPr>
        <p:blipFill>
          <a:blip r:embed="rId3">
            <a:alphaModFix/>
          </a:blip>
          <a:stretch>
            <a:fillRect/>
          </a:stretch>
        </p:blipFill>
        <p:spPr>
          <a:xfrm>
            <a:off x="10110549" y="5571836"/>
            <a:ext cx="1674388" cy="586509"/>
          </a:xfrm>
          <a:prstGeom prst="rect">
            <a:avLst/>
          </a:prstGeom>
          <a:noFill/>
          <a:ln>
            <a:noFill/>
          </a:ln>
        </p:spPr>
      </p:pic>
      <p:sp>
        <p:nvSpPr>
          <p:cNvPr id="78" name="Google Shape;78;p22"/>
          <p:cNvSpPr txBox="1">
            <a:spLocks noGrp="1"/>
          </p:cNvSpPr>
          <p:nvPr>
            <p:ph type="subTitle" idx="1"/>
          </p:nvPr>
        </p:nvSpPr>
        <p:spPr>
          <a:xfrm>
            <a:off x="412901" y="2593571"/>
            <a:ext cx="3808400" cy="473600"/>
          </a:xfrm>
          <a:prstGeom prst="rect">
            <a:avLst/>
          </a:prstGeom>
          <a:noFill/>
          <a:ln>
            <a:noFill/>
          </a:ln>
        </p:spPr>
        <p:txBody>
          <a:bodyPr spcFirstLastPara="1" wrap="square" lIns="51450" tIns="0" rIns="0" bIns="0" anchor="t" anchorCtr="0">
            <a:noAutofit/>
          </a:bodyPr>
          <a:lstStyle>
            <a:lvl1pPr lvl="0" rtl="0">
              <a:spcBef>
                <a:spcPts val="0"/>
              </a:spcBef>
              <a:spcAft>
                <a:spcPts val="0"/>
              </a:spcAft>
              <a:buNone/>
              <a:defRPr sz="1867">
                <a:solidFill>
                  <a:srgbClr val="FFFFFF"/>
                </a:solidFill>
                <a:latin typeface="Roboto Light"/>
                <a:ea typeface="Roboto Light"/>
                <a:cs typeface="Roboto Light"/>
                <a:sym typeface="Roboto Light"/>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
        <p:nvSpPr>
          <p:cNvPr id="79" name="Google Shape;79;p22"/>
          <p:cNvSpPr txBox="1">
            <a:spLocks noGrp="1"/>
          </p:cNvSpPr>
          <p:nvPr>
            <p:ph type="title"/>
          </p:nvPr>
        </p:nvSpPr>
        <p:spPr>
          <a:xfrm>
            <a:off x="412901" y="861443"/>
            <a:ext cx="7217600" cy="1732000"/>
          </a:xfrm>
          <a:prstGeom prst="rect">
            <a:avLst/>
          </a:prstGeom>
          <a:noFill/>
          <a:ln>
            <a:noFill/>
          </a:ln>
        </p:spPr>
        <p:txBody>
          <a:bodyPr spcFirstLastPara="1" wrap="square" lIns="51450" tIns="0" rIns="0" bIns="0" anchor="t" anchorCtr="0">
            <a:noAutofit/>
          </a:bodyPr>
          <a:lstStyle>
            <a:lvl1pPr lvl="0" rtl="0">
              <a:spcBef>
                <a:spcPts val="0"/>
              </a:spcBef>
              <a:spcAft>
                <a:spcPts val="0"/>
              </a:spcAft>
              <a:buNone/>
              <a:defRPr sz="4533">
                <a:solidFill>
                  <a:srgbClr val="FFFFFF"/>
                </a:solidFill>
                <a:latin typeface="Roboto"/>
                <a:ea typeface="Roboto"/>
                <a:cs typeface="Roboto"/>
                <a:sym typeface="Roboto"/>
              </a:defRPr>
            </a:lvl1pPr>
            <a:lvl2pPr lvl="1" rtl="0">
              <a:spcBef>
                <a:spcPts val="0"/>
              </a:spcBef>
              <a:spcAft>
                <a:spcPts val="0"/>
              </a:spcAft>
              <a:buNone/>
              <a:defRPr sz="1067">
                <a:solidFill>
                  <a:srgbClr val="FFFFFF"/>
                </a:solidFill>
              </a:defRPr>
            </a:lvl2pPr>
            <a:lvl3pPr lvl="2" rtl="0">
              <a:spcBef>
                <a:spcPts val="0"/>
              </a:spcBef>
              <a:spcAft>
                <a:spcPts val="0"/>
              </a:spcAft>
              <a:buNone/>
              <a:defRPr sz="1067">
                <a:solidFill>
                  <a:srgbClr val="FFFFFF"/>
                </a:solidFill>
              </a:defRPr>
            </a:lvl3pPr>
            <a:lvl4pPr lvl="3" rtl="0">
              <a:spcBef>
                <a:spcPts val="0"/>
              </a:spcBef>
              <a:spcAft>
                <a:spcPts val="0"/>
              </a:spcAft>
              <a:buNone/>
              <a:defRPr sz="1067">
                <a:solidFill>
                  <a:srgbClr val="FFFFFF"/>
                </a:solidFill>
              </a:defRPr>
            </a:lvl4pPr>
            <a:lvl5pPr lvl="4" rtl="0">
              <a:spcBef>
                <a:spcPts val="0"/>
              </a:spcBef>
              <a:spcAft>
                <a:spcPts val="0"/>
              </a:spcAft>
              <a:buNone/>
              <a:defRPr sz="1067">
                <a:solidFill>
                  <a:srgbClr val="FFFFFF"/>
                </a:solidFill>
              </a:defRPr>
            </a:lvl5pPr>
            <a:lvl6pPr lvl="5" rtl="0">
              <a:spcBef>
                <a:spcPts val="0"/>
              </a:spcBef>
              <a:spcAft>
                <a:spcPts val="0"/>
              </a:spcAft>
              <a:buNone/>
              <a:defRPr sz="1067">
                <a:solidFill>
                  <a:srgbClr val="FFFFFF"/>
                </a:solidFill>
              </a:defRPr>
            </a:lvl6pPr>
            <a:lvl7pPr lvl="6" rtl="0">
              <a:spcBef>
                <a:spcPts val="0"/>
              </a:spcBef>
              <a:spcAft>
                <a:spcPts val="0"/>
              </a:spcAft>
              <a:buNone/>
              <a:defRPr sz="1067">
                <a:solidFill>
                  <a:srgbClr val="FFFFFF"/>
                </a:solidFill>
              </a:defRPr>
            </a:lvl7pPr>
            <a:lvl8pPr lvl="7" rtl="0">
              <a:spcBef>
                <a:spcPts val="0"/>
              </a:spcBef>
              <a:spcAft>
                <a:spcPts val="0"/>
              </a:spcAft>
              <a:buNone/>
              <a:defRPr sz="1067">
                <a:solidFill>
                  <a:srgbClr val="FFFFFF"/>
                </a:solidFill>
              </a:defRPr>
            </a:lvl8pPr>
            <a:lvl9pPr lvl="8" rtl="0">
              <a:spcBef>
                <a:spcPts val="0"/>
              </a:spcBef>
              <a:spcAft>
                <a:spcPts val="0"/>
              </a:spcAft>
              <a:buNone/>
              <a:defRPr sz="1067">
                <a:solidFill>
                  <a:srgbClr val="FFFFFF"/>
                </a:solidFill>
              </a:defRPr>
            </a:lvl9pPr>
          </a:lstStyle>
          <a:p>
            <a:endParaRPr/>
          </a:p>
        </p:txBody>
      </p:sp>
    </p:spTree>
    <p:extLst>
      <p:ext uri="{BB962C8B-B14F-4D97-AF65-F5344CB8AC3E}">
        <p14:creationId xmlns:p14="http://schemas.microsoft.com/office/powerpoint/2010/main" val="1073670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Slide - Gray">
  <p:cSld name="Divider Slide - Gray">
    <p:bg>
      <p:bgPr>
        <a:solidFill>
          <a:srgbClr val="000000"/>
        </a:solidFill>
        <a:effectLst/>
      </p:bgPr>
    </p:bg>
    <p:spTree>
      <p:nvGrpSpPr>
        <p:cNvPr id="1" name="Shape 80"/>
        <p:cNvGrpSpPr/>
        <p:nvPr/>
      </p:nvGrpSpPr>
      <p:grpSpPr>
        <a:xfrm>
          <a:off x="0" y="0"/>
          <a:ext cx="0" cy="0"/>
          <a:chOff x="0" y="0"/>
          <a:chExt cx="0" cy="0"/>
        </a:xfrm>
      </p:grpSpPr>
      <p:pic>
        <p:nvPicPr>
          <p:cNvPr id="81" name="Google Shape;81;p23" descr="GREY"/>
          <p:cNvPicPr preferRelativeResize="0"/>
          <p:nvPr/>
        </p:nvPicPr>
        <p:blipFill rotWithShape="1">
          <a:blip r:embed="rId2">
            <a:alphaModFix/>
          </a:blip>
          <a:srcRect/>
          <a:stretch/>
        </p:blipFill>
        <p:spPr>
          <a:xfrm>
            <a:off x="1" y="0"/>
            <a:ext cx="12192001" cy="6858016"/>
          </a:xfrm>
          <a:prstGeom prst="rect">
            <a:avLst/>
          </a:prstGeom>
          <a:noFill/>
          <a:ln>
            <a:noFill/>
          </a:ln>
        </p:spPr>
      </p:pic>
      <p:sp>
        <p:nvSpPr>
          <p:cNvPr id="82" name="Google Shape;82;p23"/>
          <p:cNvSpPr txBox="1">
            <a:spLocks noGrp="1"/>
          </p:cNvSpPr>
          <p:nvPr>
            <p:ph type="title"/>
          </p:nvPr>
        </p:nvSpPr>
        <p:spPr>
          <a:xfrm>
            <a:off x="6139031" y="3023755"/>
            <a:ext cx="5644400" cy="816800"/>
          </a:xfrm>
          <a:prstGeom prst="rect">
            <a:avLst/>
          </a:prstGeom>
          <a:noFill/>
          <a:ln>
            <a:noFill/>
          </a:ln>
        </p:spPr>
        <p:txBody>
          <a:bodyPr spcFirstLastPara="1" wrap="square" lIns="0" tIns="0" rIns="0" bIns="0" anchor="t" anchorCtr="0">
            <a:noAutofit/>
          </a:bodyPr>
          <a:lstStyle>
            <a:lvl1pPr lvl="0" algn="r" rtl="0">
              <a:spcBef>
                <a:spcPts val="0"/>
              </a:spcBef>
              <a:spcAft>
                <a:spcPts val="0"/>
              </a:spcAft>
              <a:buNone/>
              <a:defRPr sz="3600">
                <a:solidFill>
                  <a:srgbClr val="FFFFFF"/>
                </a:solidFill>
                <a:latin typeface="Roboto Light"/>
                <a:ea typeface="Roboto Light"/>
                <a:cs typeface="Roboto Light"/>
                <a:sym typeface="Roboto Light"/>
              </a:defRPr>
            </a:lvl1pPr>
            <a:lvl2pPr lvl="1" rtl="0">
              <a:spcBef>
                <a:spcPts val="0"/>
              </a:spcBef>
              <a:spcAft>
                <a:spcPts val="0"/>
              </a:spcAft>
              <a:buNone/>
              <a:defRPr sz="3600">
                <a:latin typeface="Roboto Thin"/>
                <a:ea typeface="Roboto Thin"/>
                <a:cs typeface="Roboto Thin"/>
                <a:sym typeface="Roboto Thin"/>
              </a:defRPr>
            </a:lvl2pPr>
            <a:lvl3pPr lvl="2" rtl="0">
              <a:spcBef>
                <a:spcPts val="0"/>
              </a:spcBef>
              <a:spcAft>
                <a:spcPts val="0"/>
              </a:spcAft>
              <a:buNone/>
              <a:defRPr sz="3600">
                <a:latin typeface="Roboto Thin"/>
                <a:ea typeface="Roboto Thin"/>
                <a:cs typeface="Roboto Thin"/>
                <a:sym typeface="Roboto Thin"/>
              </a:defRPr>
            </a:lvl3pPr>
            <a:lvl4pPr lvl="3" rtl="0">
              <a:spcBef>
                <a:spcPts val="0"/>
              </a:spcBef>
              <a:spcAft>
                <a:spcPts val="0"/>
              </a:spcAft>
              <a:buNone/>
              <a:defRPr sz="3600">
                <a:latin typeface="Roboto Thin"/>
                <a:ea typeface="Roboto Thin"/>
                <a:cs typeface="Roboto Thin"/>
                <a:sym typeface="Roboto Thin"/>
              </a:defRPr>
            </a:lvl4pPr>
            <a:lvl5pPr lvl="4" rtl="0">
              <a:spcBef>
                <a:spcPts val="0"/>
              </a:spcBef>
              <a:spcAft>
                <a:spcPts val="0"/>
              </a:spcAft>
              <a:buNone/>
              <a:defRPr sz="3600">
                <a:latin typeface="Roboto Thin"/>
                <a:ea typeface="Roboto Thin"/>
                <a:cs typeface="Roboto Thin"/>
                <a:sym typeface="Roboto Thin"/>
              </a:defRPr>
            </a:lvl5pPr>
            <a:lvl6pPr lvl="5" rtl="0">
              <a:spcBef>
                <a:spcPts val="0"/>
              </a:spcBef>
              <a:spcAft>
                <a:spcPts val="0"/>
              </a:spcAft>
              <a:buNone/>
              <a:defRPr sz="3600">
                <a:latin typeface="Roboto Thin"/>
                <a:ea typeface="Roboto Thin"/>
                <a:cs typeface="Roboto Thin"/>
                <a:sym typeface="Roboto Thin"/>
              </a:defRPr>
            </a:lvl6pPr>
            <a:lvl7pPr lvl="6" rtl="0">
              <a:spcBef>
                <a:spcPts val="0"/>
              </a:spcBef>
              <a:spcAft>
                <a:spcPts val="0"/>
              </a:spcAft>
              <a:buNone/>
              <a:defRPr sz="3600">
                <a:latin typeface="Roboto Thin"/>
                <a:ea typeface="Roboto Thin"/>
                <a:cs typeface="Roboto Thin"/>
                <a:sym typeface="Roboto Thin"/>
              </a:defRPr>
            </a:lvl7pPr>
            <a:lvl8pPr lvl="7" rtl="0">
              <a:spcBef>
                <a:spcPts val="0"/>
              </a:spcBef>
              <a:spcAft>
                <a:spcPts val="0"/>
              </a:spcAft>
              <a:buNone/>
              <a:defRPr sz="3600">
                <a:latin typeface="Roboto Thin"/>
                <a:ea typeface="Roboto Thin"/>
                <a:cs typeface="Roboto Thin"/>
                <a:sym typeface="Roboto Thin"/>
              </a:defRPr>
            </a:lvl8pPr>
            <a:lvl9pPr lvl="8" rtl="0">
              <a:spcBef>
                <a:spcPts val="0"/>
              </a:spcBef>
              <a:spcAft>
                <a:spcPts val="0"/>
              </a:spcAft>
              <a:buNone/>
              <a:defRPr sz="3600">
                <a:latin typeface="Roboto Thin"/>
                <a:ea typeface="Roboto Thin"/>
                <a:cs typeface="Roboto Thin"/>
                <a:sym typeface="Roboto Thin"/>
              </a:defRPr>
            </a:lvl9pPr>
          </a:lstStyle>
          <a:p>
            <a:endParaRPr/>
          </a:p>
        </p:txBody>
      </p:sp>
    </p:spTree>
    <p:extLst>
      <p:ext uri="{BB962C8B-B14F-4D97-AF65-F5344CB8AC3E}">
        <p14:creationId xmlns:p14="http://schemas.microsoft.com/office/powerpoint/2010/main" val="322219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93002" y="365125"/>
            <a:ext cx="9960797" cy="71317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7309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End Slide - Gray">
  <p:cSld name="End Slide - Gray">
    <p:bg>
      <p:bgPr>
        <a:solidFill>
          <a:srgbClr val="000000"/>
        </a:solidFill>
        <a:effectLst/>
      </p:bgPr>
    </p:bg>
    <p:spTree>
      <p:nvGrpSpPr>
        <p:cNvPr id="1" name="Shape 83"/>
        <p:cNvGrpSpPr/>
        <p:nvPr/>
      </p:nvGrpSpPr>
      <p:grpSpPr>
        <a:xfrm>
          <a:off x="0" y="0"/>
          <a:ext cx="0" cy="0"/>
          <a:chOff x="0" y="0"/>
          <a:chExt cx="0" cy="0"/>
        </a:xfrm>
      </p:grpSpPr>
      <p:pic>
        <p:nvPicPr>
          <p:cNvPr id="84" name="Google Shape;84;p24" descr="GREY"/>
          <p:cNvPicPr preferRelativeResize="0"/>
          <p:nvPr/>
        </p:nvPicPr>
        <p:blipFill rotWithShape="1">
          <a:blip r:embed="rId2">
            <a:alphaModFix/>
          </a:blip>
          <a:srcRect/>
          <a:stretch/>
        </p:blipFill>
        <p:spPr>
          <a:xfrm>
            <a:off x="1" y="0"/>
            <a:ext cx="12192001" cy="6858016"/>
          </a:xfrm>
          <a:prstGeom prst="rect">
            <a:avLst/>
          </a:prstGeom>
          <a:noFill/>
          <a:ln>
            <a:noFill/>
          </a:ln>
        </p:spPr>
      </p:pic>
      <p:pic>
        <p:nvPicPr>
          <p:cNvPr id="85" name="Google Shape;85;p24"/>
          <p:cNvPicPr preferRelativeResize="0"/>
          <p:nvPr/>
        </p:nvPicPr>
        <p:blipFill>
          <a:blip r:embed="rId3">
            <a:alphaModFix/>
          </a:blip>
          <a:stretch>
            <a:fillRect/>
          </a:stretch>
        </p:blipFill>
        <p:spPr>
          <a:xfrm>
            <a:off x="9607798" y="3048000"/>
            <a:ext cx="2177145" cy="762000"/>
          </a:xfrm>
          <a:prstGeom prst="rect">
            <a:avLst/>
          </a:prstGeom>
          <a:noFill/>
          <a:ln>
            <a:noFill/>
          </a:ln>
        </p:spPr>
      </p:pic>
    </p:spTree>
    <p:extLst>
      <p:ext uri="{BB962C8B-B14F-4D97-AF65-F5344CB8AC3E}">
        <p14:creationId xmlns:p14="http://schemas.microsoft.com/office/powerpoint/2010/main" val="1682096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 Red">
  <p:cSld name="Title Slide - Red">
    <p:bg>
      <p:bgPr>
        <a:solidFill>
          <a:srgbClr val="000000"/>
        </a:solidFill>
        <a:effectLst/>
      </p:bgPr>
    </p:bg>
    <p:spTree>
      <p:nvGrpSpPr>
        <p:cNvPr id="1" name="Shape 86"/>
        <p:cNvGrpSpPr/>
        <p:nvPr/>
      </p:nvGrpSpPr>
      <p:grpSpPr>
        <a:xfrm>
          <a:off x="0" y="0"/>
          <a:ext cx="0" cy="0"/>
          <a:chOff x="0" y="0"/>
          <a:chExt cx="0" cy="0"/>
        </a:xfrm>
      </p:grpSpPr>
      <p:sp>
        <p:nvSpPr>
          <p:cNvPr id="87" name="Google Shape;87;p25"/>
          <p:cNvSpPr/>
          <p:nvPr/>
        </p:nvSpPr>
        <p:spPr>
          <a:xfrm>
            <a:off x="0" y="0"/>
            <a:ext cx="12192000" cy="6858000"/>
          </a:xfrm>
          <a:prstGeom prst="rect">
            <a:avLst/>
          </a:prstGeom>
          <a:solidFill>
            <a:srgbClr val="FD1C15"/>
          </a:solidFill>
          <a:ln>
            <a:noFill/>
          </a:ln>
        </p:spPr>
        <p:txBody>
          <a:bodyPr spcFirstLastPara="1" wrap="square" lIns="68600" tIns="68600" rIns="68600" bIns="68600" anchor="ctr" anchorCtr="0">
            <a:noAutofit/>
          </a:bodyPr>
          <a:lstStyle/>
          <a:p>
            <a:pPr defTabSz="1219170">
              <a:buClr>
                <a:srgbClr val="000000"/>
              </a:buClr>
              <a:buFont typeface="Arial"/>
              <a:buNone/>
            </a:pPr>
            <a:endParaRPr sz="1067" kern="0">
              <a:solidFill>
                <a:srgbClr val="000000"/>
              </a:solidFill>
              <a:cs typeface="Arial"/>
              <a:sym typeface="Arial"/>
            </a:endParaRPr>
          </a:p>
        </p:txBody>
      </p:sp>
      <p:pic>
        <p:nvPicPr>
          <p:cNvPr id="88" name="Google Shape;88;p25"/>
          <p:cNvPicPr preferRelativeResize="0"/>
          <p:nvPr/>
        </p:nvPicPr>
        <p:blipFill>
          <a:blip r:embed="rId2">
            <a:alphaModFix/>
          </a:blip>
          <a:stretch>
            <a:fillRect/>
          </a:stretch>
        </p:blipFill>
        <p:spPr>
          <a:xfrm>
            <a:off x="10110549" y="5571836"/>
            <a:ext cx="1674388" cy="586509"/>
          </a:xfrm>
          <a:prstGeom prst="rect">
            <a:avLst/>
          </a:prstGeom>
          <a:noFill/>
          <a:ln>
            <a:noFill/>
          </a:ln>
        </p:spPr>
      </p:pic>
      <p:sp>
        <p:nvSpPr>
          <p:cNvPr id="89" name="Google Shape;89;p25"/>
          <p:cNvSpPr txBox="1">
            <a:spLocks noGrp="1"/>
          </p:cNvSpPr>
          <p:nvPr>
            <p:ph type="subTitle" idx="1"/>
          </p:nvPr>
        </p:nvSpPr>
        <p:spPr>
          <a:xfrm>
            <a:off x="412901" y="2593571"/>
            <a:ext cx="3808400" cy="473600"/>
          </a:xfrm>
          <a:prstGeom prst="rect">
            <a:avLst/>
          </a:prstGeom>
          <a:noFill/>
          <a:ln>
            <a:noFill/>
          </a:ln>
        </p:spPr>
        <p:txBody>
          <a:bodyPr spcFirstLastPara="1" wrap="square" lIns="51450" tIns="0" rIns="0" bIns="0" anchor="t" anchorCtr="0">
            <a:noAutofit/>
          </a:bodyPr>
          <a:lstStyle>
            <a:lvl1pPr lvl="0" rtl="0">
              <a:spcBef>
                <a:spcPts val="0"/>
              </a:spcBef>
              <a:spcAft>
                <a:spcPts val="0"/>
              </a:spcAft>
              <a:buNone/>
              <a:defRPr sz="1867">
                <a:solidFill>
                  <a:srgbClr val="FFFFFF"/>
                </a:solidFill>
                <a:latin typeface="Roboto Light"/>
                <a:ea typeface="Roboto Light"/>
                <a:cs typeface="Roboto Light"/>
                <a:sym typeface="Roboto Light"/>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
        <p:nvSpPr>
          <p:cNvPr id="90" name="Google Shape;90;p25"/>
          <p:cNvSpPr txBox="1">
            <a:spLocks noGrp="1"/>
          </p:cNvSpPr>
          <p:nvPr>
            <p:ph type="title"/>
          </p:nvPr>
        </p:nvSpPr>
        <p:spPr>
          <a:xfrm>
            <a:off x="412901" y="861443"/>
            <a:ext cx="7217600" cy="1732000"/>
          </a:xfrm>
          <a:prstGeom prst="rect">
            <a:avLst/>
          </a:prstGeom>
          <a:noFill/>
          <a:ln>
            <a:noFill/>
          </a:ln>
        </p:spPr>
        <p:txBody>
          <a:bodyPr spcFirstLastPara="1" wrap="square" lIns="51450" tIns="0" rIns="0" bIns="0" anchor="t" anchorCtr="0">
            <a:noAutofit/>
          </a:bodyPr>
          <a:lstStyle>
            <a:lvl1pPr lvl="0" rtl="0">
              <a:spcBef>
                <a:spcPts val="0"/>
              </a:spcBef>
              <a:spcAft>
                <a:spcPts val="0"/>
              </a:spcAft>
              <a:buNone/>
              <a:defRPr sz="4533">
                <a:solidFill>
                  <a:srgbClr val="FFFFFF"/>
                </a:solidFill>
                <a:latin typeface="Roboto"/>
                <a:ea typeface="Roboto"/>
                <a:cs typeface="Roboto"/>
                <a:sym typeface="Roboto"/>
              </a:defRPr>
            </a:lvl1pPr>
            <a:lvl2pPr lvl="1" rtl="0">
              <a:spcBef>
                <a:spcPts val="0"/>
              </a:spcBef>
              <a:spcAft>
                <a:spcPts val="0"/>
              </a:spcAft>
              <a:buNone/>
              <a:defRPr sz="1067">
                <a:solidFill>
                  <a:srgbClr val="FFFFFF"/>
                </a:solidFill>
              </a:defRPr>
            </a:lvl2pPr>
            <a:lvl3pPr lvl="2" rtl="0">
              <a:spcBef>
                <a:spcPts val="0"/>
              </a:spcBef>
              <a:spcAft>
                <a:spcPts val="0"/>
              </a:spcAft>
              <a:buNone/>
              <a:defRPr sz="1067">
                <a:solidFill>
                  <a:srgbClr val="FFFFFF"/>
                </a:solidFill>
              </a:defRPr>
            </a:lvl3pPr>
            <a:lvl4pPr lvl="3" rtl="0">
              <a:spcBef>
                <a:spcPts val="0"/>
              </a:spcBef>
              <a:spcAft>
                <a:spcPts val="0"/>
              </a:spcAft>
              <a:buNone/>
              <a:defRPr sz="1067">
                <a:solidFill>
                  <a:srgbClr val="FFFFFF"/>
                </a:solidFill>
              </a:defRPr>
            </a:lvl4pPr>
            <a:lvl5pPr lvl="4" rtl="0">
              <a:spcBef>
                <a:spcPts val="0"/>
              </a:spcBef>
              <a:spcAft>
                <a:spcPts val="0"/>
              </a:spcAft>
              <a:buNone/>
              <a:defRPr sz="1067">
                <a:solidFill>
                  <a:srgbClr val="FFFFFF"/>
                </a:solidFill>
              </a:defRPr>
            </a:lvl5pPr>
            <a:lvl6pPr lvl="5" rtl="0">
              <a:spcBef>
                <a:spcPts val="0"/>
              </a:spcBef>
              <a:spcAft>
                <a:spcPts val="0"/>
              </a:spcAft>
              <a:buNone/>
              <a:defRPr sz="1067">
                <a:solidFill>
                  <a:srgbClr val="FFFFFF"/>
                </a:solidFill>
              </a:defRPr>
            </a:lvl6pPr>
            <a:lvl7pPr lvl="6" rtl="0">
              <a:spcBef>
                <a:spcPts val="0"/>
              </a:spcBef>
              <a:spcAft>
                <a:spcPts val="0"/>
              </a:spcAft>
              <a:buNone/>
              <a:defRPr sz="1067">
                <a:solidFill>
                  <a:srgbClr val="FFFFFF"/>
                </a:solidFill>
              </a:defRPr>
            </a:lvl7pPr>
            <a:lvl8pPr lvl="7" rtl="0">
              <a:spcBef>
                <a:spcPts val="0"/>
              </a:spcBef>
              <a:spcAft>
                <a:spcPts val="0"/>
              </a:spcAft>
              <a:buNone/>
              <a:defRPr sz="1067">
                <a:solidFill>
                  <a:srgbClr val="FFFFFF"/>
                </a:solidFill>
              </a:defRPr>
            </a:lvl8pPr>
            <a:lvl9pPr lvl="8" rtl="0">
              <a:spcBef>
                <a:spcPts val="0"/>
              </a:spcBef>
              <a:spcAft>
                <a:spcPts val="0"/>
              </a:spcAft>
              <a:buNone/>
              <a:defRPr sz="1067">
                <a:solidFill>
                  <a:srgbClr val="FFFFFF"/>
                </a:solidFill>
              </a:defRPr>
            </a:lvl9pPr>
          </a:lstStyle>
          <a:p>
            <a:endParaRPr/>
          </a:p>
        </p:txBody>
      </p:sp>
    </p:spTree>
    <p:extLst>
      <p:ext uri="{BB962C8B-B14F-4D97-AF65-F5344CB8AC3E}">
        <p14:creationId xmlns:p14="http://schemas.microsoft.com/office/powerpoint/2010/main" val="881246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ivider Slide - Red">
  <p:cSld name="Divider Slide - Red">
    <p:bg>
      <p:bgPr>
        <a:solidFill>
          <a:srgbClr val="000000"/>
        </a:solidFill>
        <a:effectLst/>
      </p:bgPr>
    </p:bg>
    <p:spTree>
      <p:nvGrpSpPr>
        <p:cNvPr id="1" name="Shape 91"/>
        <p:cNvGrpSpPr/>
        <p:nvPr/>
      </p:nvGrpSpPr>
      <p:grpSpPr>
        <a:xfrm>
          <a:off x="0" y="0"/>
          <a:ext cx="0" cy="0"/>
          <a:chOff x="0" y="0"/>
          <a:chExt cx="0" cy="0"/>
        </a:xfrm>
      </p:grpSpPr>
      <p:sp>
        <p:nvSpPr>
          <p:cNvPr id="92" name="Google Shape;92;p26"/>
          <p:cNvSpPr/>
          <p:nvPr/>
        </p:nvSpPr>
        <p:spPr>
          <a:xfrm>
            <a:off x="0" y="0"/>
            <a:ext cx="12192000" cy="6858000"/>
          </a:xfrm>
          <a:prstGeom prst="rect">
            <a:avLst/>
          </a:prstGeom>
          <a:solidFill>
            <a:srgbClr val="FD1C15"/>
          </a:solidFill>
          <a:ln>
            <a:noFill/>
          </a:ln>
        </p:spPr>
        <p:txBody>
          <a:bodyPr spcFirstLastPara="1" wrap="square" lIns="68600" tIns="68600" rIns="68600" bIns="68600" anchor="ctr" anchorCtr="0">
            <a:noAutofit/>
          </a:bodyPr>
          <a:lstStyle/>
          <a:p>
            <a:pPr defTabSz="1219170">
              <a:buClr>
                <a:srgbClr val="000000"/>
              </a:buClr>
              <a:buFont typeface="Arial"/>
              <a:buNone/>
            </a:pPr>
            <a:endParaRPr sz="1067" kern="0">
              <a:solidFill>
                <a:srgbClr val="000000"/>
              </a:solidFill>
              <a:cs typeface="Arial"/>
              <a:sym typeface="Arial"/>
            </a:endParaRPr>
          </a:p>
        </p:txBody>
      </p:sp>
      <p:sp>
        <p:nvSpPr>
          <p:cNvPr id="93" name="Google Shape;93;p26"/>
          <p:cNvSpPr txBox="1">
            <a:spLocks noGrp="1"/>
          </p:cNvSpPr>
          <p:nvPr>
            <p:ph type="title"/>
          </p:nvPr>
        </p:nvSpPr>
        <p:spPr>
          <a:xfrm>
            <a:off x="6139031" y="3023755"/>
            <a:ext cx="5644400" cy="816800"/>
          </a:xfrm>
          <a:prstGeom prst="rect">
            <a:avLst/>
          </a:prstGeom>
          <a:noFill/>
          <a:ln>
            <a:noFill/>
          </a:ln>
        </p:spPr>
        <p:txBody>
          <a:bodyPr spcFirstLastPara="1" wrap="square" lIns="0" tIns="0" rIns="0" bIns="0" anchor="t" anchorCtr="0">
            <a:noAutofit/>
          </a:bodyPr>
          <a:lstStyle>
            <a:lvl1pPr lvl="0" algn="r" rtl="0">
              <a:spcBef>
                <a:spcPts val="0"/>
              </a:spcBef>
              <a:spcAft>
                <a:spcPts val="0"/>
              </a:spcAft>
              <a:buNone/>
              <a:defRPr sz="3600">
                <a:solidFill>
                  <a:srgbClr val="FFFFFF"/>
                </a:solidFill>
                <a:latin typeface="Roboto Light"/>
                <a:ea typeface="Roboto Light"/>
                <a:cs typeface="Roboto Light"/>
                <a:sym typeface="Roboto Light"/>
              </a:defRPr>
            </a:lvl1pPr>
            <a:lvl2pPr lvl="1" rtl="0">
              <a:spcBef>
                <a:spcPts val="0"/>
              </a:spcBef>
              <a:spcAft>
                <a:spcPts val="0"/>
              </a:spcAft>
              <a:buNone/>
              <a:defRPr sz="3600">
                <a:latin typeface="Roboto Thin"/>
                <a:ea typeface="Roboto Thin"/>
                <a:cs typeface="Roboto Thin"/>
                <a:sym typeface="Roboto Thin"/>
              </a:defRPr>
            </a:lvl2pPr>
            <a:lvl3pPr lvl="2" rtl="0">
              <a:spcBef>
                <a:spcPts val="0"/>
              </a:spcBef>
              <a:spcAft>
                <a:spcPts val="0"/>
              </a:spcAft>
              <a:buNone/>
              <a:defRPr sz="3600">
                <a:latin typeface="Roboto Thin"/>
                <a:ea typeface="Roboto Thin"/>
                <a:cs typeface="Roboto Thin"/>
                <a:sym typeface="Roboto Thin"/>
              </a:defRPr>
            </a:lvl3pPr>
            <a:lvl4pPr lvl="3" rtl="0">
              <a:spcBef>
                <a:spcPts val="0"/>
              </a:spcBef>
              <a:spcAft>
                <a:spcPts val="0"/>
              </a:spcAft>
              <a:buNone/>
              <a:defRPr sz="3600">
                <a:latin typeface="Roboto Thin"/>
                <a:ea typeface="Roboto Thin"/>
                <a:cs typeface="Roboto Thin"/>
                <a:sym typeface="Roboto Thin"/>
              </a:defRPr>
            </a:lvl4pPr>
            <a:lvl5pPr lvl="4" rtl="0">
              <a:spcBef>
                <a:spcPts val="0"/>
              </a:spcBef>
              <a:spcAft>
                <a:spcPts val="0"/>
              </a:spcAft>
              <a:buNone/>
              <a:defRPr sz="3600">
                <a:latin typeface="Roboto Thin"/>
                <a:ea typeface="Roboto Thin"/>
                <a:cs typeface="Roboto Thin"/>
                <a:sym typeface="Roboto Thin"/>
              </a:defRPr>
            </a:lvl5pPr>
            <a:lvl6pPr lvl="5" rtl="0">
              <a:spcBef>
                <a:spcPts val="0"/>
              </a:spcBef>
              <a:spcAft>
                <a:spcPts val="0"/>
              </a:spcAft>
              <a:buNone/>
              <a:defRPr sz="3600">
                <a:latin typeface="Roboto Thin"/>
                <a:ea typeface="Roboto Thin"/>
                <a:cs typeface="Roboto Thin"/>
                <a:sym typeface="Roboto Thin"/>
              </a:defRPr>
            </a:lvl6pPr>
            <a:lvl7pPr lvl="6" rtl="0">
              <a:spcBef>
                <a:spcPts val="0"/>
              </a:spcBef>
              <a:spcAft>
                <a:spcPts val="0"/>
              </a:spcAft>
              <a:buNone/>
              <a:defRPr sz="3600">
                <a:latin typeface="Roboto Thin"/>
                <a:ea typeface="Roboto Thin"/>
                <a:cs typeface="Roboto Thin"/>
                <a:sym typeface="Roboto Thin"/>
              </a:defRPr>
            </a:lvl7pPr>
            <a:lvl8pPr lvl="7" rtl="0">
              <a:spcBef>
                <a:spcPts val="0"/>
              </a:spcBef>
              <a:spcAft>
                <a:spcPts val="0"/>
              </a:spcAft>
              <a:buNone/>
              <a:defRPr sz="3600">
                <a:latin typeface="Roboto Thin"/>
                <a:ea typeface="Roboto Thin"/>
                <a:cs typeface="Roboto Thin"/>
                <a:sym typeface="Roboto Thin"/>
              </a:defRPr>
            </a:lvl8pPr>
            <a:lvl9pPr lvl="8" rtl="0">
              <a:spcBef>
                <a:spcPts val="0"/>
              </a:spcBef>
              <a:spcAft>
                <a:spcPts val="0"/>
              </a:spcAft>
              <a:buNone/>
              <a:defRPr sz="3600">
                <a:latin typeface="Roboto Thin"/>
                <a:ea typeface="Roboto Thin"/>
                <a:cs typeface="Roboto Thin"/>
                <a:sym typeface="Roboto Thin"/>
              </a:defRPr>
            </a:lvl9pPr>
          </a:lstStyle>
          <a:p>
            <a:endParaRPr/>
          </a:p>
        </p:txBody>
      </p:sp>
    </p:spTree>
    <p:extLst>
      <p:ext uri="{BB962C8B-B14F-4D97-AF65-F5344CB8AC3E}">
        <p14:creationId xmlns:p14="http://schemas.microsoft.com/office/powerpoint/2010/main" val="3586626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nd Slide - Red">
  <p:cSld name="End Slide - Red">
    <p:bg>
      <p:bgPr>
        <a:solidFill>
          <a:srgbClr val="000000"/>
        </a:solidFill>
        <a:effectLst/>
      </p:bgPr>
    </p:bg>
    <p:spTree>
      <p:nvGrpSpPr>
        <p:cNvPr id="1" name="Shape 94"/>
        <p:cNvGrpSpPr/>
        <p:nvPr/>
      </p:nvGrpSpPr>
      <p:grpSpPr>
        <a:xfrm>
          <a:off x="0" y="0"/>
          <a:ext cx="0" cy="0"/>
          <a:chOff x="0" y="0"/>
          <a:chExt cx="0" cy="0"/>
        </a:xfrm>
      </p:grpSpPr>
      <p:sp>
        <p:nvSpPr>
          <p:cNvPr id="95" name="Google Shape;95;p27"/>
          <p:cNvSpPr/>
          <p:nvPr/>
        </p:nvSpPr>
        <p:spPr>
          <a:xfrm>
            <a:off x="0" y="0"/>
            <a:ext cx="12192000" cy="6858000"/>
          </a:xfrm>
          <a:prstGeom prst="rect">
            <a:avLst/>
          </a:prstGeom>
          <a:solidFill>
            <a:srgbClr val="FD1C15"/>
          </a:solidFill>
          <a:ln>
            <a:noFill/>
          </a:ln>
        </p:spPr>
        <p:txBody>
          <a:bodyPr spcFirstLastPara="1" wrap="square" lIns="68600" tIns="68600" rIns="68600" bIns="68600" anchor="ctr" anchorCtr="0">
            <a:noAutofit/>
          </a:bodyPr>
          <a:lstStyle/>
          <a:p>
            <a:pPr defTabSz="1219170">
              <a:buClr>
                <a:srgbClr val="000000"/>
              </a:buClr>
              <a:buFont typeface="Arial"/>
              <a:buNone/>
            </a:pPr>
            <a:endParaRPr sz="1067" kern="0">
              <a:solidFill>
                <a:srgbClr val="000000"/>
              </a:solidFill>
              <a:cs typeface="Arial"/>
              <a:sym typeface="Arial"/>
            </a:endParaRPr>
          </a:p>
        </p:txBody>
      </p:sp>
      <p:pic>
        <p:nvPicPr>
          <p:cNvPr id="96" name="Google Shape;96;p27"/>
          <p:cNvPicPr preferRelativeResize="0"/>
          <p:nvPr/>
        </p:nvPicPr>
        <p:blipFill>
          <a:blip r:embed="rId2">
            <a:alphaModFix/>
          </a:blip>
          <a:stretch>
            <a:fillRect/>
          </a:stretch>
        </p:blipFill>
        <p:spPr>
          <a:xfrm>
            <a:off x="9607798" y="3048000"/>
            <a:ext cx="2177145" cy="762000"/>
          </a:xfrm>
          <a:prstGeom prst="rect">
            <a:avLst/>
          </a:prstGeom>
          <a:noFill/>
          <a:ln>
            <a:noFill/>
          </a:ln>
        </p:spPr>
      </p:pic>
    </p:spTree>
    <p:extLst>
      <p:ext uri="{BB962C8B-B14F-4D97-AF65-F5344CB8AC3E}">
        <p14:creationId xmlns:p14="http://schemas.microsoft.com/office/powerpoint/2010/main" val="391685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 - White bkgd - Footer">
  <p:cSld name="2 - White bkgd - Footer">
    <p:spTree>
      <p:nvGrpSpPr>
        <p:cNvPr id="1" name="Shape 97"/>
        <p:cNvGrpSpPr/>
        <p:nvPr/>
      </p:nvGrpSpPr>
      <p:grpSpPr>
        <a:xfrm>
          <a:off x="0" y="0"/>
          <a:ext cx="0" cy="0"/>
          <a:chOff x="0" y="0"/>
          <a:chExt cx="0" cy="0"/>
        </a:xfrm>
      </p:grpSpPr>
      <p:sp>
        <p:nvSpPr>
          <p:cNvPr id="98" name="Google Shape;98;p28"/>
          <p:cNvSpPr txBox="1"/>
          <p:nvPr/>
        </p:nvSpPr>
        <p:spPr>
          <a:xfrm>
            <a:off x="412887" y="6365041"/>
            <a:ext cx="7437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POINT OF THE MOUNTAIN FRAMEWORK PLAN - FINAL REPORT</a:t>
            </a:r>
            <a:endParaRPr sz="800" kern="0">
              <a:solidFill>
                <a:srgbClr val="CCCCCC"/>
              </a:solidFill>
              <a:latin typeface="Roboto"/>
              <a:ea typeface="Roboto"/>
              <a:cs typeface="Roboto"/>
              <a:sym typeface="Roboto"/>
            </a:endParaRPr>
          </a:p>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SKIDMORE, OWINGS &amp; MERRILL | DESIGN WORKSHOP | WSP | GREAT BASIN | SAM SCHWARTZ | HALES ENGINEERING | SJ+A</a:t>
            </a:r>
            <a:endParaRPr sz="800" kern="0">
              <a:solidFill>
                <a:srgbClr val="B7B7B7"/>
              </a:solidFill>
              <a:latin typeface="Roboto"/>
              <a:ea typeface="Roboto"/>
              <a:cs typeface="Roboto"/>
              <a:sym typeface="Roboto"/>
            </a:endParaRPr>
          </a:p>
        </p:txBody>
      </p:sp>
    </p:spTree>
    <p:extLst>
      <p:ext uri="{BB962C8B-B14F-4D97-AF65-F5344CB8AC3E}">
        <p14:creationId xmlns:p14="http://schemas.microsoft.com/office/powerpoint/2010/main" val="2794342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 - Black bkgd - Footer">
  <p:cSld name="2 - Black bkgd - Footer">
    <p:bg>
      <p:bgPr>
        <a:solidFill>
          <a:srgbClr val="000000"/>
        </a:solidFill>
        <a:effectLst/>
      </p:bgPr>
    </p:bg>
    <p:spTree>
      <p:nvGrpSpPr>
        <p:cNvPr id="1" name="Shape 99"/>
        <p:cNvGrpSpPr/>
        <p:nvPr/>
      </p:nvGrpSpPr>
      <p:grpSpPr>
        <a:xfrm>
          <a:off x="0" y="0"/>
          <a:ext cx="0" cy="0"/>
          <a:chOff x="0" y="0"/>
          <a:chExt cx="0" cy="0"/>
        </a:xfrm>
      </p:grpSpPr>
      <p:sp>
        <p:nvSpPr>
          <p:cNvPr id="100" name="Google Shape;100;p29"/>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01" name="Google Shape;101;p29"/>
          <p:cNvSpPr txBox="1"/>
          <p:nvPr/>
        </p:nvSpPr>
        <p:spPr>
          <a:xfrm>
            <a:off x="412905" y="6365047"/>
            <a:ext cx="3663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933" kern="0">
                <a:solidFill>
                  <a:srgbClr val="FFFFFF"/>
                </a:solidFill>
                <a:latin typeface="Roboto"/>
                <a:ea typeface="Roboto"/>
                <a:cs typeface="Roboto"/>
                <a:sym typeface="Roboto"/>
              </a:rPr>
              <a:t>PROJECT NAME OR PHASE</a:t>
            </a:r>
            <a:endParaRPr sz="933" kern="0">
              <a:solidFill>
                <a:srgbClr val="FFFFFF"/>
              </a:solidFill>
              <a:latin typeface="Roboto"/>
              <a:ea typeface="Roboto"/>
              <a:cs typeface="Roboto"/>
              <a:sym typeface="Roboto"/>
            </a:endParaRPr>
          </a:p>
          <a:p>
            <a:pPr defTabSz="1219170">
              <a:lnSpc>
                <a:spcPct val="120000"/>
              </a:lnSpc>
              <a:buClr>
                <a:srgbClr val="000000"/>
              </a:buClr>
              <a:buFont typeface="Arial"/>
              <a:buNone/>
            </a:pPr>
            <a:r>
              <a:rPr lang="en" sz="933" kern="0">
                <a:solidFill>
                  <a:srgbClr val="A6A6A6"/>
                </a:solidFill>
                <a:latin typeface="Roboto"/>
                <a:ea typeface="Roboto"/>
                <a:cs typeface="Roboto"/>
                <a:sym typeface="Roboto"/>
              </a:rPr>
              <a:t>SKIDMORE, OWINGS &amp; MERRILL LLP</a:t>
            </a:r>
            <a:endParaRPr sz="933" kern="0">
              <a:solidFill>
                <a:srgbClr val="A6A6A6"/>
              </a:solidFill>
              <a:latin typeface="Roboto"/>
              <a:ea typeface="Roboto"/>
              <a:cs typeface="Roboto"/>
              <a:sym typeface="Roboto"/>
            </a:endParaRPr>
          </a:p>
        </p:txBody>
      </p:sp>
      <p:sp>
        <p:nvSpPr>
          <p:cNvPr id="102" name="Google Shape;102;p29"/>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solidFill>
                  <a:srgbClr val="FFFFFF"/>
                </a:solidFill>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23454873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 - White bkgd - Footer 1">
  <p:cSld name="2 - White bkgd - Footer 1">
    <p:spTree>
      <p:nvGrpSpPr>
        <p:cNvPr id="1" name="Shape 103"/>
        <p:cNvGrpSpPr/>
        <p:nvPr/>
      </p:nvGrpSpPr>
      <p:grpSpPr>
        <a:xfrm>
          <a:off x="0" y="0"/>
          <a:ext cx="0" cy="0"/>
          <a:chOff x="0" y="0"/>
          <a:chExt cx="0" cy="0"/>
        </a:xfrm>
      </p:grpSpPr>
      <p:sp>
        <p:nvSpPr>
          <p:cNvPr id="104" name="Google Shape;104;p30"/>
          <p:cNvSpPr txBox="1">
            <a:spLocks noGrp="1"/>
          </p:cNvSpPr>
          <p:nvPr>
            <p:ph type="sldNum" idx="12"/>
          </p:nvPr>
        </p:nvSpPr>
        <p:spPr>
          <a:xfrm>
            <a:off x="11053416" y="6491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05" name="Google Shape;105;p30"/>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1975435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 - White bkgd - Footer 2">
  <p:cSld name="2 - White bkgd - Footer 2">
    <p:spTree>
      <p:nvGrpSpPr>
        <p:cNvPr id="1" name="Shape 106"/>
        <p:cNvGrpSpPr/>
        <p:nvPr/>
      </p:nvGrpSpPr>
      <p:grpSpPr>
        <a:xfrm>
          <a:off x="0" y="0"/>
          <a:ext cx="0" cy="0"/>
          <a:chOff x="0" y="0"/>
          <a:chExt cx="0" cy="0"/>
        </a:xfrm>
      </p:grpSpPr>
      <p:sp>
        <p:nvSpPr>
          <p:cNvPr id="107" name="Google Shape;107;p31"/>
          <p:cNvSpPr txBox="1">
            <a:spLocks noGrp="1"/>
          </p:cNvSpPr>
          <p:nvPr>
            <p:ph type="sldNum" idx="12"/>
          </p:nvPr>
        </p:nvSpPr>
        <p:spPr>
          <a:xfrm>
            <a:off x="11053416" y="6491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08" name="Google Shape;108;p31"/>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2734956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 - White bkgd - Footer 3">
  <p:cSld name="2 - White bkgd - Footer 3">
    <p:spTree>
      <p:nvGrpSpPr>
        <p:cNvPr id="1" name="Shape 113"/>
        <p:cNvGrpSpPr/>
        <p:nvPr/>
      </p:nvGrpSpPr>
      <p:grpSpPr>
        <a:xfrm>
          <a:off x="0" y="0"/>
          <a:ext cx="0" cy="0"/>
          <a:chOff x="0" y="0"/>
          <a:chExt cx="0" cy="0"/>
        </a:xfrm>
      </p:grpSpPr>
      <p:sp>
        <p:nvSpPr>
          <p:cNvPr id="114" name="Google Shape;114;p34"/>
          <p:cNvSpPr txBox="1">
            <a:spLocks noGrp="1"/>
          </p:cNvSpPr>
          <p:nvPr>
            <p:ph type="sldNum" idx="12"/>
          </p:nvPr>
        </p:nvSpPr>
        <p:spPr>
          <a:xfrm>
            <a:off x="11053416" y="6491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15" name="Google Shape;115;p34"/>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3466170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 White bkgd - Footer 2 1">
  <p:cSld name="2 - White bkgd - Footer 2 1">
    <p:spTree>
      <p:nvGrpSpPr>
        <p:cNvPr id="1" name="Shape 116"/>
        <p:cNvGrpSpPr/>
        <p:nvPr/>
      </p:nvGrpSpPr>
      <p:grpSpPr>
        <a:xfrm>
          <a:off x="0" y="0"/>
          <a:ext cx="0" cy="0"/>
          <a:chOff x="0" y="0"/>
          <a:chExt cx="0" cy="0"/>
        </a:xfrm>
      </p:grpSpPr>
      <p:sp>
        <p:nvSpPr>
          <p:cNvPr id="117" name="Google Shape;117;p35"/>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pic>
        <p:nvPicPr>
          <p:cNvPr id="118" name="Google Shape;118;p35"/>
          <p:cNvPicPr preferRelativeResize="0"/>
          <p:nvPr/>
        </p:nvPicPr>
        <p:blipFill rotWithShape="1">
          <a:blip r:embed="rId2">
            <a:alphaModFix amt="70000"/>
          </a:blip>
          <a:srcRect l="2553" t="4443"/>
          <a:stretch/>
        </p:blipFill>
        <p:spPr>
          <a:xfrm>
            <a:off x="3497933" y="439867"/>
            <a:ext cx="8287008" cy="5713639"/>
          </a:xfrm>
          <a:prstGeom prst="rect">
            <a:avLst/>
          </a:prstGeom>
          <a:noFill/>
          <a:ln>
            <a:noFill/>
          </a:ln>
        </p:spPr>
      </p:pic>
      <p:pic>
        <p:nvPicPr>
          <p:cNvPr id="119" name="Google Shape;119;p35"/>
          <p:cNvPicPr preferRelativeResize="0"/>
          <p:nvPr/>
        </p:nvPicPr>
        <p:blipFill rotWithShape="1">
          <a:blip r:embed="rId3">
            <a:alphaModFix amt="20000"/>
          </a:blip>
          <a:srcRect l="2553" t="4443"/>
          <a:stretch/>
        </p:blipFill>
        <p:spPr>
          <a:xfrm>
            <a:off x="3497933" y="439867"/>
            <a:ext cx="8287008" cy="5713639"/>
          </a:xfrm>
          <a:prstGeom prst="rect">
            <a:avLst/>
          </a:prstGeom>
          <a:noFill/>
          <a:ln>
            <a:noFill/>
          </a:ln>
        </p:spPr>
      </p:pic>
    </p:spTree>
    <p:extLst>
      <p:ext uri="{BB962C8B-B14F-4D97-AF65-F5344CB8AC3E}">
        <p14:creationId xmlns:p14="http://schemas.microsoft.com/office/powerpoint/2010/main" val="401495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2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20"/>
        <p:cNvGrpSpPr/>
        <p:nvPr/>
      </p:nvGrpSpPr>
      <p:grpSpPr>
        <a:xfrm>
          <a:off x="0" y="0"/>
          <a:ext cx="0" cy="0"/>
          <a:chOff x="0" y="0"/>
          <a:chExt cx="0" cy="0"/>
        </a:xfrm>
      </p:grpSpPr>
      <p:pic>
        <p:nvPicPr>
          <p:cNvPr id="121" name="Google Shape;121;p36"/>
          <p:cNvPicPr preferRelativeResize="0"/>
          <p:nvPr/>
        </p:nvPicPr>
        <p:blipFill rotWithShape="1">
          <a:blip r:embed="rId2">
            <a:alphaModFix/>
          </a:blip>
          <a:srcRect l="2553" b="4443"/>
          <a:stretch/>
        </p:blipFill>
        <p:spPr>
          <a:xfrm>
            <a:off x="3497933" y="439867"/>
            <a:ext cx="8287008" cy="5713639"/>
          </a:xfrm>
          <a:prstGeom prst="rect">
            <a:avLst/>
          </a:prstGeom>
          <a:noFill/>
          <a:ln>
            <a:noFill/>
          </a:ln>
        </p:spPr>
      </p:pic>
      <p:pic>
        <p:nvPicPr>
          <p:cNvPr id="122" name="Google Shape;122;p36"/>
          <p:cNvPicPr preferRelativeResize="0"/>
          <p:nvPr/>
        </p:nvPicPr>
        <p:blipFill rotWithShape="1">
          <a:blip r:embed="rId3">
            <a:alphaModFix amt="30000"/>
          </a:blip>
          <a:srcRect l="2553" b="4443"/>
          <a:stretch/>
        </p:blipFill>
        <p:spPr>
          <a:xfrm>
            <a:off x="3497933" y="439867"/>
            <a:ext cx="8287008" cy="5713639"/>
          </a:xfrm>
          <a:prstGeom prst="rect">
            <a:avLst/>
          </a:prstGeom>
          <a:noFill/>
          <a:ln>
            <a:noFill/>
          </a:ln>
        </p:spPr>
      </p:pic>
    </p:spTree>
    <p:extLst>
      <p:ext uri="{BB962C8B-B14F-4D97-AF65-F5344CB8AC3E}">
        <p14:creationId xmlns:p14="http://schemas.microsoft.com/office/powerpoint/2010/main" val="23410420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 - White bkgd - Footer 4">
  <p:cSld name="2 - White bkgd - Footer 4">
    <p:spTree>
      <p:nvGrpSpPr>
        <p:cNvPr id="1" name="Shape 127"/>
        <p:cNvGrpSpPr/>
        <p:nvPr/>
      </p:nvGrpSpPr>
      <p:grpSpPr>
        <a:xfrm>
          <a:off x="0" y="0"/>
          <a:ext cx="0" cy="0"/>
          <a:chOff x="0" y="0"/>
          <a:chExt cx="0" cy="0"/>
        </a:xfrm>
      </p:grpSpPr>
      <p:sp>
        <p:nvSpPr>
          <p:cNvPr id="128" name="Google Shape;128;p38"/>
          <p:cNvSpPr txBox="1">
            <a:spLocks noGrp="1"/>
          </p:cNvSpPr>
          <p:nvPr>
            <p:ph type="sldNum" idx="12"/>
          </p:nvPr>
        </p:nvSpPr>
        <p:spPr>
          <a:xfrm>
            <a:off x="11053416" y="6491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29" name="Google Shape;129;p38"/>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584471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White background - No Footer">
  <p:cSld name="1_White background - No Footer">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69005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 - White bkgd - Footer 5">
  <p:cSld name="2 - White bkgd - Footer 5">
    <p:spTree>
      <p:nvGrpSpPr>
        <p:cNvPr id="1" name="Shape 131"/>
        <p:cNvGrpSpPr/>
        <p:nvPr/>
      </p:nvGrpSpPr>
      <p:grpSpPr>
        <a:xfrm>
          <a:off x="0" y="0"/>
          <a:ext cx="0" cy="0"/>
          <a:chOff x="0" y="0"/>
          <a:chExt cx="0" cy="0"/>
        </a:xfrm>
      </p:grpSpPr>
      <p:sp>
        <p:nvSpPr>
          <p:cNvPr id="132" name="Google Shape;132;p40"/>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33" name="Google Shape;133;p40"/>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2170734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39"/>
        <p:cNvGrpSpPr/>
        <p:nvPr/>
      </p:nvGrpSpPr>
      <p:grpSpPr>
        <a:xfrm>
          <a:off x="0" y="0"/>
          <a:ext cx="0" cy="0"/>
          <a:chOff x="0" y="0"/>
          <a:chExt cx="0" cy="0"/>
        </a:xfrm>
      </p:grpSpPr>
      <p:sp>
        <p:nvSpPr>
          <p:cNvPr id="140" name="Google Shape;140;p42"/>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800"/>
              <a:buNone/>
              <a:defRPr sz="1067">
                <a:solidFill>
                  <a:srgbClr val="888888"/>
                </a:solidFill>
              </a:defRPr>
            </a:lvl1pPr>
            <a:lvl2pPr lvl="1" algn="l" rtl="0">
              <a:spcBef>
                <a:spcPts val="0"/>
              </a:spcBef>
              <a:spcAft>
                <a:spcPts val="0"/>
              </a:spcAft>
              <a:buSzPts val="800"/>
              <a:buNone/>
              <a:defRPr sz="1067"/>
            </a:lvl2pPr>
            <a:lvl3pPr lvl="2" algn="l" rtl="0">
              <a:spcBef>
                <a:spcPts val="0"/>
              </a:spcBef>
              <a:spcAft>
                <a:spcPts val="0"/>
              </a:spcAft>
              <a:buSzPts val="800"/>
              <a:buNone/>
              <a:defRPr sz="1067"/>
            </a:lvl3pPr>
            <a:lvl4pPr lvl="3" algn="l" rtl="0">
              <a:spcBef>
                <a:spcPts val="0"/>
              </a:spcBef>
              <a:spcAft>
                <a:spcPts val="0"/>
              </a:spcAft>
              <a:buSzPts val="800"/>
              <a:buNone/>
              <a:defRPr sz="1067"/>
            </a:lvl4pPr>
            <a:lvl5pPr lvl="4" algn="l" rtl="0">
              <a:spcBef>
                <a:spcPts val="0"/>
              </a:spcBef>
              <a:spcAft>
                <a:spcPts val="0"/>
              </a:spcAft>
              <a:buSzPts val="800"/>
              <a:buNone/>
              <a:defRPr sz="1067"/>
            </a:lvl5pPr>
            <a:lvl6pPr lvl="5" algn="l" rtl="0">
              <a:spcBef>
                <a:spcPts val="0"/>
              </a:spcBef>
              <a:spcAft>
                <a:spcPts val="0"/>
              </a:spcAft>
              <a:buSzPts val="800"/>
              <a:buNone/>
              <a:defRPr sz="1067"/>
            </a:lvl6pPr>
            <a:lvl7pPr lvl="6" algn="l" rtl="0">
              <a:spcBef>
                <a:spcPts val="0"/>
              </a:spcBef>
              <a:spcAft>
                <a:spcPts val="0"/>
              </a:spcAft>
              <a:buSzPts val="800"/>
              <a:buNone/>
              <a:defRPr sz="1067"/>
            </a:lvl7pPr>
            <a:lvl8pPr lvl="7" algn="l" rtl="0">
              <a:spcBef>
                <a:spcPts val="0"/>
              </a:spcBef>
              <a:spcAft>
                <a:spcPts val="0"/>
              </a:spcAft>
              <a:buSzPts val="800"/>
              <a:buNone/>
              <a:defRPr sz="1067"/>
            </a:lvl8pPr>
            <a:lvl9pPr lvl="8" algn="l" rtl="0">
              <a:spcBef>
                <a:spcPts val="0"/>
              </a:spcBef>
              <a:spcAft>
                <a:spcPts val="0"/>
              </a:spcAft>
              <a:buSzPts val="800"/>
              <a:buNone/>
              <a:defRPr sz="1067"/>
            </a:lvl9pPr>
          </a:lstStyle>
          <a:p>
            <a:pPr defTabSz="1219170">
              <a:buClr>
                <a:srgbClr val="000000"/>
              </a:buClr>
            </a:pPr>
            <a:endParaRPr lang="en-US" kern="0">
              <a:cs typeface="Arial"/>
              <a:sym typeface="Arial"/>
            </a:endParaRPr>
          </a:p>
        </p:txBody>
      </p:sp>
      <p:sp>
        <p:nvSpPr>
          <p:cNvPr id="141" name="Google Shape;141;p42"/>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1067">
                <a:solidFill>
                  <a:srgbClr val="888888"/>
                </a:solidFill>
              </a:defRPr>
            </a:lvl1pPr>
            <a:lvl2pPr lvl="1" algn="l" rtl="0">
              <a:spcBef>
                <a:spcPts val="0"/>
              </a:spcBef>
              <a:spcAft>
                <a:spcPts val="0"/>
              </a:spcAft>
              <a:buSzPts val="800"/>
              <a:buNone/>
              <a:defRPr sz="1067"/>
            </a:lvl2pPr>
            <a:lvl3pPr lvl="2" algn="l" rtl="0">
              <a:spcBef>
                <a:spcPts val="0"/>
              </a:spcBef>
              <a:spcAft>
                <a:spcPts val="0"/>
              </a:spcAft>
              <a:buSzPts val="800"/>
              <a:buNone/>
              <a:defRPr sz="1067"/>
            </a:lvl3pPr>
            <a:lvl4pPr lvl="3" algn="l" rtl="0">
              <a:spcBef>
                <a:spcPts val="0"/>
              </a:spcBef>
              <a:spcAft>
                <a:spcPts val="0"/>
              </a:spcAft>
              <a:buSzPts val="800"/>
              <a:buNone/>
              <a:defRPr sz="1067"/>
            </a:lvl4pPr>
            <a:lvl5pPr lvl="4" algn="l" rtl="0">
              <a:spcBef>
                <a:spcPts val="0"/>
              </a:spcBef>
              <a:spcAft>
                <a:spcPts val="0"/>
              </a:spcAft>
              <a:buSzPts val="800"/>
              <a:buNone/>
              <a:defRPr sz="1067"/>
            </a:lvl5pPr>
            <a:lvl6pPr lvl="5" algn="l" rtl="0">
              <a:spcBef>
                <a:spcPts val="0"/>
              </a:spcBef>
              <a:spcAft>
                <a:spcPts val="0"/>
              </a:spcAft>
              <a:buSzPts val="800"/>
              <a:buNone/>
              <a:defRPr sz="1067"/>
            </a:lvl6pPr>
            <a:lvl7pPr lvl="6" algn="l" rtl="0">
              <a:spcBef>
                <a:spcPts val="0"/>
              </a:spcBef>
              <a:spcAft>
                <a:spcPts val="0"/>
              </a:spcAft>
              <a:buSzPts val="800"/>
              <a:buNone/>
              <a:defRPr sz="1067"/>
            </a:lvl7pPr>
            <a:lvl8pPr lvl="7" algn="l" rtl="0">
              <a:spcBef>
                <a:spcPts val="0"/>
              </a:spcBef>
              <a:spcAft>
                <a:spcPts val="0"/>
              </a:spcAft>
              <a:buSzPts val="800"/>
              <a:buNone/>
              <a:defRPr sz="1067"/>
            </a:lvl8pPr>
            <a:lvl9pPr lvl="8" algn="l" rtl="0">
              <a:spcBef>
                <a:spcPts val="0"/>
              </a:spcBef>
              <a:spcAft>
                <a:spcPts val="0"/>
              </a:spcAft>
              <a:buSzPts val="800"/>
              <a:buNone/>
              <a:defRPr sz="1067"/>
            </a:lvl9pPr>
          </a:lstStyle>
          <a:p>
            <a:pPr defTabSz="1219170">
              <a:buClr>
                <a:srgbClr val="000000"/>
              </a:buClr>
            </a:pPr>
            <a:endParaRPr lang="en-US" kern="0">
              <a:cs typeface="Arial"/>
              <a:sym typeface="Arial"/>
            </a:endParaRPr>
          </a:p>
        </p:txBody>
      </p:sp>
      <p:sp>
        <p:nvSpPr>
          <p:cNvPr id="142" name="Google Shape;142;p42"/>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sz="1067">
                <a:solidFill>
                  <a:srgbClr val="888888"/>
                </a:solidFill>
              </a:defRPr>
            </a:lvl1pPr>
            <a:lvl2pPr marL="0" lvl="1" indent="0" algn="r" rtl="0">
              <a:spcBef>
                <a:spcPts val="0"/>
              </a:spcBef>
              <a:buNone/>
              <a:defRPr sz="1067">
                <a:solidFill>
                  <a:srgbClr val="888888"/>
                </a:solidFill>
              </a:defRPr>
            </a:lvl2pPr>
            <a:lvl3pPr marL="0" lvl="2" indent="0" algn="r" rtl="0">
              <a:spcBef>
                <a:spcPts val="0"/>
              </a:spcBef>
              <a:buNone/>
              <a:defRPr sz="1067">
                <a:solidFill>
                  <a:srgbClr val="888888"/>
                </a:solidFill>
              </a:defRPr>
            </a:lvl3pPr>
            <a:lvl4pPr marL="0" lvl="3" indent="0" algn="r" rtl="0">
              <a:spcBef>
                <a:spcPts val="0"/>
              </a:spcBef>
              <a:buNone/>
              <a:defRPr sz="1067">
                <a:solidFill>
                  <a:srgbClr val="888888"/>
                </a:solidFill>
              </a:defRPr>
            </a:lvl4pPr>
            <a:lvl5pPr marL="0" lvl="4" indent="0" algn="r" rtl="0">
              <a:spcBef>
                <a:spcPts val="0"/>
              </a:spcBef>
              <a:buNone/>
              <a:defRPr sz="1067">
                <a:solidFill>
                  <a:srgbClr val="888888"/>
                </a:solidFill>
              </a:defRPr>
            </a:lvl5pPr>
            <a:lvl6pPr marL="0" lvl="5" indent="0" algn="r" rtl="0">
              <a:spcBef>
                <a:spcPts val="0"/>
              </a:spcBef>
              <a:buNone/>
              <a:defRPr sz="1067">
                <a:solidFill>
                  <a:srgbClr val="888888"/>
                </a:solidFill>
              </a:defRPr>
            </a:lvl6pPr>
            <a:lvl7pPr marL="0" lvl="6" indent="0" algn="r" rtl="0">
              <a:spcBef>
                <a:spcPts val="0"/>
              </a:spcBef>
              <a:buNone/>
              <a:defRPr sz="1067">
                <a:solidFill>
                  <a:srgbClr val="888888"/>
                </a:solidFill>
              </a:defRPr>
            </a:lvl7pPr>
            <a:lvl8pPr marL="0" lvl="7" indent="0" algn="r" rtl="0">
              <a:spcBef>
                <a:spcPts val="0"/>
              </a:spcBef>
              <a:buNone/>
              <a:defRPr sz="1067">
                <a:solidFill>
                  <a:srgbClr val="888888"/>
                </a:solidFill>
              </a:defRPr>
            </a:lvl8pPr>
            <a:lvl9pPr marL="0" lvl="8" indent="0" algn="r" rtl="0">
              <a:spcBef>
                <a:spcPts val="0"/>
              </a:spcBef>
              <a:buNone/>
              <a:defRPr sz="1067">
                <a:solidFill>
                  <a:srgbClr val="888888"/>
                </a:solidFill>
              </a:defRPr>
            </a:lvl9pPr>
          </a:lstStyle>
          <a:p>
            <a:pPr defTabSz="1219170">
              <a:buClr>
                <a:srgbClr val="000000"/>
              </a:buClr>
            </a:pPr>
            <a:fld id="{00000000-1234-1234-1234-123412341234}" type="slidenum">
              <a:rPr lang="en" kern="0" smtClean="0">
                <a:cs typeface="Arial"/>
                <a:sym typeface="Arial"/>
              </a:rPr>
              <a:pPr defTabSz="1219170">
                <a:buClr>
                  <a:srgbClr val="000000"/>
                </a:buClr>
              </a:pPr>
              <a:t>‹#›</a:t>
            </a:fld>
            <a:endParaRPr lang="en" sz="1333" kern="0">
              <a:latin typeface="Calibri"/>
              <a:ea typeface="Calibri"/>
              <a:cs typeface="Calibri"/>
              <a:sym typeface="Calibri"/>
            </a:endParaRPr>
          </a:p>
        </p:txBody>
      </p:sp>
    </p:spTree>
    <p:extLst>
      <p:ext uri="{BB962C8B-B14F-4D97-AF65-F5344CB8AC3E}">
        <p14:creationId xmlns:p14="http://schemas.microsoft.com/office/powerpoint/2010/main" val="3129304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text on left, text on right" type="twoColTx">
  <p:cSld name="Title, text on left, text on right">
    <p:spTree>
      <p:nvGrpSpPr>
        <p:cNvPr id="1" name="Shape 143"/>
        <p:cNvGrpSpPr/>
        <p:nvPr/>
      </p:nvGrpSpPr>
      <p:grpSpPr>
        <a:xfrm>
          <a:off x="0" y="0"/>
          <a:ext cx="0" cy="0"/>
          <a:chOff x="0" y="0"/>
          <a:chExt cx="0" cy="0"/>
        </a:xfrm>
      </p:grpSpPr>
      <p:sp>
        <p:nvSpPr>
          <p:cNvPr id="144" name="Google Shape;144;p4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defTabSz="1219170">
              <a:buClr>
                <a:srgbClr val="000000"/>
              </a:buClr>
            </a:pPr>
            <a:endParaRPr lang="en-US" sz="1867" kern="0">
              <a:solidFill>
                <a:srgbClr val="000000"/>
              </a:solidFill>
              <a:cs typeface="Arial"/>
              <a:sym typeface="Arial"/>
            </a:endParaRPr>
          </a:p>
        </p:txBody>
      </p:sp>
      <p:sp>
        <p:nvSpPr>
          <p:cNvPr id="145" name="Google Shape;145;p4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defTabSz="1219170">
              <a:buClr>
                <a:srgbClr val="000000"/>
              </a:buClr>
            </a:pPr>
            <a:endParaRPr lang="en-US" sz="1867" kern="0">
              <a:solidFill>
                <a:srgbClr val="000000"/>
              </a:solidFill>
              <a:cs typeface="Arial"/>
              <a:sym typeface="Arial"/>
            </a:endParaRPr>
          </a:p>
        </p:txBody>
      </p:sp>
      <p:sp>
        <p:nvSpPr>
          <p:cNvPr id="146" name="Google Shape;146;p4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sz="1867"/>
            </a:lvl1pPr>
            <a:lvl2pPr marL="0" lvl="1" indent="0" algn="r" rtl="0">
              <a:lnSpc>
                <a:spcPct val="100000"/>
              </a:lnSpc>
              <a:spcBef>
                <a:spcPts val="0"/>
              </a:spcBef>
              <a:spcAft>
                <a:spcPts val="0"/>
              </a:spcAft>
              <a:buNone/>
              <a:defRPr sz="1867"/>
            </a:lvl2pPr>
            <a:lvl3pPr marL="0" lvl="2" indent="0" algn="r" rtl="0">
              <a:lnSpc>
                <a:spcPct val="100000"/>
              </a:lnSpc>
              <a:spcBef>
                <a:spcPts val="0"/>
              </a:spcBef>
              <a:spcAft>
                <a:spcPts val="0"/>
              </a:spcAft>
              <a:buNone/>
              <a:defRPr sz="1867"/>
            </a:lvl3pPr>
            <a:lvl4pPr marL="0" lvl="3" indent="0" algn="r" rtl="0">
              <a:lnSpc>
                <a:spcPct val="100000"/>
              </a:lnSpc>
              <a:spcBef>
                <a:spcPts val="0"/>
              </a:spcBef>
              <a:spcAft>
                <a:spcPts val="0"/>
              </a:spcAft>
              <a:buNone/>
              <a:defRPr sz="1867"/>
            </a:lvl4pPr>
            <a:lvl5pPr marL="0" lvl="4" indent="0" algn="r" rtl="0">
              <a:lnSpc>
                <a:spcPct val="100000"/>
              </a:lnSpc>
              <a:spcBef>
                <a:spcPts val="0"/>
              </a:spcBef>
              <a:spcAft>
                <a:spcPts val="0"/>
              </a:spcAft>
              <a:buNone/>
              <a:defRPr sz="1867"/>
            </a:lvl5pPr>
            <a:lvl6pPr marL="0" lvl="5" indent="0" algn="r" rtl="0">
              <a:lnSpc>
                <a:spcPct val="100000"/>
              </a:lnSpc>
              <a:spcBef>
                <a:spcPts val="0"/>
              </a:spcBef>
              <a:spcAft>
                <a:spcPts val="0"/>
              </a:spcAft>
              <a:buNone/>
              <a:defRPr sz="1867"/>
            </a:lvl6pPr>
            <a:lvl7pPr marL="0" lvl="6" indent="0" algn="r" rtl="0">
              <a:lnSpc>
                <a:spcPct val="100000"/>
              </a:lnSpc>
              <a:spcBef>
                <a:spcPts val="0"/>
              </a:spcBef>
              <a:spcAft>
                <a:spcPts val="0"/>
              </a:spcAft>
              <a:buNone/>
              <a:defRPr sz="1867"/>
            </a:lvl7pPr>
            <a:lvl8pPr marL="0" lvl="7" indent="0" algn="r" rtl="0">
              <a:lnSpc>
                <a:spcPct val="100000"/>
              </a:lnSpc>
              <a:spcBef>
                <a:spcPts val="0"/>
              </a:spcBef>
              <a:spcAft>
                <a:spcPts val="0"/>
              </a:spcAft>
              <a:buNone/>
              <a:defRPr sz="1867"/>
            </a:lvl8pPr>
            <a:lvl9pPr marL="0" lvl="8" indent="0" algn="r" rtl="0">
              <a:lnSpc>
                <a:spcPct val="100000"/>
              </a:lnSpc>
              <a:spcBef>
                <a:spcPts val="0"/>
              </a:spcBef>
              <a:spcAft>
                <a:spcPts val="0"/>
              </a:spcAft>
              <a:buNone/>
              <a:defRPr sz="1867"/>
            </a:lvl9pPr>
          </a:lstStyle>
          <a:p>
            <a:pPr defTabSz="1219170">
              <a:buClr>
                <a:srgbClr val="000000"/>
              </a:buClr>
            </a:pPr>
            <a:fld id="{00000000-1234-1234-1234-123412341234}" type="slidenum">
              <a:rPr lang="en" kern="0" smtClean="0">
                <a:solidFill>
                  <a:srgbClr val="000000"/>
                </a:solidFill>
                <a:cs typeface="Arial"/>
                <a:sym typeface="Arial"/>
              </a:rPr>
              <a:pPr defTabSz="1219170">
                <a:buClr>
                  <a:srgbClr val="000000"/>
                </a:buClr>
              </a:pPr>
              <a:t>‹#›</a:t>
            </a:fld>
            <a:endParaRPr lang="en" kern="0">
              <a:solidFill>
                <a:srgbClr val="000000"/>
              </a:solidFill>
              <a:cs typeface="Arial"/>
              <a:sym typeface="Arial"/>
            </a:endParaRPr>
          </a:p>
        </p:txBody>
      </p:sp>
    </p:spTree>
    <p:extLst>
      <p:ext uri="{BB962C8B-B14F-4D97-AF65-F5344CB8AC3E}">
        <p14:creationId xmlns:p14="http://schemas.microsoft.com/office/powerpoint/2010/main" val="1005231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 - White bkgd - Footer 6">
  <p:cSld name="2 - White bkgd - Footer 6">
    <p:spTree>
      <p:nvGrpSpPr>
        <p:cNvPr id="1" name="Shape 147"/>
        <p:cNvGrpSpPr/>
        <p:nvPr/>
      </p:nvGrpSpPr>
      <p:grpSpPr>
        <a:xfrm>
          <a:off x="0" y="0"/>
          <a:ext cx="0" cy="0"/>
          <a:chOff x="0" y="0"/>
          <a:chExt cx="0" cy="0"/>
        </a:xfrm>
      </p:grpSpPr>
      <p:sp>
        <p:nvSpPr>
          <p:cNvPr id="148" name="Google Shape;148;p44"/>
          <p:cNvSpPr txBox="1">
            <a:spLocks noGrp="1"/>
          </p:cNvSpPr>
          <p:nvPr>
            <p:ph type="sldNum" idx="12"/>
          </p:nvPr>
        </p:nvSpPr>
        <p:spPr>
          <a:xfrm>
            <a:off x="11053416" y="6491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49" name="Google Shape;149;p44"/>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1541826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 - White bkgd - Footer 5 1">
  <p:cSld name="2 - White bkgd - Footer 5 1">
    <p:spTree>
      <p:nvGrpSpPr>
        <p:cNvPr id="1" name="Shape 150"/>
        <p:cNvGrpSpPr/>
        <p:nvPr/>
      </p:nvGrpSpPr>
      <p:grpSpPr>
        <a:xfrm>
          <a:off x="0" y="0"/>
          <a:ext cx="0" cy="0"/>
          <a:chOff x="0" y="0"/>
          <a:chExt cx="0" cy="0"/>
        </a:xfrm>
      </p:grpSpPr>
      <p:sp>
        <p:nvSpPr>
          <p:cNvPr id="151" name="Google Shape;151;p45"/>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marL="0" lvl="0" indent="0" algn="r" rtl="0">
              <a:buClr>
                <a:srgbClr val="A6A6A6"/>
              </a:buClr>
              <a:buSzPts val="600"/>
              <a:buFont typeface="Calibri"/>
              <a:buNone/>
              <a:defRPr sz="800" b="0" i="0" u="none" strike="noStrike" cap="none">
                <a:solidFill>
                  <a:srgbClr val="A6A6A6"/>
                </a:solidFill>
                <a:latin typeface="Calibri"/>
                <a:ea typeface="Calibri"/>
                <a:cs typeface="Calibri"/>
                <a:sym typeface="Calibri"/>
              </a:defRPr>
            </a:lvl1pPr>
            <a:lvl2pPr marL="0" lvl="1" indent="0" algn="r" rtl="0">
              <a:buClr>
                <a:srgbClr val="A6A6A6"/>
              </a:buClr>
              <a:buSzPts val="600"/>
              <a:buFont typeface="Calibri"/>
              <a:buNone/>
              <a:defRPr sz="800" b="0" i="0" u="none" strike="noStrike" cap="none">
                <a:solidFill>
                  <a:srgbClr val="A6A6A6"/>
                </a:solidFill>
                <a:latin typeface="Calibri"/>
                <a:ea typeface="Calibri"/>
                <a:cs typeface="Calibri"/>
                <a:sym typeface="Calibri"/>
              </a:defRPr>
            </a:lvl2pPr>
            <a:lvl3pPr marL="0" lvl="2" indent="0" algn="r" rtl="0">
              <a:buClr>
                <a:srgbClr val="A6A6A6"/>
              </a:buClr>
              <a:buSzPts val="600"/>
              <a:buFont typeface="Calibri"/>
              <a:buNone/>
              <a:defRPr sz="800" b="0" i="0" u="none" strike="noStrike" cap="none">
                <a:solidFill>
                  <a:srgbClr val="A6A6A6"/>
                </a:solidFill>
                <a:latin typeface="Calibri"/>
                <a:ea typeface="Calibri"/>
                <a:cs typeface="Calibri"/>
                <a:sym typeface="Calibri"/>
              </a:defRPr>
            </a:lvl3pPr>
            <a:lvl4pPr marL="0" lvl="3" indent="0" algn="r" rtl="0">
              <a:buClr>
                <a:srgbClr val="A6A6A6"/>
              </a:buClr>
              <a:buSzPts val="600"/>
              <a:buFont typeface="Calibri"/>
              <a:buNone/>
              <a:defRPr sz="800" b="0" i="0" u="none" strike="noStrike" cap="none">
                <a:solidFill>
                  <a:srgbClr val="A6A6A6"/>
                </a:solidFill>
                <a:latin typeface="Calibri"/>
                <a:ea typeface="Calibri"/>
                <a:cs typeface="Calibri"/>
                <a:sym typeface="Calibri"/>
              </a:defRPr>
            </a:lvl4pPr>
            <a:lvl5pPr marL="0" lvl="4" indent="0" algn="r" rtl="0">
              <a:buClr>
                <a:srgbClr val="A6A6A6"/>
              </a:buClr>
              <a:buSzPts val="600"/>
              <a:buFont typeface="Calibri"/>
              <a:buNone/>
              <a:defRPr sz="800" b="0" i="0" u="none" strike="noStrike" cap="none">
                <a:solidFill>
                  <a:srgbClr val="A6A6A6"/>
                </a:solidFill>
                <a:latin typeface="Calibri"/>
                <a:ea typeface="Calibri"/>
                <a:cs typeface="Calibri"/>
                <a:sym typeface="Calibri"/>
              </a:defRPr>
            </a:lvl5pPr>
            <a:lvl6pPr marL="0" lvl="5" indent="0" algn="r" rtl="0">
              <a:buClr>
                <a:srgbClr val="A6A6A6"/>
              </a:buClr>
              <a:buSzPts val="600"/>
              <a:buFont typeface="Calibri"/>
              <a:buNone/>
              <a:defRPr sz="800" b="0" i="0" u="none" strike="noStrike" cap="none">
                <a:solidFill>
                  <a:srgbClr val="A6A6A6"/>
                </a:solidFill>
                <a:latin typeface="Calibri"/>
                <a:ea typeface="Calibri"/>
                <a:cs typeface="Calibri"/>
                <a:sym typeface="Calibri"/>
              </a:defRPr>
            </a:lvl6pPr>
            <a:lvl7pPr marL="0" lvl="6" indent="0" algn="r" rtl="0">
              <a:buClr>
                <a:srgbClr val="A6A6A6"/>
              </a:buClr>
              <a:buSzPts val="600"/>
              <a:buFont typeface="Calibri"/>
              <a:buNone/>
              <a:defRPr sz="800" b="0" i="0" u="none" strike="noStrike" cap="none">
                <a:solidFill>
                  <a:srgbClr val="A6A6A6"/>
                </a:solidFill>
                <a:latin typeface="Calibri"/>
                <a:ea typeface="Calibri"/>
                <a:cs typeface="Calibri"/>
                <a:sym typeface="Calibri"/>
              </a:defRPr>
            </a:lvl7pPr>
            <a:lvl8pPr marL="0" lvl="7" indent="0" algn="r" rtl="0">
              <a:buClr>
                <a:srgbClr val="A6A6A6"/>
              </a:buClr>
              <a:buSzPts val="600"/>
              <a:buFont typeface="Calibri"/>
              <a:buNone/>
              <a:defRPr sz="800" b="0" i="0" u="none" strike="noStrike" cap="none">
                <a:solidFill>
                  <a:srgbClr val="A6A6A6"/>
                </a:solidFill>
                <a:latin typeface="Calibri"/>
                <a:ea typeface="Calibri"/>
                <a:cs typeface="Calibri"/>
                <a:sym typeface="Calibri"/>
              </a:defRPr>
            </a:lvl8pPr>
            <a:lvl9pPr marL="0" lvl="8" indent="0" algn="r" rtl="0">
              <a:buClr>
                <a:srgbClr val="A6A6A6"/>
              </a:buClr>
              <a:buSzPts val="600"/>
              <a:buFont typeface="Calibri"/>
              <a:buNone/>
              <a:defRPr sz="800" b="0" i="0" u="none" strike="noStrike" cap="none">
                <a:solidFill>
                  <a:srgbClr val="A6A6A6"/>
                </a:solidFill>
                <a:latin typeface="Calibri"/>
                <a:ea typeface="Calibri"/>
                <a:cs typeface="Calibri"/>
                <a:sym typeface="Calibri"/>
              </a:defRPr>
            </a:lvl9pPr>
          </a:lstStyle>
          <a:p>
            <a:pPr defTabSz="1219170"/>
            <a:r>
              <a:rPr lang="en" kern="0" smtClean="0"/>
              <a:t>#</a:t>
            </a:r>
            <a:endParaRPr lang="en" kern="0">
              <a:solidFill>
                <a:srgbClr val="FFFFFF"/>
              </a:solidFill>
            </a:endParaRPr>
          </a:p>
        </p:txBody>
      </p:sp>
      <p:sp>
        <p:nvSpPr>
          <p:cNvPr id="152" name="Google Shape;152;p45"/>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000"/>
              <a:buFont typeface="Roboto"/>
              <a:buNone/>
              <a:defRPr sz="2667" b="1">
                <a:latin typeface="Roboto"/>
                <a:ea typeface="Roboto"/>
                <a:cs typeface="Roboto"/>
                <a:sym typeface="Roboto"/>
              </a:defRPr>
            </a:lvl1pPr>
            <a:lvl2pPr lvl="1" rtl="0">
              <a:spcBef>
                <a:spcPts val="0"/>
              </a:spcBef>
              <a:spcAft>
                <a:spcPts val="0"/>
              </a:spcAft>
              <a:buSzPts val="800"/>
              <a:buNone/>
              <a:defRPr sz="1067"/>
            </a:lvl2pPr>
            <a:lvl3pPr lvl="2" rtl="0">
              <a:spcBef>
                <a:spcPts val="0"/>
              </a:spcBef>
              <a:spcAft>
                <a:spcPts val="0"/>
              </a:spcAft>
              <a:buSzPts val="800"/>
              <a:buNone/>
              <a:defRPr sz="1067"/>
            </a:lvl3pPr>
            <a:lvl4pPr lvl="3" rtl="0">
              <a:spcBef>
                <a:spcPts val="0"/>
              </a:spcBef>
              <a:spcAft>
                <a:spcPts val="0"/>
              </a:spcAft>
              <a:buSzPts val="800"/>
              <a:buNone/>
              <a:defRPr sz="1067"/>
            </a:lvl4pPr>
            <a:lvl5pPr lvl="4" rtl="0">
              <a:spcBef>
                <a:spcPts val="0"/>
              </a:spcBef>
              <a:spcAft>
                <a:spcPts val="0"/>
              </a:spcAft>
              <a:buSzPts val="800"/>
              <a:buNone/>
              <a:defRPr sz="1067"/>
            </a:lvl5pPr>
            <a:lvl6pPr lvl="5" rtl="0">
              <a:spcBef>
                <a:spcPts val="0"/>
              </a:spcBef>
              <a:spcAft>
                <a:spcPts val="0"/>
              </a:spcAft>
              <a:buSzPts val="800"/>
              <a:buNone/>
              <a:defRPr sz="1067"/>
            </a:lvl6pPr>
            <a:lvl7pPr lvl="6" rtl="0">
              <a:spcBef>
                <a:spcPts val="0"/>
              </a:spcBef>
              <a:spcAft>
                <a:spcPts val="0"/>
              </a:spcAft>
              <a:buSzPts val="800"/>
              <a:buNone/>
              <a:defRPr sz="1067"/>
            </a:lvl7pPr>
            <a:lvl8pPr lvl="7" rtl="0">
              <a:spcBef>
                <a:spcPts val="0"/>
              </a:spcBef>
              <a:spcAft>
                <a:spcPts val="0"/>
              </a:spcAft>
              <a:buSzPts val="800"/>
              <a:buNone/>
              <a:defRPr sz="1067"/>
            </a:lvl8pPr>
            <a:lvl9pPr lvl="8" rtl="0">
              <a:spcBef>
                <a:spcPts val="0"/>
              </a:spcBef>
              <a:spcAft>
                <a:spcPts val="0"/>
              </a:spcAft>
              <a:buSzPts val="800"/>
              <a:buNone/>
              <a:defRPr sz="1067"/>
            </a:lvl9pPr>
          </a:lstStyle>
          <a:p>
            <a:endParaRPr/>
          </a:p>
        </p:txBody>
      </p:sp>
      <p:sp>
        <p:nvSpPr>
          <p:cNvPr id="153" name="Google Shape;153;p45"/>
          <p:cNvSpPr txBox="1"/>
          <p:nvPr/>
        </p:nvSpPr>
        <p:spPr>
          <a:xfrm>
            <a:off x="412887" y="6365041"/>
            <a:ext cx="7437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933" kern="0">
                <a:solidFill>
                  <a:srgbClr val="A6A6A6"/>
                </a:solidFill>
                <a:latin typeface="Roboto"/>
                <a:ea typeface="Roboto"/>
                <a:cs typeface="Roboto"/>
                <a:sym typeface="Roboto"/>
              </a:rPr>
              <a:t>THE POINT | CHARETTE 3</a:t>
            </a:r>
            <a:endParaRPr sz="933" kern="0">
              <a:solidFill>
                <a:srgbClr val="A6A6A6"/>
              </a:solidFill>
              <a:latin typeface="Roboto"/>
              <a:ea typeface="Roboto"/>
              <a:cs typeface="Roboto"/>
              <a:sym typeface="Roboto"/>
            </a:endParaRPr>
          </a:p>
          <a:p>
            <a:pPr defTabSz="1219170">
              <a:lnSpc>
                <a:spcPct val="120000"/>
              </a:lnSpc>
              <a:buClr>
                <a:srgbClr val="000000"/>
              </a:buClr>
              <a:buFont typeface="Arial"/>
              <a:buNone/>
            </a:pPr>
            <a:r>
              <a:rPr lang="en" sz="800" kern="0">
                <a:solidFill>
                  <a:srgbClr val="888888"/>
                </a:solidFill>
                <a:latin typeface="Roboto"/>
                <a:ea typeface="Roboto"/>
                <a:cs typeface="Roboto"/>
                <a:sym typeface="Roboto"/>
              </a:rPr>
              <a:t>SKIDMORE, OWINGS &amp; MERRILL | DESIGN WORKSHOP | WSP | GREAT BASIN | SAM SCHWARTZ | HALES ENGINEERING | SJ+A</a:t>
            </a:r>
            <a:endParaRPr sz="800" kern="0">
              <a:solidFill>
                <a:srgbClr val="888888"/>
              </a:solidFill>
              <a:latin typeface="Roboto"/>
              <a:ea typeface="Roboto"/>
              <a:cs typeface="Roboto"/>
              <a:sym typeface="Roboto"/>
            </a:endParaRPr>
          </a:p>
          <a:p>
            <a:pPr defTabSz="1219170">
              <a:lnSpc>
                <a:spcPct val="120000"/>
              </a:lnSpc>
              <a:buClr>
                <a:srgbClr val="000000"/>
              </a:buClr>
              <a:buFont typeface="Arial"/>
              <a:buNone/>
            </a:pPr>
            <a:endParaRPr sz="933" kern="0">
              <a:solidFill>
                <a:srgbClr val="A6A6A6"/>
              </a:solidFill>
              <a:latin typeface="Roboto"/>
              <a:ea typeface="Roboto"/>
              <a:cs typeface="Roboto"/>
              <a:sym typeface="Roboto"/>
            </a:endParaRPr>
          </a:p>
          <a:p>
            <a:pPr defTabSz="1219170">
              <a:lnSpc>
                <a:spcPct val="120000"/>
              </a:lnSpc>
              <a:buClr>
                <a:srgbClr val="000000"/>
              </a:buClr>
              <a:buSzPts val="700"/>
              <a:buFont typeface="Calibri"/>
              <a:buNone/>
            </a:pPr>
            <a:endParaRPr sz="933"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16090174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4"/>
        <p:cNvGrpSpPr/>
        <p:nvPr/>
      </p:nvGrpSpPr>
      <p:grpSpPr>
        <a:xfrm>
          <a:off x="0" y="0"/>
          <a:ext cx="0" cy="0"/>
          <a:chOff x="0" y="0"/>
          <a:chExt cx="0" cy="0"/>
        </a:xfrm>
      </p:grpSpPr>
      <p:sp>
        <p:nvSpPr>
          <p:cNvPr id="155" name="Google Shape;155;p46"/>
          <p:cNvSpPr txBox="1">
            <a:spLocks noGrp="1"/>
          </p:cNvSpPr>
          <p:nvPr>
            <p:ph type="ctrTitle"/>
          </p:nvPr>
        </p:nvSpPr>
        <p:spPr>
          <a:xfrm>
            <a:off x="527921" y="348261"/>
            <a:ext cx="3180800" cy="640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4533" b="1" i="0">
                <a:solidFill>
                  <a:schemeClr val="lt1"/>
                </a:solidFill>
                <a:latin typeface="Arial"/>
                <a:ea typeface="Arial"/>
                <a:cs typeface="Arial"/>
                <a:sym typeface="Arial"/>
              </a:defRPr>
            </a:lvl1pPr>
            <a:lvl2pPr lvl="1" rtl="0">
              <a:spcBef>
                <a:spcPts val="0"/>
              </a:spcBef>
              <a:spcAft>
                <a:spcPts val="0"/>
              </a:spcAft>
              <a:buSzPts val="800"/>
              <a:buNone/>
              <a:defRPr sz="1067"/>
            </a:lvl2pPr>
            <a:lvl3pPr lvl="2" rtl="0">
              <a:spcBef>
                <a:spcPts val="0"/>
              </a:spcBef>
              <a:spcAft>
                <a:spcPts val="0"/>
              </a:spcAft>
              <a:buSzPts val="800"/>
              <a:buNone/>
              <a:defRPr sz="1067"/>
            </a:lvl3pPr>
            <a:lvl4pPr lvl="3" rtl="0">
              <a:spcBef>
                <a:spcPts val="0"/>
              </a:spcBef>
              <a:spcAft>
                <a:spcPts val="0"/>
              </a:spcAft>
              <a:buSzPts val="800"/>
              <a:buNone/>
              <a:defRPr sz="1067"/>
            </a:lvl4pPr>
            <a:lvl5pPr lvl="4" rtl="0">
              <a:spcBef>
                <a:spcPts val="0"/>
              </a:spcBef>
              <a:spcAft>
                <a:spcPts val="0"/>
              </a:spcAft>
              <a:buSzPts val="800"/>
              <a:buNone/>
              <a:defRPr sz="1067"/>
            </a:lvl5pPr>
            <a:lvl6pPr lvl="5" rtl="0">
              <a:spcBef>
                <a:spcPts val="0"/>
              </a:spcBef>
              <a:spcAft>
                <a:spcPts val="0"/>
              </a:spcAft>
              <a:buSzPts val="800"/>
              <a:buNone/>
              <a:defRPr sz="1067"/>
            </a:lvl6pPr>
            <a:lvl7pPr lvl="6" rtl="0">
              <a:spcBef>
                <a:spcPts val="0"/>
              </a:spcBef>
              <a:spcAft>
                <a:spcPts val="0"/>
              </a:spcAft>
              <a:buSzPts val="800"/>
              <a:buNone/>
              <a:defRPr sz="1067"/>
            </a:lvl7pPr>
            <a:lvl8pPr lvl="7" rtl="0">
              <a:spcBef>
                <a:spcPts val="0"/>
              </a:spcBef>
              <a:spcAft>
                <a:spcPts val="0"/>
              </a:spcAft>
              <a:buSzPts val="800"/>
              <a:buNone/>
              <a:defRPr sz="1067"/>
            </a:lvl8pPr>
            <a:lvl9pPr lvl="8" rtl="0">
              <a:spcBef>
                <a:spcPts val="0"/>
              </a:spcBef>
              <a:spcAft>
                <a:spcPts val="0"/>
              </a:spcAft>
              <a:buSzPts val="800"/>
              <a:buNone/>
              <a:defRPr sz="1067"/>
            </a:lvl9pPr>
          </a:lstStyle>
          <a:p>
            <a:endParaRPr/>
          </a:p>
        </p:txBody>
      </p:sp>
      <p:sp>
        <p:nvSpPr>
          <p:cNvPr id="156" name="Google Shape;156;p46"/>
          <p:cNvSpPr txBox="1">
            <a:spLocks noGrp="1"/>
          </p:cNvSpPr>
          <p:nvPr>
            <p:ph type="subTitle" idx="1"/>
          </p:nvPr>
        </p:nvSpPr>
        <p:spPr>
          <a:xfrm>
            <a:off x="1828800" y="3840480"/>
            <a:ext cx="8534400" cy="1714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1067"/>
            </a:lvl1pPr>
            <a:lvl2pPr lvl="1" algn="l" rtl="0">
              <a:spcBef>
                <a:spcPts val="0"/>
              </a:spcBef>
              <a:spcAft>
                <a:spcPts val="0"/>
              </a:spcAft>
              <a:buSzPts val="800"/>
              <a:buNone/>
              <a:defRPr sz="1067"/>
            </a:lvl2pPr>
            <a:lvl3pPr lvl="2" algn="l" rtl="0">
              <a:spcBef>
                <a:spcPts val="0"/>
              </a:spcBef>
              <a:spcAft>
                <a:spcPts val="0"/>
              </a:spcAft>
              <a:buSzPts val="800"/>
              <a:buNone/>
              <a:defRPr sz="1067"/>
            </a:lvl3pPr>
            <a:lvl4pPr lvl="3" algn="l" rtl="0">
              <a:spcBef>
                <a:spcPts val="0"/>
              </a:spcBef>
              <a:spcAft>
                <a:spcPts val="0"/>
              </a:spcAft>
              <a:buSzPts val="800"/>
              <a:buNone/>
              <a:defRPr sz="1067"/>
            </a:lvl4pPr>
            <a:lvl5pPr lvl="4" algn="l" rtl="0">
              <a:spcBef>
                <a:spcPts val="0"/>
              </a:spcBef>
              <a:spcAft>
                <a:spcPts val="0"/>
              </a:spcAft>
              <a:buSzPts val="800"/>
              <a:buNone/>
              <a:defRPr sz="1067"/>
            </a:lvl5pPr>
            <a:lvl6pPr lvl="5" algn="l" rtl="0">
              <a:spcBef>
                <a:spcPts val="0"/>
              </a:spcBef>
              <a:spcAft>
                <a:spcPts val="0"/>
              </a:spcAft>
              <a:buSzPts val="800"/>
              <a:buNone/>
              <a:defRPr sz="1067"/>
            </a:lvl6pPr>
            <a:lvl7pPr lvl="6" algn="l" rtl="0">
              <a:spcBef>
                <a:spcPts val="0"/>
              </a:spcBef>
              <a:spcAft>
                <a:spcPts val="0"/>
              </a:spcAft>
              <a:buSzPts val="800"/>
              <a:buNone/>
              <a:defRPr sz="1067"/>
            </a:lvl7pPr>
            <a:lvl8pPr lvl="7" algn="l" rtl="0">
              <a:spcBef>
                <a:spcPts val="0"/>
              </a:spcBef>
              <a:spcAft>
                <a:spcPts val="0"/>
              </a:spcAft>
              <a:buSzPts val="800"/>
              <a:buNone/>
              <a:defRPr sz="1067"/>
            </a:lvl8pPr>
            <a:lvl9pPr lvl="8" algn="l" rtl="0">
              <a:spcBef>
                <a:spcPts val="0"/>
              </a:spcBef>
              <a:spcAft>
                <a:spcPts val="0"/>
              </a:spcAft>
              <a:buSzPts val="800"/>
              <a:buNone/>
              <a:defRPr sz="1067"/>
            </a:lvl9pPr>
          </a:lstStyle>
          <a:p>
            <a:endParaRPr/>
          </a:p>
        </p:txBody>
      </p:sp>
      <p:sp>
        <p:nvSpPr>
          <p:cNvPr id="157" name="Google Shape;157;p46"/>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800"/>
              <a:buNone/>
              <a:defRPr sz="1067">
                <a:solidFill>
                  <a:srgbClr val="888888"/>
                </a:solidFill>
              </a:defRPr>
            </a:lvl1pPr>
            <a:lvl2pPr lvl="1" algn="l" rtl="0">
              <a:spcBef>
                <a:spcPts val="0"/>
              </a:spcBef>
              <a:spcAft>
                <a:spcPts val="0"/>
              </a:spcAft>
              <a:buSzPts val="800"/>
              <a:buNone/>
              <a:defRPr sz="1067"/>
            </a:lvl2pPr>
            <a:lvl3pPr lvl="2" algn="l" rtl="0">
              <a:spcBef>
                <a:spcPts val="0"/>
              </a:spcBef>
              <a:spcAft>
                <a:spcPts val="0"/>
              </a:spcAft>
              <a:buSzPts val="800"/>
              <a:buNone/>
              <a:defRPr sz="1067"/>
            </a:lvl3pPr>
            <a:lvl4pPr lvl="3" algn="l" rtl="0">
              <a:spcBef>
                <a:spcPts val="0"/>
              </a:spcBef>
              <a:spcAft>
                <a:spcPts val="0"/>
              </a:spcAft>
              <a:buSzPts val="800"/>
              <a:buNone/>
              <a:defRPr sz="1067"/>
            </a:lvl4pPr>
            <a:lvl5pPr lvl="4" algn="l" rtl="0">
              <a:spcBef>
                <a:spcPts val="0"/>
              </a:spcBef>
              <a:spcAft>
                <a:spcPts val="0"/>
              </a:spcAft>
              <a:buSzPts val="800"/>
              <a:buNone/>
              <a:defRPr sz="1067"/>
            </a:lvl5pPr>
            <a:lvl6pPr lvl="5" algn="l" rtl="0">
              <a:spcBef>
                <a:spcPts val="0"/>
              </a:spcBef>
              <a:spcAft>
                <a:spcPts val="0"/>
              </a:spcAft>
              <a:buSzPts val="800"/>
              <a:buNone/>
              <a:defRPr sz="1067"/>
            </a:lvl6pPr>
            <a:lvl7pPr lvl="6" algn="l" rtl="0">
              <a:spcBef>
                <a:spcPts val="0"/>
              </a:spcBef>
              <a:spcAft>
                <a:spcPts val="0"/>
              </a:spcAft>
              <a:buSzPts val="800"/>
              <a:buNone/>
              <a:defRPr sz="1067"/>
            </a:lvl7pPr>
            <a:lvl8pPr lvl="7" algn="l" rtl="0">
              <a:spcBef>
                <a:spcPts val="0"/>
              </a:spcBef>
              <a:spcAft>
                <a:spcPts val="0"/>
              </a:spcAft>
              <a:buSzPts val="800"/>
              <a:buNone/>
              <a:defRPr sz="1067"/>
            </a:lvl8pPr>
            <a:lvl9pPr lvl="8" algn="l" rtl="0">
              <a:spcBef>
                <a:spcPts val="0"/>
              </a:spcBef>
              <a:spcAft>
                <a:spcPts val="0"/>
              </a:spcAft>
              <a:buSzPts val="800"/>
              <a:buNone/>
              <a:defRPr sz="1067"/>
            </a:lvl9pPr>
          </a:lstStyle>
          <a:p>
            <a:pPr defTabSz="1219170">
              <a:buClr>
                <a:srgbClr val="000000"/>
              </a:buClr>
            </a:pPr>
            <a:endParaRPr lang="en-US" kern="0">
              <a:cs typeface="Arial"/>
              <a:sym typeface="Arial"/>
            </a:endParaRPr>
          </a:p>
        </p:txBody>
      </p:sp>
      <p:sp>
        <p:nvSpPr>
          <p:cNvPr id="158" name="Google Shape;158;p46"/>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1067">
                <a:solidFill>
                  <a:srgbClr val="888888"/>
                </a:solidFill>
              </a:defRPr>
            </a:lvl1pPr>
            <a:lvl2pPr lvl="1" algn="l" rtl="0">
              <a:spcBef>
                <a:spcPts val="0"/>
              </a:spcBef>
              <a:spcAft>
                <a:spcPts val="0"/>
              </a:spcAft>
              <a:buSzPts val="800"/>
              <a:buNone/>
              <a:defRPr sz="1067"/>
            </a:lvl2pPr>
            <a:lvl3pPr lvl="2" algn="l" rtl="0">
              <a:spcBef>
                <a:spcPts val="0"/>
              </a:spcBef>
              <a:spcAft>
                <a:spcPts val="0"/>
              </a:spcAft>
              <a:buSzPts val="800"/>
              <a:buNone/>
              <a:defRPr sz="1067"/>
            </a:lvl3pPr>
            <a:lvl4pPr lvl="3" algn="l" rtl="0">
              <a:spcBef>
                <a:spcPts val="0"/>
              </a:spcBef>
              <a:spcAft>
                <a:spcPts val="0"/>
              </a:spcAft>
              <a:buSzPts val="800"/>
              <a:buNone/>
              <a:defRPr sz="1067"/>
            </a:lvl4pPr>
            <a:lvl5pPr lvl="4" algn="l" rtl="0">
              <a:spcBef>
                <a:spcPts val="0"/>
              </a:spcBef>
              <a:spcAft>
                <a:spcPts val="0"/>
              </a:spcAft>
              <a:buSzPts val="800"/>
              <a:buNone/>
              <a:defRPr sz="1067"/>
            </a:lvl5pPr>
            <a:lvl6pPr lvl="5" algn="l" rtl="0">
              <a:spcBef>
                <a:spcPts val="0"/>
              </a:spcBef>
              <a:spcAft>
                <a:spcPts val="0"/>
              </a:spcAft>
              <a:buSzPts val="800"/>
              <a:buNone/>
              <a:defRPr sz="1067"/>
            </a:lvl6pPr>
            <a:lvl7pPr lvl="6" algn="l" rtl="0">
              <a:spcBef>
                <a:spcPts val="0"/>
              </a:spcBef>
              <a:spcAft>
                <a:spcPts val="0"/>
              </a:spcAft>
              <a:buSzPts val="800"/>
              <a:buNone/>
              <a:defRPr sz="1067"/>
            </a:lvl7pPr>
            <a:lvl8pPr lvl="7" algn="l" rtl="0">
              <a:spcBef>
                <a:spcPts val="0"/>
              </a:spcBef>
              <a:spcAft>
                <a:spcPts val="0"/>
              </a:spcAft>
              <a:buSzPts val="800"/>
              <a:buNone/>
              <a:defRPr sz="1067"/>
            </a:lvl8pPr>
            <a:lvl9pPr lvl="8" algn="l" rtl="0">
              <a:spcBef>
                <a:spcPts val="0"/>
              </a:spcBef>
              <a:spcAft>
                <a:spcPts val="0"/>
              </a:spcAft>
              <a:buSzPts val="800"/>
              <a:buNone/>
              <a:defRPr sz="1067"/>
            </a:lvl9pPr>
          </a:lstStyle>
          <a:p>
            <a:pPr defTabSz="1219170">
              <a:buClr>
                <a:srgbClr val="000000"/>
              </a:buClr>
            </a:pPr>
            <a:endParaRPr lang="en-US" kern="0">
              <a:cs typeface="Arial"/>
              <a:sym typeface="Arial"/>
            </a:endParaRPr>
          </a:p>
        </p:txBody>
      </p:sp>
      <p:sp>
        <p:nvSpPr>
          <p:cNvPr id="159" name="Google Shape;159;p46"/>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sz="1067">
                <a:solidFill>
                  <a:srgbClr val="888888"/>
                </a:solidFill>
              </a:defRPr>
            </a:lvl1pPr>
            <a:lvl2pPr marL="0" lvl="1" indent="0" algn="r" rtl="0">
              <a:spcBef>
                <a:spcPts val="0"/>
              </a:spcBef>
              <a:buNone/>
              <a:defRPr sz="1067">
                <a:solidFill>
                  <a:srgbClr val="888888"/>
                </a:solidFill>
              </a:defRPr>
            </a:lvl2pPr>
            <a:lvl3pPr marL="0" lvl="2" indent="0" algn="r" rtl="0">
              <a:spcBef>
                <a:spcPts val="0"/>
              </a:spcBef>
              <a:buNone/>
              <a:defRPr sz="1067">
                <a:solidFill>
                  <a:srgbClr val="888888"/>
                </a:solidFill>
              </a:defRPr>
            </a:lvl3pPr>
            <a:lvl4pPr marL="0" lvl="3" indent="0" algn="r" rtl="0">
              <a:spcBef>
                <a:spcPts val="0"/>
              </a:spcBef>
              <a:buNone/>
              <a:defRPr sz="1067">
                <a:solidFill>
                  <a:srgbClr val="888888"/>
                </a:solidFill>
              </a:defRPr>
            </a:lvl4pPr>
            <a:lvl5pPr marL="0" lvl="4" indent="0" algn="r" rtl="0">
              <a:spcBef>
                <a:spcPts val="0"/>
              </a:spcBef>
              <a:buNone/>
              <a:defRPr sz="1067">
                <a:solidFill>
                  <a:srgbClr val="888888"/>
                </a:solidFill>
              </a:defRPr>
            </a:lvl5pPr>
            <a:lvl6pPr marL="0" lvl="5" indent="0" algn="r" rtl="0">
              <a:spcBef>
                <a:spcPts val="0"/>
              </a:spcBef>
              <a:buNone/>
              <a:defRPr sz="1067">
                <a:solidFill>
                  <a:srgbClr val="888888"/>
                </a:solidFill>
              </a:defRPr>
            </a:lvl6pPr>
            <a:lvl7pPr marL="0" lvl="6" indent="0" algn="r" rtl="0">
              <a:spcBef>
                <a:spcPts val="0"/>
              </a:spcBef>
              <a:buNone/>
              <a:defRPr sz="1067">
                <a:solidFill>
                  <a:srgbClr val="888888"/>
                </a:solidFill>
              </a:defRPr>
            </a:lvl7pPr>
            <a:lvl8pPr marL="0" lvl="7" indent="0" algn="r" rtl="0">
              <a:spcBef>
                <a:spcPts val="0"/>
              </a:spcBef>
              <a:buNone/>
              <a:defRPr sz="1067">
                <a:solidFill>
                  <a:srgbClr val="888888"/>
                </a:solidFill>
              </a:defRPr>
            </a:lvl8pPr>
            <a:lvl9pPr marL="0" lvl="8" indent="0" algn="r" rtl="0">
              <a:spcBef>
                <a:spcPts val="0"/>
              </a:spcBef>
              <a:buNone/>
              <a:defRPr sz="1067">
                <a:solidFill>
                  <a:srgbClr val="888888"/>
                </a:solidFill>
              </a:defRPr>
            </a:lvl9pPr>
          </a:lstStyle>
          <a:p>
            <a:pPr defTabSz="1219170">
              <a:buClr>
                <a:srgbClr val="000000"/>
              </a:buClr>
            </a:pPr>
            <a:fld id="{00000000-1234-1234-1234-123412341234}" type="slidenum">
              <a:rPr lang="en" kern="0" smtClean="0">
                <a:cs typeface="Arial"/>
                <a:sym typeface="Arial"/>
              </a:rPr>
              <a:pPr defTabSz="1219170">
                <a:buClr>
                  <a:srgbClr val="000000"/>
                </a:buClr>
              </a:pPr>
              <a:t>‹#›</a:t>
            </a:fld>
            <a:endParaRPr lang="en" sz="1333" kern="0">
              <a:latin typeface="Calibri"/>
              <a:ea typeface="Calibri"/>
              <a:cs typeface="Calibri"/>
              <a:sym typeface="Calibri"/>
            </a:endParaRPr>
          </a:p>
        </p:txBody>
      </p:sp>
    </p:spTree>
    <p:extLst>
      <p:ext uri="{BB962C8B-B14F-4D97-AF65-F5344CB8AC3E}">
        <p14:creationId xmlns:p14="http://schemas.microsoft.com/office/powerpoint/2010/main" val="4030031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obj">
  <p:cSld name="Title Only">
    <p:spTree>
      <p:nvGrpSpPr>
        <p:cNvPr id="1" name="Shape 160"/>
        <p:cNvGrpSpPr/>
        <p:nvPr/>
      </p:nvGrpSpPr>
      <p:grpSpPr>
        <a:xfrm>
          <a:off x="0" y="0"/>
          <a:ext cx="0" cy="0"/>
          <a:chOff x="0" y="0"/>
          <a:chExt cx="0" cy="0"/>
        </a:xfrm>
      </p:grpSpPr>
      <p:sp>
        <p:nvSpPr>
          <p:cNvPr id="161" name="Google Shape;161;p47"/>
          <p:cNvSpPr txBox="1">
            <a:spLocks noGrp="1"/>
          </p:cNvSpPr>
          <p:nvPr>
            <p:ph type="title"/>
          </p:nvPr>
        </p:nvSpPr>
        <p:spPr>
          <a:xfrm>
            <a:off x="3538541" y="2574057"/>
            <a:ext cx="5114800" cy="1700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5467" b="0" i="0">
                <a:solidFill>
                  <a:schemeClr val="lt1"/>
                </a:solidFill>
                <a:latin typeface="Tahoma"/>
                <a:ea typeface="Tahoma"/>
                <a:cs typeface="Tahoma"/>
                <a:sym typeface="Tahoma"/>
              </a:defRPr>
            </a:lvl1pPr>
            <a:lvl2pPr lvl="1" rtl="0">
              <a:spcBef>
                <a:spcPts val="0"/>
              </a:spcBef>
              <a:spcAft>
                <a:spcPts val="0"/>
              </a:spcAft>
              <a:buSzPts val="800"/>
              <a:buNone/>
              <a:defRPr sz="1067"/>
            </a:lvl2pPr>
            <a:lvl3pPr lvl="2" rtl="0">
              <a:spcBef>
                <a:spcPts val="0"/>
              </a:spcBef>
              <a:spcAft>
                <a:spcPts val="0"/>
              </a:spcAft>
              <a:buSzPts val="800"/>
              <a:buNone/>
              <a:defRPr sz="1067"/>
            </a:lvl3pPr>
            <a:lvl4pPr lvl="3" rtl="0">
              <a:spcBef>
                <a:spcPts val="0"/>
              </a:spcBef>
              <a:spcAft>
                <a:spcPts val="0"/>
              </a:spcAft>
              <a:buSzPts val="800"/>
              <a:buNone/>
              <a:defRPr sz="1067"/>
            </a:lvl4pPr>
            <a:lvl5pPr lvl="4" rtl="0">
              <a:spcBef>
                <a:spcPts val="0"/>
              </a:spcBef>
              <a:spcAft>
                <a:spcPts val="0"/>
              </a:spcAft>
              <a:buSzPts val="800"/>
              <a:buNone/>
              <a:defRPr sz="1067"/>
            </a:lvl5pPr>
            <a:lvl6pPr lvl="5" rtl="0">
              <a:spcBef>
                <a:spcPts val="0"/>
              </a:spcBef>
              <a:spcAft>
                <a:spcPts val="0"/>
              </a:spcAft>
              <a:buSzPts val="800"/>
              <a:buNone/>
              <a:defRPr sz="1067"/>
            </a:lvl6pPr>
            <a:lvl7pPr lvl="6" rtl="0">
              <a:spcBef>
                <a:spcPts val="0"/>
              </a:spcBef>
              <a:spcAft>
                <a:spcPts val="0"/>
              </a:spcAft>
              <a:buSzPts val="800"/>
              <a:buNone/>
              <a:defRPr sz="1067"/>
            </a:lvl7pPr>
            <a:lvl8pPr lvl="7" rtl="0">
              <a:spcBef>
                <a:spcPts val="0"/>
              </a:spcBef>
              <a:spcAft>
                <a:spcPts val="0"/>
              </a:spcAft>
              <a:buSzPts val="800"/>
              <a:buNone/>
              <a:defRPr sz="1067"/>
            </a:lvl8pPr>
            <a:lvl9pPr lvl="8" rtl="0">
              <a:spcBef>
                <a:spcPts val="0"/>
              </a:spcBef>
              <a:spcAft>
                <a:spcPts val="0"/>
              </a:spcAft>
              <a:buSzPts val="800"/>
              <a:buNone/>
              <a:defRPr sz="1067"/>
            </a:lvl9pPr>
          </a:lstStyle>
          <a:p>
            <a:endParaRPr/>
          </a:p>
        </p:txBody>
      </p:sp>
      <p:sp>
        <p:nvSpPr>
          <p:cNvPr id="162" name="Google Shape;162;p47"/>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800"/>
              <a:buNone/>
              <a:defRPr sz="1067">
                <a:solidFill>
                  <a:srgbClr val="888888"/>
                </a:solidFill>
              </a:defRPr>
            </a:lvl1pPr>
            <a:lvl2pPr lvl="1" algn="l" rtl="0">
              <a:spcBef>
                <a:spcPts val="0"/>
              </a:spcBef>
              <a:spcAft>
                <a:spcPts val="0"/>
              </a:spcAft>
              <a:buSzPts val="800"/>
              <a:buNone/>
              <a:defRPr sz="1067"/>
            </a:lvl2pPr>
            <a:lvl3pPr lvl="2" algn="l" rtl="0">
              <a:spcBef>
                <a:spcPts val="0"/>
              </a:spcBef>
              <a:spcAft>
                <a:spcPts val="0"/>
              </a:spcAft>
              <a:buSzPts val="800"/>
              <a:buNone/>
              <a:defRPr sz="1067"/>
            </a:lvl3pPr>
            <a:lvl4pPr lvl="3" algn="l" rtl="0">
              <a:spcBef>
                <a:spcPts val="0"/>
              </a:spcBef>
              <a:spcAft>
                <a:spcPts val="0"/>
              </a:spcAft>
              <a:buSzPts val="800"/>
              <a:buNone/>
              <a:defRPr sz="1067"/>
            </a:lvl4pPr>
            <a:lvl5pPr lvl="4" algn="l" rtl="0">
              <a:spcBef>
                <a:spcPts val="0"/>
              </a:spcBef>
              <a:spcAft>
                <a:spcPts val="0"/>
              </a:spcAft>
              <a:buSzPts val="800"/>
              <a:buNone/>
              <a:defRPr sz="1067"/>
            </a:lvl5pPr>
            <a:lvl6pPr lvl="5" algn="l" rtl="0">
              <a:spcBef>
                <a:spcPts val="0"/>
              </a:spcBef>
              <a:spcAft>
                <a:spcPts val="0"/>
              </a:spcAft>
              <a:buSzPts val="800"/>
              <a:buNone/>
              <a:defRPr sz="1067"/>
            </a:lvl6pPr>
            <a:lvl7pPr lvl="6" algn="l" rtl="0">
              <a:spcBef>
                <a:spcPts val="0"/>
              </a:spcBef>
              <a:spcAft>
                <a:spcPts val="0"/>
              </a:spcAft>
              <a:buSzPts val="800"/>
              <a:buNone/>
              <a:defRPr sz="1067"/>
            </a:lvl7pPr>
            <a:lvl8pPr lvl="7" algn="l" rtl="0">
              <a:spcBef>
                <a:spcPts val="0"/>
              </a:spcBef>
              <a:spcAft>
                <a:spcPts val="0"/>
              </a:spcAft>
              <a:buSzPts val="800"/>
              <a:buNone/>
              <a:defRPr sz="1067"/>
            </a:lvl8pPr>
            <a:lvl9pPr lvl="8" algn="l" rtl="0">
              <a:spcBef>
                <a:spcPts val="0"/>
              </a:spcBef>
              <a:spcAft>
                <a:spcPts val="0"/>
              </a:spcAft>
              <a:buSzPts val="800"/>
              <a:buNone/>
              <a:defRPr sz="1067"/>
            </a:lvl9pPr>
          </a:lstStyle>
          <a:p>
            <a:pPr defTabSz="1219170">
              <a:buClr>
                <a:srgbClr val="000000"/>
              </a:buClr>
            </a:pPr>
            <a:endParaRPr lang="en-US" kern="0">
              <a:cs typeface="Arial"/>
              <a:sym typeface="Arial"/>
            </a:endParaRPr>
          </a:p>
        </p:txBody>
      </p:sp>
      <p:sp>
        <p:nvSpPr>
          <p:cNvPr id="163" name="Google Shape;163;p47"/>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1067">
                <a:solidFill>
                  <a:srgbClr val="888888"/>
                </a:solidFill>
              </a:defRPr>
            </a:lvl1pPr>
            <a:lvl2pPr lvl="1" algn="l" rtl="0">
              <a:spcBef>
                <a:spcPts val="0"/>
              </a:spcBef>
              <a:spcAft>
                <a:spcPts val="0"/>
              </a:spcAft>
              <a:buSzPts val="800"/>
              <a:buNone/>
              <a:defRPr sz="1067"/>
            </a:lvl2pPr>
            <a:lvl3pPr lvl="2" algn="l" rtl="0">
              <a:spcBef>
                <a:spcPts val="0"/>
              </a:spcBef>
              <a:spcAft>
                <a:spcPts val="0"/>
              </a:spcAft>
              <a:buSzPts val="800"/>
              <a:buNone/>
              <a:defRPr sz="1067"/>
            </a:lvl3pPr>
            <a:lvl4pPr lvl="3" algn="l" rtl="0">
              <a:spcBef>
                <a:spcPts val="0"/>
              </a:spcBef>
              <a:spcAft>
                <a:spcPts val="0"/>
              </a:spcAft>
              <a:buSzPts val="800"/>
              <a:buNone/>
              <a:defRPr sz="1067"/>
            </a:lvl4pPr>
            <a:lvl5pPr lvl="4" algn="l" rtl="0">
              <a:spcBef>
                <a:spcPts val="0"/>
              </a:spcBef>
              <a:spcAft>
                <a:spcPts val="0"/>
              </a:spcAft>
              <a:buSzPts val="800"/>
              <a:buNone/>
              <a:defRPr sz="1067"/>
            </a:lvl5pPr>
            <a:lvl6pPr lvl="5" algn="l" rtl="0">
              <a:spcBef>
                <a:spcPts val="0"/>
              </a:spcBef>
              <a:spcAft>
                <a:spcPts val="0"/>
              </a:spcAft>
              <a:buSzPts val="800"/>
              <a:buNone/>
              <a:defRPr sz="1067"/>
            </a:lvl6pPr>
            <a:lvl7pPr lvl="6" algn="l" rtl="0">
              <a:spcBef>
                <a:spcPts val="0"/>
              </a:spcBef>
              <a:spcAft>
                <a:spcPts val="0"/>
              </a:spcAft>
              <a:buSzPts val="800"/>
              <a:buNone/>
              <a:defRPr sz="1067"/>
            </a:lvl7pPr>
            <a:lvl8pPr lvl="7" algn="l" rtl="0">
              <a:spcBef>
                <a:spcPts val="0"/>
              </a:spcBef>
              <a:spcAft>
                <a:spcPts val="0"/>
              </a:spcAft>
              <a:buSzPts val="800"/>
              <a:buNone/>
              <a:defRPr sz="1067"/>
            </a:lvl8pPr>
            <a:lvl9pPr lvl="8" algn="l" rtl="0">
              <a:spcBef>
                <a:spcPts val="0"/>
              </a:spcBef>
              <a:spcAft>
                <a:spcPts val="0"/>
              </a:spcAft>
              <a:buSzPts val="800"/>
              <a:buNone/>
              <a:defRPr sz="1067"/>
            </a:lvl9pPr>
          </a:lstStyle>
          <a:p>
            <a:pPr defTabSz="1219170">
              <a:buClr>
                <a:srgbClr val="000000"/>
              </a:buClr>
            </a:pPr>
            <a:endParaRPr lang="en-US" kern="0">
              <a:cs typeface="Arial"/>
              <a:sym typeface="Arial"/>
            </a:endParaRPr>
          </a:p>
        </p:txBody>
      </p:sp>
      <p:sp>
        <p:nvSpPr>
          <p:cNvPr id="164" name="Google Shape;164;p47"/>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sz="1067">
                <a:solidFill>
                  <a:srgbClr val="888888"/>
                </a:solidFill>
              </a:defRPr>
            </a:lvl1pPr>
            <a:lvl2pPr marL="0" lvl="1" indent="0" algn="r" rtl="0">
              <a:spcBef>
                <a:spcPts val="0"/>
              </a:spcBef>
              <a:buNone/>
              <a:defRPr sz="1067">
                <a:solidFill>
                  <a:srgbClr val="888888"/>
                </a:solidFill>
              </a:defRPr>
            </a:lvl2pPr>
            <a:lvl3pPr marL="0" lvl="2" indent="0" algn="r" rtl="0">
              <a:spcBef>
                <a:spcPts val="0"/>
              </a:spcBef>
              <a:buNone/>
              <a:defRPr sz="1067">
                <a:solidFill>
                  <a:srgbClr val="888888"/>
                </a:solidFill>
              </a:defRPr>
            </a:lvl3pPr>
            <a:lvl4pPr marL="0" lvl="3" indent="0" algn="r" rtl="0">
              <a:spcBef>
                <a:spcPts val="0"/>
              </a:spcBef>
              <a:buNone/>
              <a:defRPr sz="1067">
                <a:solidFill>
                  <a:srgbClr val="888888"/>
                </a:solidFill>
              </a:defRPr>
            </a:lvl4pPr>
            <a:lvl5pPr marL="0" lvl="4" indent="0" algn="r" rtl="0">
              <a:spcBef>
                <a:spcPts val="0"/>
              </a:spcBef>
              <a:buNone/>
              <a:defRPr sz="1067">
                <a:solidFill>
                  <a:srgbClr val="888888"/>
                </a:solidFill>
              </a:defRPr>
            </a:lvl5pPr>
            <a:lvl6pPr marL="0" lvl="5" indent="0" algn="r" rtl="0">
              <a:spcBef>
                <a:spcPts val="0"/>
              </a:spcBef>
              <a:buNone/>
              <a:defRPr sz="1067">
                <a:solidFill>
                  <a:srgbClr val="888888"/>
                </a:solidFill>
              </a:defRPr>
            </a:lvl6pPr>
            <a:lvl7pPr marL="0" lvl="6" indent="0" algn="r" rtl="0">
              <a:spcBef>
                <a:spcPts val="0"/>
              </a:spcBef>
              <a:buNone/>
              <a:defRPr sz="1067">
                <a:solidFill>
                  <a:srgbClr val="888888"/>
                </a:solidFill>
              </a:defRPr>
            </a:lvl7pPr>
            <a:lvl8pPr marL="0" lvl="7" indent="0" algn="r" rtl="0">
              <a:spcBef>
                <a:spcPts val="0"/>
              </a:spcBef>
              <a:buNone/>
              <a:defRPr sz="1067">
                <a:solidFill>
                  <a:srgbClr val="888888"/>
                </a:solidFill>
              </a:defRPr>
            </a:lvl8pPr>
            <a:lvl9pPr marL="0" lvl="8" indent="0" algn="r" rtl="0">
              <a:spcBef>
                <a:spcPts val="0"/>
              </a:spcBef>
              <a:buNone/>
              <a:defRPr sz="1067">
                <a:solidFill>
                  <a:srgbClr val="888888"/>
                </a:solidFill>
              </a:defRPr>
            </a:lvl9pPr>
          </a:lstStyle>
          <a:p>
            <a:pPr defTabSz="1219170">
              <a:buClr>
                <a:srgbClr val="000000"/>
              </a:buClr>
            </a:pPr>
            <a:fld id="{00000000-1234-1234-1234-123412341234}" type="slidenum">
              <a:rPr lang="en" kern="0" smtClean="0">
                <a:cs typeface="Arial"/>
                <a:sym typeface="Arial"/>
              </a:rPr>
              <a:pPr defTabSz="1219170">
                <a:buClr>
                  <a:srgbClr val="000000"/>
                </a:buClr>
              </a:pPr>
              <a:t>‹#›</a:t>
            </a:fld>
            <a:endParaRPr lang="en" sz="1333" kern="0">
              <a:latin typeface="Calibri"/>
              <a:ea typeface="Calibri"/>
              <a:cs typeface="Calibri"/>
              <a:sym typeface="Calibri"/>
            </a:endParaRPr>
          </a:p>
        </p:txBody>
      </p:sp>
    </p:spTree>
    <p:extLst>
      <p:ext uri="{BB962C8B-B14F-4D97-AF65-F5344CB8AC3E}">
        <p14:creationId xmlns:p14="http://schemas.microsoft.com/office/powerpoint/2010/main" val="187270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xmlns="" id="{810AC84C-87A7-4BC1-80DC-677272891C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85721" y="6407264"/>
            <a:ext cx="1178130" cy="298735"/>
          </a:xfrm>
          <a:prstGeom prst="rect">
            <a:avLst/>
          </a:prstGeom>
        </p:spPr>
      </p:pic>
      <p:sp>
        <p:nvSpPr>
          <p:cNvPr id="4" name="Title 1">
            <a:extLst>
              <a:ext uri="{FF2B5EF4-FFF2-40B4-BE49-F238E27FC236}">
                <a16:creationId xmlns:a16="http://schemas.microsoft.com/office/drawing/2014/main" xmlns="" id="{748871B0-82F7-47C3-8D4F-6CD96694FAE0}"/>
              </a:ext>
            </a:extLst>
          </p:cNvPr>
          <p:cNvSpPr txBox="1">
            <a:spLocks/>
          </p:cNvSpPr>
          <p:nvPr userDrawn="1"/>
        </p:nvSpPr>
        <p:spPr>
          <a:xfrm>
            <a:off x="1393003" y="472622"/>
            <a:ext cx="9477487" cy="1381055"/>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endParaRPr lang="en-US" sz="2600" b="1">
              <a:solidFill>
                <a:srgbClr val="05406D"/>
              </a:solidFill>
              <a:latin typeface="Roboto" panose="02000000000000000000" pitchFamily="2" charset="0"/>
              <a:ea typeface="Roboto" panose="02000000000000000000" pitchFamily="2" charset="0"/>
            </a:endParaRPr>
          </a:p>
        </p:txBody>
      </p:sp>
      <p:sp>
        <p:nvSpPr>
          <p:cNvPr id="9" name="Title Placeholder 1">
            <a:extLst>
              <a:ext uri="{FF2B5EF4-FFF2-40B4-BE49-F238E27FC236}">
                <a16:creationId xmlns:a16="http://schemas.microsoft.com/office/drawing/2014/main" xmlns="" id="{3A44E71D-AECA-4281-A04B-E7B5E45AD108}"/>
              </a:ext>
            </a:extLst>
          </p:cNvPr>
          <p:cNvSpPr>
            <a:spLocks noGrp="1"/>
          </p:cNvSpPr>
          <p:nvPr>
            <p:ph type="title"/>
          </p:nvPr>
        </p:nvSpPr>
        <p:spPr>
          <a:xfrm>
            <a:off x="1393002" y="365125"/>
            <a:ext cx="9960797" cy="713177"/>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xmlns="" id="{CCF3E8F9-1B56-4420-985A-920A3243673F}"/>
              </a:ext>
            </a:extLst>
          </p:cNvPr>
          <p:cNvSpPr>
            <a:spLocks noGrp="1"/>
          </p:cNvSpPr>
          <p:nvPr>
            <p:ph type="body" sz="quarter" idx="10"/>
          </p:nvPr>
        </p:nvSpPr>
        <p:spPr>
          <a:xfrm>
            <a:off x="655638" y="1457325"/>
            <a:ext cx="10698162" cy="472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0767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 - White bkgd - Footer 7">
  <p:cSld name="2 - White bkgd - Footer 7">
    <p:spTree>
      <p:nvGrpSpPr>
        <p:cNvPr id="1" name="Shape 165"/>
        <p:cNvGrpSpPr/>
        <p:nvPr/>
      </p:nvGrpSpPr>
      <p:grpSpPr>
        <a:xfrm>
          <a:off x="0" y="0"/>
          <a:ext cx="0" cy="0"/>
          <a:chOff x="0" y="0"/>
          <a:chExt cx="0" cy="0"/>
        </a:xfrm>
      </p:grpSpPr>
      <p:sp>
        <p:nvSpPr>
          <p:cNvPr id="166" name="Google Shape;166;p48"/>
          <p:cNvSpPr txBox="1">
            <a:spLocks noGrp="1"/>
          </p:cNvSpPr>
          <p:nvPr>
            <p:ph type="sldNum" idx="12"/>
          </p:nvPr>
        </p:nvSpPr>
        <p:spPr>
          <a:xfrm>
            <a:off x="11053416" y="6491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67" name="Google Shape;167;p48"/>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14359026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8"/>
        <p:cNvGrpSpPr/>
        <p:nvPr/>
      </p:nvGrpSpPr>
      <p:grpSpPr>
        <a:xfrm>
          <a:off x="0" y="0"/>
          <a:ext cx="0" cy="0"/>
          <a:chOff x="0" y="0"/>
          <a:chExt cx="0" cy="0"/>
        </a:xfrm>
      </p:grpSpPr>
      <p:sp>
        <p:nvSpPr>
          <p:cNvPr id="169" name="Google Shape;169;p49"/>
          <p:cNvSpPr txBox="1">
            <a:spLocks noGrp="1"/>
          </p:cNvSpPr>
          <p:nvPr>
            <p:ph type="title"/>
          </p:nvPr>
        </p:nvSpPr>
        <p:spPr>
          <a:xfrm>
            <a:off x="3538541" y="2574057"/>
            <a:ext cx="5114800" cy="1700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5467" b="0" i="0">
                <a:solidFill>
                  <a:schemeClr val="lt1"/>
                </a:solidFill>
                <a:latin typeface="Tahoma"/>
                <a:ea typeface="Tahoma"/>
                <a:cs typeface="Tahoma"/>
                <a:sym typeface="Tahoma"/>
              </a:defRPr>
            </a:lvl1pPr>
            <a:lvl2pPr lvl="1" rtl="0">
              <a:spcBef>
                <a:spcPts val="0"/>
              </a:spcBef>
              <a:spcAft>
                <a:spcPts val="0"/>
              </a:spcAft>
              <a:buSzPts val="800"/>
              <a:buNone/>
              <a:defRPr sz="1067"/>
            </a:lvl2pPr>
            <a:lvl3pPr lvl="2" rtl="0">
              <a:spcBef>
                <a:spcPts val="0"/>
              </a:spcBef>
              <a:spcAft>
                <a:spcPts val="0"/>
              </a:spcAft>
              <a:buSzPts val="800"/>
              <a:buNone/>
              <a:defRPr sz="1067"/>
            </a:lvl3pPr>
            <a:lvl4pPr lvl="3" rtl="0">
              <a:spcBef>
                <a:spcPts val="0"/>
              </a:spcBef>
              <a:spcAft>
                <a:spcPts val="0"/>
              </a:spcAft>
              <a:buSzPts val="800"/>
              <a:buNone/>
              <a:defRPr sz="1067"/>
            </a:lvl4pPr>
            <a:lvl5pPr lvl="4" rtl="0">
              <a:spcBef>
                <a:spcPts val="0"/>
              </a:spcBef>
              <a:spcAft>
                <a:spcPts val="0"/>
              </a:spcAft>
              <a:buSzPts val="800"/>
              <a:buNone/>
              <a:defRPr sz="1067"/>
            </a:lvl5pPr>
            <a:lvl6pPr lvl="5" rtl="0">
              <a:spcBef>
                <a:spcPts val="0"/>
              </a:spcBef>
              <a:spcAft>
                <a:spcPts val="0"/>
              </a:spcAft>
              <a:buSzPts val="800"/>
              <a:buNone/>
              <a:defRPr sz="1067"/>
            </a:lvl6pPr>
            <a:lvl7pPr lvl="6" rtl="0">
              <a:spcBef>
                <a:spcPts val="0"/>
              </a:spcBef>
              <a:spcAft>
                <a:spcPts val="0"/>
              </a:spcAft>
              <a:buSzPts val="800"/>
              <a:buNone/>
              <a:defRPr sz="1067"/>
            </a:lvl7pPr>
            <a:lvl8pPr lvl="7" rtl="0">
              <a:spcBef>
                <a:spcPts val="0"/>
              </a:spcBef>
              <a:spcAft>
                <a:spcPts val="0"/>
              </a:spcAft>
              <a:buSzPts val="800"/>
              <a:buNone/>
              <a:defRPr sz="1067"/>
            </a:lvl8pPr>
            <a:lvl9pPr lvl="8" rtl="0">
              <a:spcBef>
                <a:spcPts val="0"/>
              </a:spcBef>
              <a:spcAft>
                <a:spcPts val="0"/>
              </a:spcAft>
              <a:buSzPts val="800"/>
              <a:buNone/>
              <a:defRPr sz="1067"/>
            </a:lvl9pPr>
          </a:lstStyle>
          <a:p>
            <a:endParaRPr/>
          </a:p>
        </p:txBody>
      </p:sp>
      <p:sp>
        <p:nvSpPr>
          <p:cNvPr id="170" name="Google Shape;170;p49"/>
          <p:cNvSpPr txBox="1">
            <a:spLocks noGrp="1"/>
          </p:cNvSpPr>
          <p:nvPr>
            <p:ph type="body" idx="1"/>
          </p:nvPr>
        </p:nvSpPr>
        <p:spPr>
          <a:xfrm>
            <a:off x="2395319" y="2795428"/>
            <a:ext cx="7401200" cy="1912000"/>
          </a:xfrm>
          <a:prstGeom prst="rect">
            <a:avLst/>
          </a:prstGeom>
          <a:noFill/>
          <a:ln>
            <a:noFill/>
          </a:ln>
        </p:spPr>
        <p:txBody>
          <a:bodyPr spcFirstLastPara="1" wrap="square" lIns="0" tIns="0" rIns="0" bIns="0" anchor="t" anchorCtr="0">
            <a:noAutofit/>
          </a:bodyPr>
          <a:lstStyle>
            <a:lvl1pPr marL="609585" lvl="0" indent="-304792" algn="l" rtl="0">
              <a:spcBef>
                <a:spcPts val="0"/>
              </a:spcBef>
              <a:spcAft>
                <a:spcPts val="0"/>
              </a:spcAft>
              <a:buSzPts val="800"/>
              <a:buNone/>
              <a:defRPr sz="2667" b="0" i="1">
                <a:solidFill>
                  <a:schemeClr val="lt1"/>
                </a:solidFill>
                <a:latin typeface="Arial"/>
                <a:ea typeface="Arial"/>
                <a:cs typeface="Arial"/>
                <a:sym typeface="Arial"/>
              </a:defRPr>
            </a:lvl1pPr>
            <a:lvl2pPr marL="1219170" lvl="1" indent="-304792" algn="l" rtl="0">
              <a:spcBef>
                <a:spcPts val="0"/>
              </a:spcBef>
              <a:spcAft>
                <a:spcPts val="0"/>
              </a:spcAft>
              <a:buSzPts val="800"/>
              <a:buNone/>
              <a:defRPr sz="1067"/>
            </a:lvl2pPr>
            <a:lvl3pPr marL="1828754" lvl="2" indent="-304792" algn="l" rtl="0">
              <a:spcBef>
                <a:spcPts val="0"/>
              </a:spcBef>
              <a:spcAft>
                <a:spcPts val="0"/>
              </a:spcAft>
              <a:buSzPts val="800"/>
              <a:buNone/>
              <a:defRPr sz="1067"/>
            </a:lvl3pPr>
            <a:lvl4pPr marL="2438339" lvl="3" indent="-304792" algn="l" rtl="0">
              <a:spcBef>
                <a:spcPts val="0"/>
              </a:spcBef>
              <a:spcAft>
                <a:spcPts val="0"/>
              </a:spcAft>
              <a:buSzPts val="800"/>
              <a:buNone/>
              <a:defRPr sz="1067"/>
            </a:lvl4pPr>
            <a:lvl5pPr marL="3047924" lvl="4" indent="-304792" algn="l" rtl="0">
              <a:spcBef>
                <a:spcPts val="0"/>
              </a:spcBef>
              <a:spcAft>
                <a:spcPts val="0"/>
              </a:spcAft>
              <a:buSzPts val="800"/>
              <a:buNone/>
              <a:defRPr sz="1067"/>
            </a:lvl5pPr>
            <a:lvl6pPr marL="3657509" lvl="5" indent="-304792" algn="l" rtl="0">
              <a:spcBef>
                <a:spcPts val="0"/>
              </a:spcBef>
              <a:spcAft>
                <a:spcPts val="0"/>
              </a:spcAft>
              <a:buSzPts val="800"/>
              <a:buNone/>
              <a:defRPr sz="1067"/>
            </a:lvl6pPr>
            <a:lvl7pPr marL="4267093" lvl="6" indent="-304792" algn="l" rtl="0">
              <a:spcBef>
                <a:spcPts val="0"/>
              </a:spcBef>
              <a:spcAft>
                <a:spcPts val="0"/>
              </a:spcAft>
              <a:buSzPts val="800"/>
              <a:buNone/>
              <a:defRPr sz="1067"/>
            </a:lvl7pPr>
            <a:lvl8pPr marL="4876678" lvl="7" indent="-304792" algn="l" rtl="0">
              <a:spcBef>
                <a:spcPts val="0"/>
              </a:spcBef>
              <a:spcAft>
                <a:spcPts val="0"/>
              </a:spcAft>
              <a:buSzPts val="800"/>
              <a:buNone/>
              <a:defRPr sz="1067"/>
            </a:lvl8pPr>
            <a:lvl9pPr marL="5486263" lvl="8" indent="-304792" algn="l" rtl="0">
              <a:spcBef>
                <a:spcPts val="0"/>
              </a:spcBef>
              <a:spcAft>
                <a:spcPts val="0"/>
              </a:spcAft>
              <a:buSzPts val="800"/>
              <a:buNone/>
              <a:defRPr sz="1067"/>
            </a:lvl9pPr>
          </a:lstStyle>
          <a:p>
            <a:endParaRPr/>
          </a:p>
        </p:txBody>
      </p:sp>
      <p:sp>
        <p:nvSpPr>
          <p:cNvPr id="171" name="Google Shape;171;p49"/>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800"/>
              <a:buNone/>
              <a:defRPr sz="1067">
                <a:solidFill>
                  <a:srgbClr val="888888"/>
                </a:solidFill>
              </a:defRPr>
            </a:lvl1pPr>
            <a:lvl2pPr lvl="1" algn="l" rtl="0">
              <a:spcBef>
                <a:spcPts val="0"/>
              </a:spcBef>
              <a:spcAft>
                <a:spcPts val="0"/>
              </a:spcAft>
              <a:buSzPts val="800"/>
              <a:buNone/>
              <a:defRPr sz="1067"/>
            </a:lvl2pPr>
            <a:lvl3pPr lvl="2" algn="l" rtl="0">
              <a:spcBef>
                <a:spcPts val="0"/>
              </a:spcBef>
              <a:spcAft>
                <a:spcPts val="0"/>
              </a:spcAft>
              <a:buSzPts val="800"/>
              <a:buNone/>
              <a:defRPr sz="1067"/>
            </a:lvl3pPr>
            <a:lvl4pPr lvl="3" algn="l" rtl="0">
              <a:spcBef>
                <a:spcPts val="0"/>
              </a:spcBef>
              <a:spcAft>
                <a:spcPts val="0"/>
              </a:spcAft>
              <a:buSzPts val="800"/>
              <a:buNone/>
              <a:defRPr sz="1067"/>
            </a:lvl4pPr>
            <a:lvl5pPr lvl="4" algn="l" rtl="0">
              <a:spcBef>
                <a:spcPts val="0"/>
              </a:spcBef>
              <a:spcAft>
                <a:spcPts val="0"/>
              </a:spcAft>
              <a:buSzPts val="800"/>
              <a:buNone/>
              <a:defRPr sz="1067"/>
            </a:lvl5pPr>
            <a:lvl6pPr lvl="5" algn="l" rtl="0">
              <a:spcBef>
                <a:spcPts val="0"/>
              </a:spcBef>
              <a:spcAft>
                <a:spcPts val="0"/>
              </a:spcAft>
              <a:buSzPts val="800"/>
              <a:buNone/>
              <a:defRPr sz="1067"/>
            </a:lvl6pPr>
            <a:lvl7pPr lvl="6" algn="l" rtl="0">
              <a:spcBef>
                <a:spcPts val="0"/>
              </a:spcBef>
              <a:spcAft>
                <a:spcPts val="0"/>
              </a:spcAft>
              <a:buSzPts val="800"/>
              <a:buNone/>
              <a:defRPr sz="1067"/>
            </a:lvl7pPr>
            <a:lvl8pPr lvl="7" algn="l" rtl="0">
              <a:spcBef>
                <a:spcPts val="0"/>
              </a:spcBef>
              <a:spcAft>
                <a:spcPts val="0"/>
              </a:spcAft>
              <a:buSzPts val="800"/>
              <a:buNone/>
              <a:defRPr sz="1067"/>
            </a:lvl8pPr>
            <a:lvl9pPr lvl="8" algn="l" rtl="0">
              <a:spcBef>
                <a:spcPts val="0"/>
              </a:spcBef>
              <a:spcAft>
                <a:spcPts val="0"/>
              </a:spcAft>
              <a:buSzPts val="800"/>
              <a:buNone/>
              <a:defRPr sz="1067"/>
            </a:lvl9pPr>
          </a:lstStyle>
          <a:p>
            <a:pPr defTabSz="1219170">
              <a:buClr>
                <a:srgbClr val="000000"/>
              </a:buClr>
            </a:pPr>
            <a:endParaRPr lang="en-US" kern="0">
              <a:cs typeface="Arial"/>
              <a:sym typeface="Arial"/>
            </a:endParaRPr>
          </a:p>
        </p:txBody>
      </p:sp>
      <p:sp>
        <p:nvSpPr>
          <p:cNvPr id="172" name="Google Shape;172;p49"/>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1067">
                <a:solidFill>
                  <a:srgbClr val="888888"/>
                </a:solidFill>
              </a:defRPr>
            </a:lvl1pPr>
            <a:lvl2pPr lvl="1" algn="l" rtl="0">
              <a:spcBef>
                <a:spcPts val="0"/>
              </a:spcBef>
              <a:spcAft>
                <a:spcPts val="0"/>
              </a:spcAft>
              <a:buSzPts val="800"/>
              <a:buNone/>
              <a:defRPr sz="1067"/>
            </a:lvl2pPr>
            <a:lvl3pPr lvl="2" algn="l" rtl="0">
              <a:spcBef>
                <a:spcPts val="0"/>
              </a:spcBef>
              <a:spcAft>
                <a:spcPts val="0"/>
              </a:spcAft>
              <a:buSzPts val="800"/>
              <a:buNone/>
              <a:defRPr sz="1067"/>
            </a:lvl3pPr>
            <a:lvl4pPr lvl="3" algn="l" rtl="0">
              <a:spcBef>
                <a:spcPts val="0"/>
              </a:spcBef>
              <a:spcAft>
                <a:spcPts val="0"/>
              </a:spcAft>
              <a:buSzPts val="800"/>
              <a:buNone/>
              <a:defRPr sz="1067"/>
            </a:lvl4pPr>
            <a:lvl5pPr lvl="4" algn="l" rtl="0">
              <a:spcBef>
                <a:spcPts val="0"/>
              </a:spcBef>
              <a:spcAft>
                <a:spcPts val="0"/>
              </a:spcAft>
              <a:buSzPts val="800"/>
              <a:buNone/>
              <a:defRPr sz="1067"/>
            </a:lvl5pPr>
            <a:lvl6pPr lvl="5" algn="l" rtl="0">
              <a:spcBef>
                <a:spcPts val="0"/>
              </a:spcBef>
              <a:spcAft>
                <a:spcPts val="0"/>
              </a:spcAft>
              <a:buSzPts val="800"/>
              <a:buNone/>
              <a:defRPr sz="1067"/>
            </a:lvl6pPr>
            <a:lvl7pPr lvl="6" algn="l" rtl="0">
              <a:spcBef>
                <a:spcPts val="0"/>
              </a:spcBef>
              <a:spcAft>
                <a:spcPts val="0"/>
              </a:spcAft>
              <a:buSzPts val="800"/>
              <a:buNone/>
              <a:defRPr sz="1067"/>
            </a:lvl7pPr>
            <a:lvl8pPr lvl="7" algn="l" rtl="0">
              <a:spcBef>
                <a:spcPts val="0"/>
              </a:spcBef>
              <a:spcAft>
                <a:spcPts val="0"/>
              </a:spcAft>
              <a:buSzPts val="800"/>
              <a:buNone/>
              <a:defRPr sz="1067"/>
            </a:lvl8pPr>
            <a:lvl9pPr lvl="8" algn="l" rtl="0">
              <a:spcBef>
                <a:spcPts val="0"/>
              </a:spcBef>
              <a:spcAft>
                <a:spcPts val="0"/>
              </a:spcAft>
              <a:buSzPts val="800"/>
              <a:buNone/>
              <a:defRPr sz="1067"/>
            </a:lvl9pPr>
          </a:lstStyle>
          <a:p>
            <a:pPr defTabSz="1219170">
              <a:buClr>
                <a:srgbClr val="000000"/>
              </a:buClr>
            </a:pPr>
            <a:endParaRPr lang="en-US" kern="0">
              <a:cs typeface="Arial"/>
              <a:sym typeface="Arial"/>
            </a:endParaRPr>
          </a:p>
        </p:txBody>
      </p:sp>
      <p:sp>
        <p:nvSpPr>
          <p:cNvPr id="173" name="Google Shape;173;p49"/>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sz="1067">
                <a:solidFill>
                  <a:srgbClr val="888888"/>
                </a:solidFill>
              </a:defRPr>
            </a:lvl1pPr>
            <a:lvl2pPr marL="0" lvl="1" indent="0" algn="r" rtl="0">
              <a:spcBef>
                <a:spcPts val="0"/>
              </a:spcBef>
              <a:buNone/>
              <a:defRPr sz="1067">
                <a:solidFill>
                  <a:srgbClr val="888888"/>
                </a:solidFill>
              </a:defRPr>
            </a:lvl2pPr>
            <a:lvl3pPr marL="0" lvl="2" indent="0" algn="r" rtl="0">
              <a:spcBef>
                <a:spcPts val="0"/>
              </a:spcBef>
              <a:buNone/>
              <a:defRPr sz="1067">
                <a:solidFill>
                  <a:srgbClr val="888888"/>
                </a:solidFill>
              </a:defRPr>
            </a:lvl3pPr>
            <a:lvl4pPr marL="0" lvl="3" indent="0" algn="r" rtl="0">
              <a:spcBef>
                <a:spcPts val="0"/>
              </a:spcBef>
              <a:buNone/>
              <a:defRPr sz="1067">
                <a:solidFill>
                  <a:srgbClr val="888888"/>
                </a:solidFill>
              </a:defRPr>
            </a:lvl4pPr>
            <a:lvl5pPr marL="0" lvl="4" indent="0" algn="r" rtl="0">
              <a:spcBef>
                <a:spcPts val="0"/>
              </a:spcBef>
              <a:buNone/>
              <a:defRPr sz="1067">
                <a:solidFill>
                  <a:srgbClr val="888888"/>
                </a:solidFill>
              </a:defRPr>
            </a:lvl5pPr>
            <a:lvl6pPr marL="0" lvl="5" indent="0" algn="r" rtl="0">
              <a:spcBef>
                <a:spcPts val="0"/>
              </a:spcBef>
              <a:buNone/>
              <a:defRPr sz="1067">
                <a:solidFill>
                  <a:srgbClr val="888888"/>
                </a:solidFill>
              </a:defRPr>
            </a:lvl6pPr>
            <a:lvl7pPr marL="0" lvl="6" indent="0" algn="r" rtl="0">
              <a:spcBef>
                <a:spcPts val="0"/>
              </a:spcBef>
              <a:buNone/>
              <a:defRPr sz="1067">
                <a:solidFill>
                  <a:srgbClr val="888888"/>
                </a:solidFill>
              </a:defRPr>
            </a:lvl7pPr>
            <a:lvl8pPr marL="0" lvl="7" indent="0" algn="r" rtl="0">
              <a:spcBef>
                <a:spcPts val="0"/>
              </a:spcBef>
              <a:buNone/>
              <a:defRPr sz="1067">
                <a:solidFill>
                  <a:srgbClr val="888888"/>
                </a:solidFill>
              </a:defRPr>
            </a:lvl8pPr>
            <a:lvl9pPr marL="0" lvl="8" indent="0" algn="r" rtl="0">
              <a:spcBef>
                <a:spcPts val="0"/>
              </a:spcBef>
              <a:buNone/>
              <a:defRPr sz="1067">
                <a:solidFill>
                  <a:srgbClr val="888888"/>
                </a:solidFill>
              </a:defRPr>
            </a:lvl9pPr>
          </a:lstStyle>
          <a:p>
            <a:pPr defTabSz="1219170">
              <a:buClr>
                <a:srgbClr val="000000"/>
              </a:buClr>
            </a:pPr>
            <a:fld id="{00000000-1234-1234-1234-123412341234}" type="slidenum">
              <a:rPr lang="en" kern="0" smtClean="0">
                <a:cs typeface="Arial"/>
                <a:sym typeface="Arial"/>
              </a:rPr>
              <a:pPr defTabSz="1219170">
                <a:buClr>
                  <a:srgbClr val="000000"/>
                </a:buClr>
              </a:pPr>
              <a:t>‹#›</a:t>
            </a:fld>
            <a:endParaRPr lang="en" sz="1333" kern="0">
              <a:latin typeface="Calibri"/>
              <a:ea typeface="Calibri"/>
              <a:cs typeface="Calibri"/>
              <a:sym typeface="Calibri"/>
            </a:endParaRPr>
          </a:p>
        </p:txBody>
      </p:sp>
    </p:spTree>
    <p:extLst>
      <p:ext uri="{BB962C8B-B14F-4D97-AF65-F5344CB8AC3E}">
        <p14:creationId xmlns:p14="http://schemas.microsoft.com/office/powerpoint/2010/main" val="4151336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 - White background - Footer  1">
  <p:cSld name="2 - White background - Footer  1">
    <p:bg>
      <p:bgPr>
        <a:solidFill>
          <a:srgbClr val="000000"/>
        </a:solidFill>
        <a:effectLst/>
      </p:bgPr>
    </p:bg>
    <p:spTree>
      <p:nvGrpSpPr>
        <p:cNvPr id="1" name="Shape 174"/>
        <p:cNvGrpSpPr/>
        <p:nvPr/>
      </p:nvGrpSpPr>
      <p:grpSpPr>
        <a:xfrm>
          <a:off x="0" y="0"/>
          <a:ext cx="0" cy="0"/>
          <a:chOff x="0" y="0"/>
          <a:chExt cx="0" cy="0"/>
        </a:xfrm>
      </p:grpSpPr>
      <p:sp>
        <p:nvSpPr>
          <p:cNvPr id="175" name="Google Shape;175;p50"/>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76" name="Google Shape;176;p50"/>
          <p:cNvSpPr txBox="1"/>
          <p:nvPr/>
        </p:nvSpPr>
        <p:spPr>
          <a:xfrm>
            <a:off x="412887" y="6365041"/>
            <a:ext cx="7437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POINT OF THE MOUNTAIN FRAMEWORK PLAN</a:t>
            </a:r>
            <a:endParaRPr sz="800" kern="0">
              <a:solidFill>
                <a:srgbClr val="CCCCCC"/>
              </a:solidFill>
              <a:latin typeface="Roboto"/>
              <a:ea typeface="Roboto"/>
              <a:cs typeface="Roboto"/>
              <a:sym typeface="Roboto"/>
            </a:endParaRPr>
          </a:p>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SKIDMORE, OWINGS &amp; MERRILL | DESIGN WORKSHOP | WSP | GREAT BASIN | SAM SCHWARTZ | HALES ENGINEERING | SJ+A</a:t>
            </a:r>
            <a:endParaRPr sz="800" kern="0">
              <a:solidFill>
                <a:srgbClr val="B7B7B7"/>
              </a:solidFill>
              <a:latin typeface="Roboto"/>
              <a:ea typeface="Roboto"/>
              <a:cs typeface="Roboto"/>
              <a:sym typeface="Roboto"/>
            </a:endParaRPr>
          </a:p>
        </p:txBody>
      </p:sp>
    </p:spTree>
    <p:extLst>
      <p:ext uri="{BB962C8B-B14F-4D97-AF65-F5344CB8AC3E}">
        <p14:creationId xmlns:p14="http://schemas.microsoft.com/office/powerpoint/2010/main" val="25345683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 White bkgd - Footer 8">
  <p:cSld name="2 - White bkgd - Footer 8">
    <p:spTree>
      <p:nvGrpSpPr>
        <p:cNvPr id="1" name="Shape 177"/>
        <p:cNvGrpSpPr/>
        <p:nvPr/>
      </p:nvGrpSpPr>
      <p:grpSpPr>
        <a:xfrm>
          <a:off x="0" y="0"/>
          <a:ext cx="0" cy="0"/>
          <a:chOff x="0" y="0"/>
          <a:chExt cx="0" cy="0"/>
        </a:xfrm>
      </p:grpSpPr>
      <p:sp>
        <p:nvSpPr>
          <p:cNvPr id="178" name="Google Shape;178;p51"/>
          <p:cNvSpPr txBox="1">
            <a:spLocks noGrp="1"/>
          </p:cNvSpPr>
          <p:nvPr>
            <p:ph type="sldNum" idx="12"/>
          </p:nvPr>
        </p:nvSpPr>
        <p:spPr>
          <a:xfrm>
            <a:off x="11053416" y="6491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79" name="Google Shape;179;p51"/>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
        <p:nvSpPr>
          <p:cNvPr id="180" name="Google Shape;180;p51"/>
          <p:cNvSpPr txBox="1"/>
          <p:nvPr/>
        </p:nvSpPr>
        <p:spPr>
          <a:xfrm>
            <a:off x="412897" y="6365033"/>
            <a:ext cx="56556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endParaRPr sz="933" kern="0">
              <a:solidFill>
                <a:srgbClr val="000000"/>
              </a:solidFill>
              <a:latin typeface="Roboto"/>
              <a:ea typeface="Roboto"/>
              <a:cs typeface="Roboto"/>
              <a:sym typeface="Roboto"/>
            </a:endParaRPr>
          </a:p>
          <a:p>
            <a:pPr defTabSz="1219170">
              <a:lnSpc>
                <a:spcPct val="120000"/>
              </a:lnSpc>
              <a:buClr>
                <a:srgbClr val="000000"/>
              </a:buClr>
              <a:buFont typeface="Arial"/>
              <a:buNone/>
            </a:pPr>
            <a:r>
              <a:rPr lang="en" sz="933" kern="0">
                <a:solidFill>
                  <a:srgbClr val="A6A6A6"/>
                </a:solidFill>
                <a:latin typeface="Roboto"/>
                <a:ea typeface="Roboto"/>
                <a:cs typeface="Roboto"/>
                <a:sym typeface="Roboto"/>
              </a:rPr>
              <a:t>THE POINT LAND PLANNING AND DEVELOPMENT  |  </a:t>
            </a:r>
            <a:r>
              <a:rPr lang="en" sz="933" kern="0">
                <a:solidFill>
                  <a:srgbClr val="A6A6A6"/>
                </a:solidFill>
                <a:latin typeface="Roboto Light"/>
                <a:ea typeface="Roboto Light"/>
                <a:cs typeface="Roboto Light"/>
                <a:sym typeface="Roboto Light"/>
              </a:rPr>
              <a:t>SKIDMORE, OWINGS &amp; MERRILL </a:t>
            </a:r>
            <a:endParaRPr sz="933" kern="0">
              <a:solidFill>
                <a:srgbClr val="A6A6A6"/>
              </a:solidFill>
              <a:latin typeface="Roboto Light"/>
              <a:ea typeface="Roboto Light"/>
              <a:cs typeface="Roboto Light"/>
              <a:sym typeface="Roboto Light"/>
            </a:endParaRPr>
          </a:p>
        </p:txBody>
      </p:sp>
    </p:spTree>
    <p:extLst>
      <p:ext uri="{BB962C8B-B14F-4D97-AF65-F5344CB8AC3E}">
        <p14:creationId xmlns:p14="http://schemas.microsoft.com/office/powerpoint/2010/main" val="2307092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 - White bkgd - Footer 9">
  <p:cSld name="2 - White bkgd - Footer 9">
    <p:spTree>
      <p:nvGrpSpPr>
        <p:cNvPr id="1" name="Shape 181"/>
        <p:cNvGrpSpPr/>
        <p:nvPr/>
      </p:nvGrpSpPr>
      <p:grpSpPr>
        <a:xfrm>
          <a:off x="0" y="0"/>
          <a:ext cx="0" cy="0"/>
          <a:chOff x="0" y="0"/>
          <a:chExt cx="0" cy="0"/>
        </a:xfrm>
      </p:grpSpPr>
      <p:sp>
        <p:nvSpPr>
          <p:cNvPr id="182" name="Google Shape;182;p52"/>
          <p:cNvSpPr txBox="1">
            <a:spLocks noGrp="1"/>
          </p:cNvSpPr>
          <p:nvPr>
            <p:ph type="sldNum" idx="12"/>
          </p:nvPr>
        </p:nvSpPr>
        <p:spPr>
          <a:xfrm>
            <a:off x="11053416" y="6491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83" name="Google Shape;183;p52"/>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1695166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 - White bkgd - Footer 10">
  <p:cSld name="2 - White bkgd - Footer 10">
    <p:spTree>
      <p:nvGrpSpPr>
        <p:cNvPr id="1" name="Shape 184"/>
        <p:cNvGrpSpPr/>
        <p:nvPr/>
      </p:nvGrpSpPr>
      <p:grpSpPr>
        <a:xfrm>
          <a:off x="0" y="0"/>
          <a:ext cx="0" cy="0"/>
          <a:chOff x="0" y="0"/>
          <a:chExt cx="0" cy="0"/>
        </a:xfrm>
      </p:grpSpPr>
      <p:sp>
        <p:nvSpPr>
          <p:cNvPr id="185" name="Google Shape;185;p53"/>
          <p:cNvSpPr txBox="1">
            <a:spLocks noGrp="1"/>
          </p:cNvSpPr>
          <p:nvPr>
            <p:ph type="sldNum" idx="12"/>
          </p:nvPr>
        </p:nvSpPr>
        <p:spPr>
          <a:xfrm>
            <a:off x="11053416" y="6491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86" name="Google Shape;186;p53"/>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
        <p:nvSpPr>
          <p:cNvPr id="187" name="Google Shape;187;p53"/>
          <p:cNvSpPr txBox="1"/>
          <p:nvPr/>
        </p:nvSpPr>
        <p:spPr>
          <a:xfrm>
            <a:off x="412897" y="6365033"/>
            <a:ext cx="56556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endParaRPr sz="933" kern="0">
              <a:solidFill>
                <a:srgbClr val="000000"/>
              </a:solidFill>
              <a:latin typeface="Roboto"/>
              <a:ea typeface="Roboto"/>
              <a:cs typeface="Roboto"/>
              <a:sym typeface="Roboto"/>
            </a:endParaRPr>
          </a:p>
          <a:p>
            <a:pPr defTabSz="1219170">
              <a:lnSpc>
                <a:spcPct val="120000"/>
              </a:lnSpc>
              <a:buClr>
                <a:srgbClr val="000000"/>
              </a:buClr>
              <a:buFont typeface="Arial"/>
              <a:buNone/>
            </a:pPr>
            <a:r>
              <a:rPr lang="en" sz="933" kern="0">
                <a:solidFill>
                  <a:srgbClr val="A6A6A6"/>
                </a:solidFill>
                <a:latin typeface="Roboto"/>
                <a:ea typeface="Roboto"/>
                <a:cs typeface="Roboto"/>
                <a:sym typeface="Roboto"/>
              </a:rPr>
              <a:t>THE POINT LAND PLANNING AND DEVELOPMENT  |  </a:t>
            </a:r>
            <a:r>
              <a:rPr lang="en" sz="933" kern="0">
                <a:solidFill>
                  <a:srgbClr val="A6A6A6"/>
                </a:solidFill>
                <a:latin typeface="Roboto Light"/>
                <a:ea typeface="Roboto Light"/>
                <a:cs typeface="Roboto Light"/>
                <a:sym typeface="Roboto Light"/>
              </a:rPr>
              <a:t>SKIDMORE, OWINGS &amp; MERRILL </a:t>
            </a:r>
            <a:endParaRPr sz="933" kern="0">
              <a:solidFill>
                <a:srgbClr val="A6A6A6"/>
              </a:solidFill>
              <a:latin typeface="Roboto Light"/>
              <a:ea typeface="Roboto Light"/>
              <a:cs typeface="Roboto Light"/>
              <a:sym typeface="Roboto Light"/>
            </a:endParaRPr>
          </a:p>
        </p:txBody>
      </p:sp>
    </p:spTree>
    <p:extLst>
      <p:ext uri="{BB962C8B-B14F-4D97-AF65-F5344CB8AC3E}">
        <p14:creationId xmlns:p14="http://schemas.microsoft.com/office/powerpoint/2010/main" val="25383346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 - White background - Footer">
  <p:cSld name="2 - White background - Footer">
    <p:spTree>
      <p:nvGrpSpPr>
        <p:cNvPr id="1" name="Shape 188"/>
        <p:cNvGrpSpPr/>
        <p:nvPr/>
      </p:nvGrpSpPr>
      <p:grpSpPr>
        <a:xfrm>
          <a:off x="0" y="0"/>
          <a:ext cx="0" cy="0"/>
          <a:chOff x="0" y="0"/>
          <a:chExt cx="0" cy="0"/>
        </a:xfrm>
      </p:grpSpPr>
      <p:sp>
        <p:nvSpPr>
          <p:cNvPr id="189" name="Google Shape;189;p54"/>
          <p:cNvSpPr txBox="1"/>
          <p:nvPr/>
        </p:nvSpPr>
        <p:spPr>
          <a:xfrm>
            <a:off x="480673" y="6248967"/>
            <a:ext cx="2984800" cy="314400"/>
          </a:xfrm>
          <a:prstGeom prst="rect">
            <a:avLst/>
          </a:prstGeom>
          <a:noFill/>
          <a:ln>
            <a:noFill/>
          </a:ln>
        </p:spPr>
        <p:txBody>
          <a:bodyPr spcFirstLastPara="1" wrap="square" lIns="0" tIns="0" rIns="0" bIns="0" anchor="t" anchorCtr="0">
            <a:noAutofit/>
          </a:bodyPr>
          <a:lstStyle/>
          <a:p>
            <a:pPr defTabSz="1219170">
              <a:lnSpc>
                <a:spcPct val="156333"/>
              </a:lnSpc>
              <a:buClr>
                <a:srgbClr val="000000"/>
              </a:buClr>
              <a:buFont typeface="Arial"/>
              <a:buNone/>
            </a:pPr>
            <a:endParaRPr sz="800" kern="0">
              <a:solidFill>
                <a:srgbClr val="000000"/>
              </a:solidFill>
              <a:cs typeface="Arial"/>
              <a:sym typeface="Arial"/>
            </a:endParaRPr>
          </a:p>
          <a:p>
            <a:pPr defTabSz="1219170">
              <a:lnSpc>
                <a:spcPct val="156333"/>
              </a:lnSpc>
              <a:buClr>
                <a:srgbClr val="000000"/>
              </a:buClr>
              <a:buFont typeface="Arial"/>
              <a:buNone/>
            </a:pPr>
            <a:r>
              <a:rPr lang="en" sz="800" kern="0">
                <a:solidFill>
                  <a:srgbClr val="A6A6A6"/>
                </a:solidFill>
                <a:ea typeface="Arial"/>
                <a:cs typeface="Arial"/>
                <a:sym typeface="Arial"/>
              </a:rPr>
              <a:t>SKIDMORE, OWINGS &amp; MERRILL LLP</a:t>
            </a:r>
            <a:endParaRPr sz="1867" kern="0">
              <a:solidFill>
                <a:srgbClr val="000000"/>
              </a:solidFill>
              <a:cs typeface="Arial"/>
              <a:sym typeface="Arial"/>
            </a:endParaRPr>
          </a:p>
        </p:txBody>
      </p:sp>
    </p:spTree>
    <p:extLst>
      <p:ext uri="{BB962C8B-B14F-4D97-AF65-F5344CB8AC3E}">
        <p14:creationId xmlns:p14="http://schemas.microsoft.com/office/powerpoint/2010/main" val="968920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90"/>
        <p:cNvGrpSpPr/>
        <p:nvPr/>
      </p:nvGrpSpPr>
      <p:grpSpPr>
        <a:xfrm>
          <a:off x="0" y="0"/>
          <a:ext cx="0" cy="0"/>
          <a:chOff x="0" y="0"/>
          <a:chExt cx="0" cy="0"/>
        </a:xfrm>
      </p:grpSpPr>
      <p:sp>
        <p:nvSpPr>
          <p:cNvPr id="191" name="Google Shape;191;p55"/>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 name="Google Shape;192;p55"/>
          <p:cNvSpPr txBox="1">
            <a:spLocks noGrp="1"/>
          </p:cNvSpPr>
          <p:nvPr>
            <p:ph type="body" idx="1"/>
          </p:nvPr>
        </p:nvSpPr>
        <p:spPr>
          <a:xfrm>
            <a:off x="609600" y="1600200"/>
            <a:ext cx="10972800" cy="4526000"/>
          </a:xfrm>
          <a:prstGeom prst="rect">
            <a:avLst/>
          </a:prstGeom>
          <a:noFill/>
          <a:ln>
            <a:noFill/>
          </a:ln>
        </p:spPr>
        <p:txBody>
          <a:bodyPr spcFirstLastPara="1" wrap="square" lIns="91425" tIns="45700" rIns="91425" bIns="45700" anchor="t" anchorCtr="0">
            <a:noAutofit/>
          </a:bodyPr>
          <a:lstStyle>
            <a:lvl1pPr marL="609585" lvl="0" indent="-457189" algn="l" rtl="0">
              <a:spcBef>
                <a:spcPts val="480"/>
              </a:spcBef>
              <a:spcAft>
                <a:spcPts val="0"/>
              </a:spcAft>
              <a:buClr>
                <a:schemeClr val="dk1"/>
              </a:buClr>
              <a:buSzPts val="1800"/>
              <a:buChar char="●"/>
              <a:defRPr/>
            </a:lvl1pPr>
            <a:lvl2pPr marL="1219170" lvl="1" indent="-457189" algn="l" rtl="0">
              <a:spcBef>
                <a:spcPts val="480"/>
              </a:spcBef>
              <a:spcAft>
                <a:spcPts val="0"/>
              </a:spcAft>
              <a:buClr>
                <a:schemeClr val="dk1"/>
              </a:buClr>
              <a:buSzPts val="1800"/>
              <a:buChar char="○"/>
              <a:defRPr/>
            </a:lvl2pPr>
            <a:lvl3pPr marL="1828754" lvl="2" indent="-457189" algn="l" rtl="0">
              <a:spcBef>
                <a:spcPts val="480"/>
              </a:spcBef>
              <a:spcAft>
                <a:spcPts val="0"/>
              </a:spcAft>
              <a:buClr>
                <a:schemeClr val="dk1"/>
              </a:buClr>
              <a:buSzPts val="1800"/>
              <a:buChar char="■"/>
              <a:defRPr/>
            </a:lvl3pPr>
            <a:lvl4pPr marL="2438339" lvl="3" indent="-457189" algn="l" rtl="0">
              <a:spcBef>
                <a:spcPts val="480"/>
              </a:spcBef>
              <a:spcAft>
                <a:spcPts val="0"/>
              </a:spcAft>
              <a:buClr>
                <a:schemeClr val="dk1"/>
              </a:buClr>
              <a:buSzPts val="1800"/>
              <a:buChar char="●"/>
              <a:defRPr/>
            </a:lvl4pPr>
            <a:lvl5pPr marL="3047924" lvl="4" indent="-457189" algn="l" rtl="0">
              <a:spcBef>
                <a:spcPts val="480"/>
              </a:spcBef>
              <a:spcAft>
                <a:spcPts val="0"/>
              </a:spcAft>
              <a:buClr>
                <a:schemeClr val="dk1"/>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93" name="Google Shape;193;p55"/>
          <p:cNvSpPr txBox="1">
            <a:spLocks noGrp="1"/>
          </p:cNvSpPr>
          <p:nvPr>
            <p:ph type="dt" idx="10"/>
          </p:nvPr>
        </p:nvSpPr>
        <p:spPr>
          <a:xfrm>
            <a:off x="609600" y="6245225"/>
            <a:ext cx="2844800" cy="4760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pPr defTabSz="1219170">
              <a:buClr>
                <a:srgbClr val="000000"/>
              </a:buClr>
            </a:pPr>
            <a:endParaRPr lang="en-US" sz="1867" kern="0">
              <a:solidFill>
                <a:srgbClr val="000000"/>
              </a:solidFill>
              <a:cs typeface="Arial"/>
              <a:sym typeface="Arial"/>
            </a:endParaRPr>
          </a:p>
        </p:txBody>
      </p:sp>
      <p:sp>
        <p:nvSpPr>
          <p:cNvPr id="194" name="Google Shape;194;p55"/>
          <p:cNvSpPr txBox="1">
            <a:spLocks noGrp="1"/>
          </p:cNvSpPr>
          <p:nvPr>
            <p:ph type="ftr" idx="11"/>
          </p:nvPr>
        </p:nvSpPr>
        <p:spPr>
          <a:xfrm>
            <a:off x="4165600" y="6245225"/>
            <a:ext cx="3860800" cy="4760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pPr defTabSz="1219170">
              <a:buClr>
                <a:srgbClr val="000000"/>
              </a:buClr>
            </a:pPr>
            <a:endParaRPr lang="en-US" sz="1867" kern="0">
              <a:solidFill>
                <a:srgbClr val="000000"/>
              </a:solidFill>
              <a:cs typeface="Arial"/>
              <a:sym typeface="Arial"/>
            </a:endParaRPr>
          </a:p>
        </p:txBody>
      </p:sp>
      <p:sp>
        <p:nvSpPr>
          <p:cNvPr id="195" name="Google Shape;195;p55"/>
          <p:cNvSpPr txBox="1">
            <a:spLocks noGrp="1"/>
          </p:cNvSpPr>
          <p:nvPr>
            <p:ph type="sldNum" idx="12"/>
          </p:nvPr>
        </p:nvSpPr>
        <p:spPr>
          <a:xfrm>
            <a:off x="8737600" y="6245225"/>
            <a:ext cx="2844800" cy="476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867" b="0" i="0" u="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867" b="0" i="0" u="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867" b="0" i="0" u="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867" b="0" i="0" u="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867" b="0" i="0" u="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867" b="0" i="0" u="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867" b="0" i="0" u="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867" b="0" i="0" u="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867" b="0" i="0" u="none">
                <a:solidFill>
                  <a:schemeClr val="dk1"/>
                </a:solidFill>
                <a:latin typeface="Arial"/>
                <a:ea typeface="Arial"/>
                <a:cs typeface="Arial"/>
                <a:sym typeface="Arial"/>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11938192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 - White bkgd - Footer HWASEONG">
  <p:cSld name="2 - White bkgd - Footer HWASEONG">
    <p:spTree>
      <p:nvGrpSpPr>
        <p:cNvPr id="1" name="Shape 196"/>
        <p:cNvGrpSpPr/>
        <p:nvPr/>
      </p:nvGrpSpPr>
      <p:grpSpPr>
        <a:xfrm>
          <a:off x="0" y="0"/>
          <a:ext cx="0" cy="0"/>
          <a:chOff x="0" y="0"/>
          <a:chExt cx="0" cy="0"/>
        </a:xfrm>
      </p:grpSpPr>
      <p:sp>
        <p:nvSpPr>
          <p:cNvPr id="197" name="Google Shape;197;p56"/>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198" name="Google Shape;198;p56"/>
          <p:cNvSpPr txBox="1">
            <a:spLocks noGrp="1"/>
          </p:cNvSpPr>
          <p:nvPr>
            <p:ph type="title"/>
          </p:nvPr>
        </p:nvSpPr>
        <p:spPr>
          <a:xfrm>
            <a:off x="412896" y="439875"/>
            <a:ext cx="113720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533"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Tree>
    <p:extLst>
      <p:ext uri="{BB962C8B-B14F-4D97-AF65-F5344CB8AC3E}">
        <p14:creationId xmlns:p14="http://schemas.microsoft.com/office/powerpoint/2010/main" val="1544948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 - Black bkgd - Footer 1">
  <p:cSld name="2 - Black bkgd - Footer 1">
    <p:bg>
      <p:bgPr>
        <a:solidFill>
          <a:srgbClr val="140D21"/>
        </a:solidFill>
        <a:effectLst/>
      </p:bgPr>
    </p:bg>
    <p:spTree>
      <p:nvGrpSpPr>
        <p:cNvPr id="1" name="Shape 199"/>
        <p:cNvGrpSpPr/>
        <p:nvPr/>
      </p:nvGrpSpPr>
      <p:grpSpPr>
        <a:xfrm>
          <a:off x="0" y="0"/>
          <a:ext cx="0" cy="0"/>
          <a:chOff x="0" y="0"/>
          <a:chExt cx="0" cy="0"/>
        </a:xfrm>
      </p:grpSpPr>
      <p:sp>
        <p:nvSpPr>
          <p:cNvPr id="200" name="Google Shape;200;p57"/>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201" name="Google Shape;201;p57"/>
          <p:cNvSpPr txBox="1">
            <a:spLocks noGrp="1"/>
          </p:cNvSpPr>
          <p:nvPr>
            <p:ph type="title"/>
          </p:nvPr>
        </p:nvSpPr>
        <p:spPr>
          <a:xfrm>
            <a:off x="583037" y="569459"/>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solidFill>
                  <a:srgbClr val="FFFFFF"/>
                </a:solidFill>
                <a:latin typeface="Roboto"/>
                <a:ea typeface="Roboto"/>
                <a:cs typeface="Roboto"/>
                <a:sym typeface="Roboto"/>
              </a:defRPr>
            </a:lvl1pPr>
            <a:lvl2pPr lvl="1" rtl="0">
              <a:spcBef>
                <a:spcPts val="0"/>
              </a:spcBef>
              <a:spcAft>
                <a:spcPts val="0"/>
              </a:spcAft>
              <a:buNone/>
              <a:defRPr sz="1067">
                <a:solidFill>
                  <a:srgbClr val="FFFFFF"/>
                </a:solidFill>
              </a:defRPr>
            </a:lvl2pPr>
            <a:lvl3pPr lvl="2" rtl="0">
              <a:spcBef>
                <a:spcPts val="0"/>
              </a:spcBef>
              <a:spcAft>
                <a:spcPts val="0"/>
              </a:spcAft>
              <a:buNone/>
              <a:defRPr sz="1067">
                <a:solidFill>
                  <a:srgbClr val="FFFFFF"/>
                </a:solidFill>
              </a:defRPr>
            </a:lvl3pPr>
            <a:lvl4pPr lvl="3" rtl="0">
              <a:spcBef>
                <a:spcPts val="0"/>
              </a:spcBef>
              <a:spcAft>
                <a:spcPts val="0"/>
              </a:spcAft>
              <a:buNone/>
              <a:defRPr sz="1067">
                <a:solidFill>
                  <a:srgbClr val="FFFFFF"/>
                </a:solidFill>
              </a:defRPr>
            </a:lvl4pPr>
            <a:lvl5pPr lvl="4" rtl="0">
              <a:spcBef>
                <a:spcPts val="0"/>
              </a:spcBef>
              <a:spcAft>
                <a:spcPts val="0"/>
              </a:spcAft>
              <a:buNone/>
              <a:defRPr sz="1067">
                <a:solidFill>
                  <a:srgbClr val="FFFFFF"/>
                </a:solidFill>
              </a:defRPr>
            </a:lvl5pPr>
            <a:lvl6pPr lvl="5" rtl="0">
              <a:spcBef>
                <a:spcPts val="0"/>
              </a:spcBef>
              <a:spcAft>
                <a:spcPts val="0"/>
              </a:spcAft>
              <a:buNone/>
              <a:defRPr sz="1067">
                <a:solidFill>
                  <a:srgbClr val="FFFFFF"/>
                </a:solidFill>
              </a:defRPr>
            </a:lvl6pPr>
            <a:lvl7pPr lvl="6" rtl="0">
              <a:spcBef>
                <a:spcPts val="0"/>
              </a:spcBef>
              <a:spcAft>
                <a:spcPts val="0"/>
              </a:spcAft>
              <a:buNone/>
              <a:defRPr sz="1067">
                <a:solidFill>
                  <a:srgbClr val="FFFFFF"/>
                </a:solidFill>
              </a:defRPr>
            </a:lvl7pPr>
            <a:lvl8pPr lvl="7" rtl="0">
              <a:spcBef>
                <a:spcPts val="0"/>
              </a:spcBef>
              <a:spcAft>
                <a:spcPts val="0"/>
              </a:spcAft>
              <a:buNone/>
              <a:defRPr sz="1067">
                <a:solidFill>
                  <a:srgbClr val="FFFFFF"/>
                </a:solidFill>
              </a:defRPr>
            </a:lvl8pPr>
            <a:lvl9pPr lvl="8" rtl="0">
              <a:spcBef>
                <a:spcPts val="0"/>
              </a:spcBef>
              <a:spcAft>
                <a:spcPts val="0"/>
              </a:spcAft>
              <a:buNone/>
              <a:defRPr sz="1067">
                <a:solidFill>
                  <a:srgbClr val="FFFFFF"/>
                </a:solidFill>
              </a:defRPr>
            </a:lvl9pPr>
          </a:lstStyle>
          <a:p>
            <a:endParaRPr/>
          </a:p>
        </p:txBody>
      </p:sp>
      <p:sp>
        <p:nvSpPr>
          <p:cNvPr id="202" name="Google Shape;202;p57"/>
          <p:cNvSpPr txBox="1"/>
          <p:nvPr/>
        </p:nvSpPr>
        <p:spPr>
          <a:xfrm>
            <a:off x="609613" y="6324609"/>
            <a:ext cx="3663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933" kern="0">
                <a:solidFill>
                  <a:srgbClr val="FFFFFF"/>
                </a:solidFill>
                <a:latin typeface="Roboto"/>
                <a:ea typeface="Roboto"/>
                <a:cs typeface="Roboto"/>
                <a:sym typeface="Roboto"/>
              </a:rPr>
              <a:t>CLIMATE CHANGE MODULE</a:t>
            </a:r>
            <a:endParaRPr sz="933" kern="0">
              <a:solidFill>
                <a:srgbClr val="FFFFFF"/>
              </a:solidFill>
              <a:latin typeface="Roboto"/>
              <a:ea typeface="Roboto"/>
              <a:cs typeface="Roboto"/>
              <a:sym typeface="Roboto"/>
            </a:endParaRPr>
          </a:p>
          <a:p>
            <a:pPr defTabSz="1219170">
              <a:lnSpc>
                <a:spcPct val="120000"/>
              </a:lnSpc>
              <a:buClr>
                <a:srgbClr val="000000"/>
              </a:buClr>
              <a:buFont typeface="Arial"/>
              <a:buNone/>
            </a:pPr>
            <a:r>
              <a:rPr lang="en" sz="933" kern="0">
                <a:solidFill>
                  <a:srgbClr val="A6A6A6"/>
                </a:solidFill>
                <a:latin typeface="Roboto"/>
                <a:ea typeface="Roboto"/>
                <a:cs typeface="Roboto"/>
                <a:sym typeface="Roboto"/>
              </a:rPr>
              <a:t>FIRMWIDE LEADERSHIP MEETING 2020</a:t>
            </a:r>
            <a:endParaRPr sz="933" kern="0">
              <a:solidFill>
                <a:srgbClr val="A6A6A6"/>
              </a:solidFill>
              <a:latin typeface="Roboto"/>
              <a:ea typeface="Roboto"/>
              <a:cs typeface="Roboto"/>
              <a:sym typeface="Roboto"/>
            </a:endParaRPr>
          </a:p>
        </p:txBody>
      </p:sp>
    </p:spTree>
    <p:extLst>
      <p:ext uri="{BB962C8B-B14F-4D97-AF65-F5344CB8AC3E}">
        <p14:creationId xmlns:p14="http://schemas.microsoft.com/office/powerpoint/2010/main" val="834240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256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03"/>
        <p:cNvGrpSpPr/>
        <p:nvPr/>
      </p:nvGrpSpPr>
      <p:grpSpPr>
        <a:xfrm>
          <a:off x="0" y="0"/>
          <a:ext cx="0" cy="0"/>
          <a:chOff x="0" y="0"/>
          <a:chExt cx="0" cy="0"/>
        </a:xfrm>
      </p:grpSpPr>
      <p:sp>
        <p:nvSpPr>
          <p:cNvPr id="204" name="Google Shape;204;p5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rgbClr val="0B73B8"/>
              </a:buClr>
              <a:buSzPts val="3300"/>
              <a:buFont typeface="Arial"/>
              <a:buNone/>
              <a:defRPr b="1" i="0">
                <a:solidFill>
                  <a:srgbClr val="0B73B8"/>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5" name="Google Shape;205;p5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82588" algn="l" rtl="0">
              <a:lnSpc>
                <a:spcPct val="90000"/>
              </a:lnSpc>
              <a:spcBef>
                <a:spcPts val="1067"/>
              </a:spcBef>
              <a:spcAft>
                <a:spcPts val="0"/>
              </a:spcAft>
              <a:buClr>
                <a:schemeClr val="dk1"/>
              </a:buClr>
              <a:buSzPts val="2100"/>
              <a:buChar char="•"/>
              <a:defRPr b="0" i="0">
                <a:latin typeface="Arial"/>
                <a:ea typeface="Arial"/>
                <a:cs typeface="Arial"/>
                <a:sym typeface="Arial"/>
              </a:defRPr>
            </a:lvl1pPr>
            <a:lvl2pPr marL="1219170" lvl="1" indent="-457189" algn="l" rtl="0">
              <a:lnSpc>
                <a:spcPct val="90000"/>
              </a:lnSpc>
              <a:spcBef>
                <a:spcPts val="533"/>
              </a:spcBef>
              <a:spcAft>
                <a:spcPts val="0"/>
              </a:spcAft>
              <a:buClr>
                <a:schemeClr val="dk1"/>
              </a:buClr>
              <a:buSzPts val="1800"/>
              <a:buChar char="•"/>
              <a:defRPr b="0" i="0">
                <a:latin typeface="Arial"/>
                <a:ea typeface="Arial"/>
                <a:cs typeface="Arial"/>
                <a:sym typeface="Arial"/>
              </a:defRPr>
            </a:lvl2pPr>
            <a:lvl3pPr marL="1828754" lvl="2" indent="-431789" algn="l" rtl="0">
              <a:lnSpc>
                <a:spcPct val="90000"/>
              </a:lnSpc>
              <a:spcBef>
                <a:spcPts val="533"/>
              </a:spcBef>
              <a:spcAft>
                <a:spcPts val="0"/>
              </a:spcAft>
              <a:buClr>
                <a:schemeClr val="dk1"/>
              </a:buClr>
              <a:buSzPts val="1500"/>
              <a:buChar char="•"/>
              <a:defRPr b="0" i="0">
                <a:latin typeface="Arial"/>
                <a:ea typeface="Arial"/>
                <a:cs typeface="Arial"/>
                <a:sym typeface="Arial"/>
              </a:defRPr>
            </a:lvl3pPr>
            <a:lvl4pPr marL="2438339" lvl="3" indent="-423323" algn="l" rtl="0">
              <a:lnSpc>
                <a:spcPct val="90000"/>
              </a:lnSpc>
              <a:spcBef>
                <a:spcPts val="533"/>
              </a:spcBef>
              <a:spcAft>
                <a:spcPts val="0"/>
              </a:spcAft>
              <a:buClr>
                <a:schemeClr val="dk1"/>
              </a:buClr>
              <a:buSzPts val="1400"/>
              <a:buChar char="•"/>
              <a:defRPr b="0" i="0">
                <a:latin typeface="Arial"/>
                <a:ea typeface="Arial"/>
                <a:cs typeface="Arial"/>
                <a:sym typeface="Arial"/>
              </a:defRPr>
            </a:lvl4pPr>
            <a:lvl5pPr marL="3047924" lvl="4" indent="-423323" algn="l" rtl="0">
              <a:lnSpc>
                <a:spcPct val="90000"/>
              </a:lnSpc>
              <a:spcBef>
                <a:spcPts val="533"/>
              </a:spcBef>
              <a:spcAft>
                <a:spcPts val="0"/>
              </a:spcAft>
              <a:buClr>
                <a:schemeClr val="dk1"/>
              </a:buClr>
              <a:buSzPts val="1400"/>
              <a:buChar char="•"/>
              <a:defRPr b="0" i="0">
                <a:latin typeface="Arial"/>
                <a:ea typeface="Arial"/>
                <a:cs typeface="Arial"/>
                <a:sym typeface="Aria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206" name="Google Shape;206;p58" descr="A close up of a logo&#10;&#10;Description automatically generated"/>
          <p:cNvPicPr preferRelativeResize="0"/>
          <p:nvPr/>
        </p:nvPicPr>
        <p:blipFill rotWithShape="1">
          <a:blip r:embed="rId2">
            <a:alphaModFix/>
          </a:blip>
          <a:srcRect/>
          <a:stretch/>
        </p:blipFill>
        <p:spPr>
          <a:xfrm>
            <a:off x="11160370" y="5879611"/>
            <a:ext cx="839151" cy="648437"/>
          </a:xfrm>
          <a:prstGeom prst="rect">
            <a:avLst/>
          </a:prstGeom>
          <a:noFill/>
          <a:ln>
            <a:noFill/>
          </a:ln>
        </p:spPr>
      </p:pic>
      <p:sp>
        <p:nvSpPr>
          <p:cNvPr id="207" name="Google Shape;207;p58"/>
          <p:cNvSpPr/>
          <p:nvPr/>
        </p:nvSpPr>
        <p:spPr>
          <a:xfrm>
            <a:off x="0" y="6678028"/>
            <a:ext cx="12192000" cy="197600"/>
          </a:xfrm>
          <a:prstGeom prst="rect">
            <a:avLst/>
          </a:prstGeom>
          <a:solidFill>
            <a:srgbClr val="05406D"/>
          </a:solidFill>
          <a:ln>
            <a:noFill/>
          </a:ln>
        </p:spPr>
        <p:txBody>
          <a:bodyPr spcFirstLastPara="1" wrap="square" lIns="91433" tIns="45700" rIns="91433" bIns="45700" anchor="ctr" anchorCtr="0">
            <a:noAutofit/>
          </a:bodyPr>
          <a:lstStyle/>
          <a:p>
            <a:pPr algn="ctr" defTabSz="1219170">
              <a:buClr>
                <a:srgbClr val="000000"/>
              </a:buClr>
              <a:buSzPts val="1400"/>
              <a:buFont typeface="Arial"/>
              <a:buNone/>
            </a:pPr>
            <a:endParaRPr sz="1867" kern="0">
              <a:solidFill>
                <a:srgbClr val="05406D"/>
              </a:solidFill>
              <a:latin typeface="Calibri"/>
              <a:ea typeface="Calibri"/>
              <a:cs typeface="Calibri"/>
              <a:sym typeface="Calibri"/>
            </a:endParaRPr>
          </a:p>
        </p:txBody>
      </p:sp>
    </p:spTree>
    <p:extLst>
      <p:ext uri="{BB962C8B-B14F-4D97-AF65-F5344CB8AC3E}">
        <p14:creationId xmlns:p14="http://schemas.microsoft.com/office/powerpoint/2010/main" val="2688411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 - White bkgd - Footer 11">
  <p:cSld name="2 - White bkgd - Footer 11">
    <p:spTree>
      <p:nvGrpSpPr>
        <p:cNvPr id="1" name="Shape 208"/>
        <p:cNvGrpSpPr/>
        <p:nvPr/>
      </p:nvGrpSpPr>
      <p:grpSpPr>
        <a:xfrm>
          <a:off x="0" y="0"/>
          <a:ext cx="0" cy="0"/>
          <a:chOff x="0" y="0"/>
          <a:chExt cx="0" cy="0"/>
        </a:xfrm>
      </p:grpSpPr>
      <p:sp>
        <p:nvSpPr>
          <p:cNvPr id="209" name="Google Shape;209;p59"/>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800">
                <a:solidFill>
                  <a:srgbClr val="A6A6A6"/>
                </a:solidFill>
              </a:defRPr>
            </a:lvl1pPr>
            <a:lvl2pPr lvl="1" algn="r" rtl="0">
              <a:buNone/>
              <a:defRPr sz="800">
                <a:solidFill>
                  <a:srgbClr val="A6A6A6"/>
                </a:solidFill>
              </a:defRPr>
            </a:lvl2pPr>
            <a:lvl3pPr lvl="2" algn="r" rtl="0">
              <a:buNone/>
              <a:defRPr sz="800">
                <a:solidFill>
                  <a:srgbClr val="A6A6A6"/>
                </a:solidFill>
              </a:defRPr>
            </a:lvl3pPr>
            <a:lvl4pPr lvl="3" algn="r" rtl="0">
              <a:buNone/>
              <a:defRPr sz="800">
                <a:solidFill>
                  <a:srgbClr val="A6A6A6"/>
                </a:solidFill>
              </a:defRPr>
            </a:lvl4pPr>
            <a:lvl5pPr lvl="4" algn="r" rtl="0">
              <a:buNone/>
              <a:defRPr sz="800">
                <a:solidFill>
                  <a:srgbClr val="A6A6A6"/>
                </a:solidFill>
              </a:defRPr>
            </a:lvl5pPr>
            <a:lvl6pPr lvl="5" algn="r" rtl="0">
              <a:buNone/>
              <a:defRPr sz="800">
                <a:solidFill>
                  <a:srgbClr val="A6A6A6"/>
                </a:solidFill>
              </a:defRPr>
            </a:lvl6pPr>
            <a:lvl7pPr lvl="6" algn="r" rtl="0">
              <a:buNone/>
              <a:defRPr sz="800">
                <a:solidFill>
                  <a:srgbClr val="A6A6A6"/>
                </a:solidFill>
              </a:defRPr>
            </a:lvl7pPr>
            <a:lvl8pPr lvl="7" algn="r" rtl="0">
              <a:buNone/>
              <a:defRPr sz="800">
                <a:solidFill>
                  <a:srgbClr val="A6A6A6"/>
                </a:solidFill>
              </a:defRPr>
            </a:lvl8pPr>
            <a:lvl9pPr lvl="8" algn="r" rtl="0">
              <a:buNone/>
              <a:defRPr sz="800">
                <a:solidFill>
                  <a:srgbClr val="A6A6A6"/>
                </a:solidFill>
              </a:defRPr>
            </a:lvl9pPr>
          </a:lstStyle>
          <a:p>
            <a:pPr defTabSz="1219170">
              <a:buClr>
                <a:srgbClr val="000000"/>
              </a:buClr>
            </a:pPr>
            <a:r>
              <a:rPr lang="en" kern="0" smtClean="0">
                <a:cs typeface="Arial"/>
                <a:sym typeface="Arial"/>
              </a:rPr>
              <a:t>#</a:t>
            </a:r>
            <a:endParaRPr lang="en" kern="0">
              <a:solidFill>
                <a:srgbClr val="FFFFFF"/>
              </a:solidFill>
              <a:cs typeface="Arial"/>
              <a:sym typeface="Arial"/>
            </a:endParaRPr>
          </a:p>
        </p:txBody>
      </p:sp>
      <p:sp>
        <p:nvSpPr>
          <p:cNvPr id="210" name="Google Shape;210;p59"/>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667" b="1">
                <a:latin typeface="Roboto"/>
                <a:ea typeface="Roboto"/>
                <a:cs typeface="Roboto"/>
                <a:sym typeface="Roboto"/>
              </a:defRPr>
            </a:lvl1pPr>
            <a:lvl2pPr lvl="1" rtl="0">
              <a:spcBef>
                <a:spcPts val="0"/>
              </a:spcBef>
              <a:spcAft>
                <a:spcPts val="0"/>
              </a:spcAft>
              <a:buNone/>
              <a:defRPr sz="1067"/>
            </a:lvl2pPr>
            <a:lvl3pPr lvl="2" rtl="0">
              <a:spcBef>
                <a:spcPts val="0"/>
              </a:spcBef>
              <a:spcAft>
                <a:spcPts val="0"/>
              </a:spcAft>
              <a:buNone/>
              <a:defRPr sz="1067"/>
            </a:lvl3pPr>
            <a:lvl4pPr lvl="3" rtl="0">
              <a:spcBef>
                <a:spcPts val="0"/>
              </a:spcBef>
              <a:spcAft>
                <a:spcPts val="0"/>
              </a:spcAft>
              <a:buNone/>
              <a:defRPr sz="1067"/>
            </a:lvl4pPr>
            <a:lvl5pPr lvl="4" rtl="0">
              <a:spcBef>
                <a:spcPts val="0"/>
              </a:spcBef>
              <a:spcAft>
                <a:spcPts val="0"/>
              </a:spcAft>
              <a:buNone/>
              <a:defRPr sz="1067"/>
            </a:lvl5pPr>
            <a:lvl6pPr lvl="5" rtl="0">
              <a:spcBef>
                <a:spcPts val="0"/>
              </a:spcBef>
              <a:spcAft>
                <a:spcPts val="0"/>
              </a:spcAft>
              <a:buNone/>
              <a:defRPr sz="1067"/>
            </a:lvl6pPr>
            <a:lvl7pPr lvl="6" rtl="0">
              <a:spcBef>
                <a:spcPts val="0"/>
              </a:spcBef>
              <a:spcAft>
                <a:spcPts val="0"/>
              </a:spcAft>
              <a:buNone/>
              <a:defRPr sz="1067"/>
            </a:lvl7pPr>
            <a:lvl8pPr lvl="7" rtl="0">
              <a:spcBef>
                <a:spcPts val="0"/>
              </a:spcBef>
              <a:spcAft>
                <a:spcPts val="0"/>
              </a:spcAft>
              <a:buNone/>
              <a:defRPr sz="1067"/>
            </a:lvl8pPr>
            <a:lvl9pPr lvl="8" rtl="0">
              <a:spcBef>
                <a:spcPts val="0"/>
              </a:spcBef>
              <a:spcAft>
                <a:spcPts val="0"/>
              </a:spcAft>
              <a:buNone/>
              <a:defRPr sz="1067"/>
            </a:lvl9pPr>
          </a:lstStyle>
          <a:p>
            <a:endParaRPr/>
          </a:p>
        </p:txBody>
      </p:sp>
      <p:sp>
        <p:nvSpPr>
          <p:cNvPr id="211" name="Google Shape;211;p59"/>
          <p:cNvSpPr txBox="1"/>
          <p:nvPr/>
        </p:nvSpPr>
        <p:spPr>
          <a:xfrm>
            <a:off x="412887" y="6365041"/>
            <a:ext cx="7437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POINT OF THE MOUNTAIN FRAMEWORK PLAN</a:t>
            </a:r>
            <a:endParaRPr sz="800" kern="0">
              <a:solidFill>
                <a:srgbClr val="CCCCCC"/>
              </a:solidFill>
              <a:latin typeface="Roboto"/>
              <a:ea typeface="Roboto"/>
              <a:cs typeface="Roboto"/>
              <a:sym typeface="Roboto"/>
            </a:endParaRPr>
          </a:p>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SKIDMORE, OWINGS &amp; MERRILL | DESIGN WORKSHOP | WSP | GREAT BASIN | SAM SCHWARTZ | HALES ENGINEERING | SJ+A</a:t>
            </a:r>
            <a:endParaRPr sz="800" kern="0">
              <a:solidFill>
                <a:srgbClr val="B7B7B7"/>
              </a:solidFill>
              <a:latin typeface="Roboto"/>
              <a:ea typeface="Roboto"/>
              <a:cs typeface="Roboto"/>
              <a:sym typeface="Roboto"/>
            </a:endParaRPr>
          </a:p>
        </p:txBody>
      </p:sp>
    </p:spTree>
    <p:extLst>
      <p:ext uri="{BB962C8B-B14F-4D97-AF65-F5344CB8AC3E}">
        <p14:creationId xmlns:p14="http://schemas.microsoft.com/office/powerpoint/2010/main" val="18533805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ivider Slide - Stage 3">
  <p:cSld name="Divider Slide - Stage 3">
    <p:bg>
      <p:bgPr>
        <a:solidFill>
          <a:srgbClr val="05406D"/>
        </a:solidFill>
        <a:effectLst/>
      </p:bgPr>
    </p:bg>
    <p:spTree>
      <p:nvGrpSpPr>
        <p:cNvPr id="1" name="Shape 217"/>
        <p:cNvGrpSpPr/>
        <p:nvPr/>
      </p:nvGrpSpPr>
      <p:grpSpPr>
        <a:xfrm>
          <a:off x="0" y="0"/>
          <a:ext cx="0" cy="0"/>
          <a:chOff x="0" y="0"/>
          <a:chExt cx="0" cy="0"/>
        </a:xfrm>
      </p:grpSpPr>
      <p:sp>
        <p:nvSpPr>
          <p:cNvPr id="218" name="Google Shape;218;p62"/>
          <p:cNvSpPr txBox="1"/>
          <p:nvPr/>
        </p:nvSpPr>
        <p:spPr>
          <a:xfrm>
            <a:off x="412887" y="6365041"/>
            <a:ext cx="7437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POINT OF THE MOUNTAIN FRAMEWORK PLAN - FINAL REPORT</a:t>
            </a:r>
            <a:endParaRPr sz="800" kern="0">
              <a:solidFill>
                <a:srgbClr val="CCCCCC"/>
              </a:solidFill>
              <a:latin typeface="Roboto"/>
              <a:ea typeface="Roboto"/>
              <a:cs typeface="Roboto"/>
              <a:sym typeface="Roboto"/>
            </a:endParaRPr>
          </a:p>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SKIDMORE, OWINGS &amp; MERRILL | DESIGN WORKSHOP | WSP | GREAT BASIN | SAM SCHWARTZ | HALES ENGINEERING | SJ+A</a:t>
            </a:r>
            <a:endParaRPr sz="800" kern="0">
              <a:solidFill>
                <a:srgbClr val="B7B7B7"/>
              </a:solidFill>
              <a:latin typeface="Roboto"/>
              <a:ea typeface="Roboto"/>
              <a:cs typeface="Roboto"/>
              <a:sym typeface="Roboto"/>
            </a:endParaRPr>
          </a:p>
        </p:txBody>
      </p:sp>
    </p:spTree>
    <p:extLst>
      <p:ext uri="{BB962C8B-B14F-4D97-AF65-F5344CB8AC3E}">
        <p14:creationId xmlns:p14="http://schemas.microsoft.com/office/powerpoint/2010/main" val="34707944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Slide - Black 15">
  <p:cSld name="Divider Slide - Black 15">
    <p:bg>
      <p:bgPr>
        <a:solidFill>
          <a:srgbClr val="000000"/>
        </a:solidFill>
        <a:effectLst/>
      </p:bgPr>
    </p:bg>
    <p:spTree>
      <p:nvGrpSpPr>
        <p:cNvPr id="1" name="Shape 219"/>
        <p:cNvGrpSpPr/>
        <p:nvPr/>
      </p:nvGrpSpPr>
      <p:grpSpPr>
        <a:xfrm>
          <a:off x="0" y="0"/>
          <a:ext cx="0" cy="0"/>
          <a:chOff x="0" y="0"/>
          <a:chExt cx="0" cy="0"/>
        </a:xfrm>
      </p:grpSpPr>
      <p:sp>
        <p:nvSpPr>
          <p:cNvPr id="220" name="Google Shape;220;p63"/>
          <p:cNvSpPr txBox="1">
            <a:spLocks noGrp="1"/>
          </p:cNvSpPr>
          <p:nvPr>
            <p:ph type="title"/>
          </p:nvPr>
        </p:nvSpPr>
        <p:spPr>
          <a:xfrm>
            <a:off x="6139031" y="3023755"/>
            <a:ext cx="5644400" cy="816800"/>
          </a:xfrm>
          <a:prstGeom prst="rect">
            <a:avLst/>
          </a:prstGeom>
          <a:noFill/>
          <a:ln>
            <a:noFill/>
          </a:ln>
        </p:spPr>
        <p:txBody>
          <a:bodyPr spcFirstLastPara="1" wrap="square" lIns="0" tIns="0" rIns="0" bIns="0" anchor="t" anchorCtr="0">
            <a:noAutofit/>
          </a:bodyPr>
          <a:lstStyle>
            <a:lvl1pPr lvl="0" algn="r" rtl="0">
              <a:spcBef>
                <a:spcPts val="0"/>
              </a:spcBef>
              <a:spcAft>
                <a:spcPts val="0"/>
              </a:spcAft>
              <a:buNone/>
              <a:defRPr sz="3600">
                <a:solidFill>
                  <a:srgbClr val="FFFFFF"/>
                </a:solidFill>
                <a:latin typeface="Roboto Light"/>
                <a:ea typeface="Roboto Light"/>
                <a:cs typeface="Roboto Light"/>
                <a:sym typeface="Roboto Light"/>
              </a:defRPr>
            </a:lvl1pPr>
            <a:lvl2pPr lvl="1" rtl="0">
              <a:spcBef>
                <a:spcPts val="0"/>
              </a:spcBef>
              <a:spcAft>
                <a:spcPts val="0"/>
              </a:spcAft>
              <a:buNone/>
              <a:defRPr sz="3600">
                <a:latin typeface="Roboto Thin"/>
                <a:ea typeface="Roboto Thin"/>
                <a:cs typeface="Roboto Thin"/>
                <a:sym typeface="Roboto Thin"/>
              </a:defRPr>
            </a:lvl2pPr>
            <a:lvl3pPr lvl="2" rtl="0">
              <a:spcBef>
                <a:spcPts val="0"/>
              </a:spcBef>
              <a:spcAft>
                <a:spcPts val="0"/>
              </a:spcAft>
              <a:buNone/>
              <a:defRPr sz="3600">
                <a:latin typeface="Roboto Thin"/>
                <a:ea typeface="Roboto Thin"/>
                <a:cs typeface="Roboto Thin"/>
                <a:sym typeface="Roboto Thin"/>
              </a:defRPr>
            </a:lvl3pPr>
            <a:lvl4pPr lvl="3" rtl="0">
              <a:spcBef>
                <a:spcPts val="0"/>
              </a:spcBef>
              <a:spcAft>
                <a:spcPts val="0"/>
              </a:spcAft>
              <a:buNone/>
              <a:defRPr sz="3600">
                <a:latin typeface="Roboto Thin"/>
                <a:ea typeface="Roboto Thin"/>
                <a:cs typeface="Roboto Thin"/>
                <a:sym typeface="Roboto Thin"/>
              </a:defRPr>
            </a:lvl4pPr>
            <a:lvl5pPr lvl="4" rtl="0">
              <a:spcBef>
                <a:spcPts val="0"/>
              </a:spcBef>
              <a:spcAft>
                <a:spcPts val="0"/>
              </a:spcAft>
              <a:buNone/>
              <a:defRPr sz="3600">
                <a:latin typeface="Roboto Thin"/>
                <a:ea typeface="Roboto Thin"/>
                <a:cs typeface="Roboto Thin"/>
                <a:sym typeface="Roboto Thin"/>
              </a:defRPr>
            </a:lvl5pPr>
            <a:lvl6pPr lvl="5" rtl="0">
              <a:spcBef>
                <a:spcPts val="0"/>
              </a:spcBef>
              <a:spcAft>
                <a:spcPts val="0"/>
              </a:spcAft>
              <a:buNone/>
              <a:defRPr sz="3600">
                <a:latin typeface="Roboto Thin"/>
                <a:ea typeface="Roboto Thin"/>
                <a:cs typeface="Roboto Thin"/>
                <a:sym typeface="Roboto Thin"/>
              </a:defRPr>
            </a:lvl6pPr>
            <a:lvl7pPr lvl="6" rtl="0">
              <a:spcBef>
                <a:spcPts val="0"/>
              </a:spcBef>
              <a:spcAft>
                <a:spcPts val="0"/>
              </a:spcAft>
              <a:buNone/>
              <a:defRPr sz="3600">
                <a:latin typeface="Roboto Thin"/>
                <a:ea typeface="Roboto Thin"/>
                <a:cs typeface="Roboto Thin"/>
                <a:sym typeface="Roboto Thin"/>
              </a:defRPr>
            </a:lvl7pPr>
            <a:lvl8pPr lvl="7" rtl="0">
              <a:spcBef>
                <a:spcPts val="0"/>
              </a:spcBef>
              <a:spcAft>
                <a:spcPts val="0"/>
              </a:spcAft>
              <a:buNone/>
              <a:defRPr sz="3600">
                <a:latin typeface="Roboto Thin"/>
                <a:ea typeface="Roboto Thin"/>
                <a:cs typeface="Roboto Thin"/>
                <a:sym typeface="Roboto Thin"/>
              </a:defRPr>
            </a:lvl8pPr>
            <a:lvl9pPr lvl="8" rtl="0">
              <a:spcBef>
                <a:spcPts val="0"/>
              </a:spcBef>
              <a:spcAft>
                <a:spcPts val="0"/>
              </a:spcAft>
              <a:buNone/>
              <a:defRPr sz="3600">
                <a:latin typeface="Roboto Thin"/>
                <a:ea typeface="Roboto Thin"/>
                <a:cs typeface="Roboto Thin"/>
                <a:sym typeface="Roboto Thin"/>
              </a:defRPr>
            </a:lvl9pPr>
          </a:lstStyle>
          <a:p>
            <a:endParaRPr/>
          </a:p>
        </p:txBody>
      </p:sp>
      <p:sp>
        <p:nvSpPr>
          <p:cNvPr id="221" name="Google Shape;221;p63"/>
          <p:cNvSpPr txBox="1"/>
          <p:nvPr/>
        </p:nvSpPr>
        <p:spPr>
          <a:xfrm>
            <a:off x="412887" y="6365041"/>
            <a:ext cx="7437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POINT OF THE MOUNTAIN FRAMEWORK PLAN - FINAL REPORT</a:t>
            </a:r>
            <a:endParaRPr sz="800" kern="0">
              <a:solidFill>
                <a:srgbClr val="CCCCCC"/>
              </a:solidFill>
              <a:latin typeface="Roboto"/>
              <a:ea typeface="Roboto"/>
              <a:cs typeface="Roboto"/>
              <a:sym typeface="Roboto"/>
            </a:endParaRPr>
          </a:p>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SKIDMORE, OWINGS &amp; MERRILL | DESIGN WORKSHOP | WSP | GREAT BASIN | SAM SCHWARTZ | HALES ENGINEERING | SJ+A</a:t>
            </a:r>
            <a:endParaRPr sz="800" kern="0">
              <a:solidFill>
                <a:srgbClr val="B7B7B7"/>
              </a:solidFill>
              <a:latin typeface="Roboto"/>
              <a:ea typeface="Roboto"/>
              <a:cs typeface="Roboto"/>
              <a:sym typeface="Roboto"/>
            </a:endParaRPr>
          </a:p>
        </p:txBody>
      </p:sp>
    </p:spTree>
    <p:extLst>
      <p:ext uri="{BB962C8B-B14F-4D97-AF65-F5344CB8AC3E}">
        <p14:creationId xmlns:p14="http://schemas.microsoft.com/office/powerpoint/2010/main" val="2219784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vider Slide - Black 1">
  <p:cSld name="Divider Slide - Black 1">
    <p:bg>
      <p:bgPr>
        <a:solidFill>
          <a:srgbClr val="05406D"/>
        </a:solidFill>
        <a:effectLst/>
      </p:bgPr>
    </p:bg>
    <p:spTree>
      <p:nvGrpSpPr>
        <p:cNvPr id="1" name="Shape 222"/>
        <p:cNvGrpSpPr/>
        <p:nvPr/>
      </p:nvGrpSpPr>
      <p:grpSpPr>
        <a:xfrm>
          <a:off x="0" y="0"/>
          <a:ext cx="0" cy="0"/>
          <a:chOff x="0" y="0"/>
          <a:chExt cx="0" cy="0"/>
        </a:xfrm>
      </p:grpSpPr>
      <p:sp>
        <p:nvSpPr>
          <p:cNvPr id="223" name="Google Shape;223;p64"/>
          <p:cNvSpPr txBox="1"/>
          <p:nvPr/>
        </p:nvSpPr>
        <p:spPr>
          <a:xfrm>
            <a:off x="412887" y="6365041"/>
            <a:ext cx="7437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POINT OF THE MOUNTAIN FRAMEWORK PLAN - FINAL REPORT</a:t>
            </a:r>
            <a:endParaRPr sz="800" kern="0">
              <a:solidFill>
                <a:srgbClr val="CCCCCC"/>
              </a:solidFill>
              <a:latin typeface="Roboto"/>
              <a:ea typeface="Roboto"/>
              <a:cs typeface="Roboto"/>
              <a:sym typeface="Roboto"/>
            </a:endParaRPr>
          </a:p>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SKIDMORE, OWINGS &amp; MERRILL | DESIGN WORKSHOP | WSP | GREAT BASIN | SAM SCHWARTZ | HALES ENGINEERING | SJ+A</a:t>
            </a:r>
            <a:endParaRPr sz="800" kern="0">
              <a:solidFill>
                <a:srgbClr val="B7B7B7"/>
              </a:solidFill>
              <a:latin typeface="Roboto"/>
              <a:ea typeface="Roboto"/>
              <a:cs typeface="Roboto"/>
              <a:sym typeface="Roboto"/>
            </a:endParaRPr>
          </a:p>
        </p:txBody>
      </p:sp>
    </p:spTree>
    <p:extLst>
      <p:ext uri="{BB962C8B-B14F-4D97-AF65-F5344CB8AC3E}">
        <p14:creationId xmlns:p14="http://schemas.microsoft.com/office/powerpoint/2010/main" val="387566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ivider Slide - Black 2">
  <p:cSld name="Divider Slide - Black 2">
    <p:bg>
      <p:bgPr>
        <a:solidFill>
          <a:srgbClr val="05406D"/>
        </a:solidFill>
        <a:effectLst/>
      </p:bgPr>
    </p:bg>
    <p:spTree>
      <p:nvGrpSpPr>
        <p:cNvPr id="1" name="Shape 224"/>
        <p:cNvGrpSpPr/>
        <p:nvPr/>
      </p:nvGrpSpPr>
      <p:grpSpPr>
        <a:xfrm>
          <a:off x="0" y="0"/>
          <a:ext cx="0" cy="0"/>
          <a:chOff x="0" y="0"/>
          <a:chExt cx="0" cy="0"/>
        </a:xfrm>
      </p:grpSpPr>
      <p:sp>
        <p:nvSpPr>
          <p:cNvPr id="225" name="Google Shape;225;p65"/>
          <p:cNvSpPr txBox="1"/>
          <p:nvPr/>
        </p:nvSpPr>
        <p:spPr>
          <a:xfrm>
            <a:off x="412887" y="6365041"/>
            <a:ext cx="7437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POINT OF THE MOUNTAIN FRAMEWORK PLAN - FINAL REPORT</a:t>
            </a:r>
            <a:endParaRPr sz="800" kern="0">
              <a:solidFill>
                <a:srgbClr val="CCCCCC"/>
              </a:solidFill>
              <a:latin typeface="Roboto"/>
              <a:ea typeface="Roboto"/>
              <a:cs typeface="Roboto"/>
              <a:sym typeface="Roboto"/>
            </a:endParaRPr>
          </a:p>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SKIDMORE, OWINGS &amp; MERRILL | DESIGN WORKSHOP | WSP | GREAT BASIN | SAM SCHWARTZ | HALES ENGINEERING | SJ+A</a:t>
            </a:r>
            <a:endParaRPr sz="800" kern="0">
              <a:solidFill>
                <a:srgbClr val="B7B7B7"/>
              </a:solidFill>
              <a:latin typeface="Roboto"/>
              <a:ea typeface="Roboto"/>
              <a:cs typeface="Roboto"/>
              <a:sym typeface="Roboto"/>
            </a:endParaRPr>
          </a:p>
        </p:txBody>
      </p:sp>
    </p:spTree>
    <p:extLst>
      <p:ext uri="{BB962C8B-B14F-4D97-AF65-F5344CB8AC3E}">
        <p14:creationId xmlns:p14="http://schemas.microsoft.com/office/powerpoint/2010/main" val="12748246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ivider Slide - Black 13">
  <p:cSld name="Divider Slide - Black 13">
    <p:bg>
      <p:bgPr>
        <a:solidFill>
          <a:srgbClr val="000000"/>
        </a:solidFill>
        <a:effectLst/>
      </p:bgPr>
    </p:bg>
    <p:spTree>
      <p:nvGrpSpPr>
        <p:cNvPr id="1" name="Shape 226"/>
        <p:cNvGrpSpPr/>
        <p:nvPr/>
      </p:nvGrpSpPr>
      <p:grpSpPr>
        <a:xfrm>
          <a:off x="0" y="0"/>
          <a:ext cx="0" cy="0"/>
          <a:chOff x="0" y="0"/>
          <a:chExt cx="0" cy="0"/>
        </a:xfrm>
      </p:grpSpPr>
      <p:sp>
        <p:nvSpPr>
          <p:cNvPr id="227" name="Google Shape;227;p66"/>
          <p:cNvSpPr txBox="1">
            <a:spLocks noGrp="1"/>
          </p:cNvSpPr>
          <p:nvPr>
            <p:ph type="title"/>
          </p:nvPr>
        </p:nvSpPr>
        <p:spPr>
          <a:xfrm>
            <a:off x="6139031" y="3023755"/>
            <a:ext cx="5644400" cy="816800"/>
          </a:xfrm>
          <a:prstGeom prst="rect">
            <a:avLst/>
          </a:prstGeom>
          <a:noFill/>
          <a:ln>
            <a:noFill/>
          </a:ln>
        </p:spPr>
        <p:txBody>
          <a:bodyPr spcFirstLastPara="1" wrap="square" lIns="0" tIns="0" rIns="0" bIns="0" anchor="t" anchorCtr="0">
            <a:noAutofit/>
          </a:bodyPr>
          <a:lstStyle>
            <a:lvl1pPr lvl="0" algn="r" rtl="0">
              <a:spcBef>
                <a:spcPts val="0"/>
              </a:spcBef>
              <a:spcAft>
                <a:spcPts val="0"/>
              </a:spcAft>
              <a:buNone/>
              <a:defRPr sz="3600">
                <a:solidFill>
                  <a:srgbClr val="FFFFFF"/>
                </a:solidFill>
                <a:latin typeface="Roboto Light"/>
                <a:ea typeface="Roboto Light"/>
                <a:cs typeface="Roboto Light"/>
                <a:sym typeface="Roboto Light"/>
              </a:defRPr>
            </a:lvl1pPr>
            <a:lvl2pPr lvl="1" rtl="0">
              <a:spcBef>
                <a:spcPts val="0"/>
              </a:spcBef>
              <a:spcAft>
                <a:spcPts val="0"/>
              </a:spcAft>
              <a:buNone/>
              <a:defRPr sz="3600">
                <a:latin typeface="Roboto Thin"/>
                <a:ea typeface="Roboto Thin"/>
                <a:cs typeface="Roboto Thin"/>
                <a:sym typeface="Roboto Thin"/>
              </a:defRPr>
            </a:lvl2pPr>
            <a:lvl3pPr lvl="2" rtl="0">
              <a:spcBef>
                <a:spcPts val="0"/>
              </a:spcBef>
              <a:spcAft>
                <a:spcPts val="0"/>
              </a:spcAft>
              <a:buNone/>
              <a:defRPr sz="3600">
                <a:latin typeface="Roboto Thin"/>
                <a:ea typeface="Roboto Thin"/>
                <a:cs typeface="Roboto Thin"/>
                <a:sym typeface="Roboto Thin"/>
              </a:defRPr>
            </a:lvl3pPr>
            <a:lvl4pPr lvl="3" rtl="0">
              <a:spcBef>
                <a:spcPts val="0"/>
              </a:spcBef>
              <a:spcAft>
                <a:spcPts val="0"/>
              </a:spcAft>
              <a:buNone/>
              <a:defRPr sz="3600">
                <a:latin typeface="Roboto Thin"/>
                <a:ea typeface="Roboto Thin"/>
                <a:cs typeface="Roboto Thin"/>
                <a:sym typeface="Roboto Thin"/>
              </a:defRPr>
            </a:lvl4pPr>
            <a:lvl5pPr lvl="4" rtl="0">
              <a:spcBef>
                <a:spcPts val="0"/>
              </a:spcBef>
              <a:spcAft>
                <a:spcPts val="0"/>
              </a:spcAft>
              <a:buNone/>
              <a:defRPr sz="3600">
                <a:latin typeface="Roboto Thin"/>
                <a:ea typeface="Roboto Thin"/>
                <a:cs typeface="Roboto Thin"/>
                <a:sym typeface="Roboto Thin"/>
              </a:defRPr>
            </a:lvl5pPr>
            <a:lvl6pPr lvl="5" rtl="0">
              <a:spcBef>
                <a:spcPts val="0"/>
              </a:spcBef>
              <a:spcAft>
                <a:spcPts val="0"/>
              </a:spcAft>
              <a:buNone/>
              <a:defRPr sz="3600">
                <a:latin typeface="Roboto Thin"/>
                <a:ea typeface="Roboto Thin"/>
                <a:cs typeface="Roboto Thin"/>
                <a:sym typeface="Roboto Thin"/>
              </a:defRPr>
            </a:lvl6pPr>
            <a:lvl7pPr lvl="6" rtl="0">
              <a:spcBef>
                <a:spcPts val="0"/>
              </a:spcBef>
              <a:spcAft>
                <a:spcPts val="0"/>
              </a:spcAft>
              <a:buNone/>
              <a:defRPr sz="3600">
                <a:latin typeface="Roboto Thin"/>
                <a:ea typeface="Roboto Thin"/>
                <a:cs typeface="Roboto Thin"/>
                <a:sym typeface="Roboto Thin"/>
              </a:defRPr>
            </a:lvl7pPr>
            <a:lvl8pPr lvl="7" rtl="0">
              <a:spcBef>
                <a:spcPts val="0"/>
              </a:spcBef>
              <a:spcAft>
                <a:spcPts val="0"/>
              </a:spcAft>
              <a:buNone/>
              <a:defRPr sz="3600">
                <a:latin typeface="Roboto Thin"/>
                <a:ea typeface="Roboto Thin"/>
                <a:cs typeface="Roboto Thin"/>
                <a:sym typeface="Roboto Thin"/>
              </a:defRPr>
            </a:lvl8pPr>
            <a:lvl9pPr lvl="8" rtl="0">
              <a:spcBef>
                <a:spcPts val="0"/>
              </a:spcBef>
              <a:spcAft>
                <a:spcPts val="0"/>
              </a:spcAft>
              <a:buNone/>
              <a:defRPr sz="3600">
                <a:latin typeface="Roboto Thin"/>
                <a:ea typeface="Roboto Thin"/>
                <a:cs typeface="Roboto Thin"/>
                <a:sym typeface="Roboto Thin"/>
              </a:defRPr>
            </a:lvl9pPr>
          </a:lstStyle>
          <a:p>
            <a:endParaRPr/>
          </a:p>
        </p:txBody>
      </p:sp>
      <p:sp>
        <p:nvSpPr>
          <p:cNvPr id="228" name="Google Shape;228;p66"/>
          <p:cNvSpPr txBox="1"/>
          <p:nvPr/>
        </p:nvSpPr>
        <p:spPr>
          <a:xfrm>
            <a:off x="412887" y="6365041"/>
            <a:ext cx="7437200" cy="314400"/>
          </a:xfrm>
          <a:prstGeom prst="rect">
            <a:avLst/>
          </a:prstGeom>
          <a:noFill/>
          <a:ln>
            <a:noFill/>
          </a:ln>
        </p:spPr>
        <p:txBody>
          <a:bodyPr spcFirstLastPara="1" wrap="square" lIns="0" tIns="0" rIns="0" bIns="0" anchor="t" anchorCtr="0">
            <a:noAutofit/>
          </a:bodyPr>
          <a:lstStyle/>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POINT OF THE MOUNTAIN FRAMEWORK PLAN - FINAL REPORT</a:t>
            </a:r>
            <a:endParaRPr sz="800" kern="0">
              <a:solidFill>
                <a:srgbClr val="CCCCCC"/>
              </a:solidFill>
              <a:latin typeface="Roboto"/>
              <a:ea typeface="Roboto"/>
              <a:cs typeface="Roboto"/>
              <a:sym typeface="Roboto"/>
            </a:endParaRPr>
          </a:p>
          <a:p>
            <a:pPr defTabSz="1219170">
              <a:lnSpc>
                <a:spcPct val="120000"/>
              </a:lnSpc>
              <a:buClr>
                <a:srgbClr val="000000"/>
              </a:buClr>
              <a:buFont typeface="Arial"/>
              <a:buNone/>
            </a:pPr>
            <a:r>
              <a:rPr lang="en" sz="800" kern="0">
                <a:solidFill>
                  <a:srgbClr val="CCCCCC"/>
                </a:solidFill>
                <a:latin typeface="Roboto"/>
                <a:ea typeface="Roboto"/>
                <a:cs typeface="Roboto"/>
                <a:sym typeface="Roboto"/>
              </a:rPr>
              <a:t>SKIDMORE, OWINGS &amp; MERRILL | DESIGN WORKSHOP | WSP | GREAT BASIN | SAM SCHWARTZ | HALES ENGINEERING | SJ+A</a:t>
            </a:r>
            <a:endParaRPr sz="800" kern="0">
              <a:solidFill>
                <a:srgbClr val="B7B7B7"/>
              </a:solidFill>
              <a:latin typeface="Roboto"/>
              <a:ea typeface="Roboto"/>
              <a:cs typeface="Roboto"/>
              <a:sym typeface="Roboto"/>
            </a:endParaRPr>
          </a:p>
        </p:txBody>
      </p:sp>
    </p:spTree>
    <p:extLst>
      <p:ext uri="{BB962C8B-B14F-4D97-AF65-F5344CB8AC3E}">
        <p14:creationId xmlns:p14="http://schemas.microsoft.com/office/powerpoint/2010/main" val="3533055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0A4CB6-C069-4797-BF51-C496ECD482CB}"/>
              </a:ext>
            </a:extLst>
          </p:cNvPr>
          <p:cNvSpPr>
            <a:spLocks noGrp="1"/>
          </p:cNvSpPr>
          <p:nvPr>
            <p:ph type="dt" sz="half" idx="10"/>
          </p:nvPr>
        </p:nvSpPr>
        <p:spPr/>
        <p:txBody>
          <a:bodyPr/>
          <a:lstStyle/>
          <a:p>
            <a:fld id="{B239C105-EF79-40C4-AE5E-7249BC6253B0}" type="datetimeFigureOut">
              <a:rPr lang="en-US" smtClean="0"/>
              <a:t>3/8/2022</a:t>
            </a:fld>
            <a:endParaRPr lang="en-US"/>
          </a:p>
        </p:txBody>
      </p:sp>
      <p:sp>
        <p:nvSpPr>
          <p:cNvPr id="3" name="Footer Placeholder 2">
            <a:extLst>
              <a:ext uri="{FF2B5EF4-FFF2-40B4-BE49-F238E27FC236}">
                <a16:creationId xmlns:a16="http://schemas.microsoft.com/office/drawing/2014/main" xmlns="" id="{6F463F23-BD93-4B2C-9AD7-074060840A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E2061ED-0862-4581-BF63-CB7E877FBFF6}"/>
              </a:ext>
            </a:extLst>
          </p:cNvPr>
          <p:cNvSpPr>
            <a:spLocks noGrp="1"/>
          </p:cNvSpPr>
          <p:nvPr>
            <p:ph type="sldNum" sz="quarter" idx="12"/>
          </p:nvPr>
        </p:nvSpPr>
        <p:spPr/>
        <p:txBody>
          <a:bodyPr/>
          <a:lstStyle/>
          <a:p>
            <a:fld id="{5ECC95FE-ED41-43F2-AD04-A9789456BDFB}" type="slidenum">
              <a:rPr lang="en-US" smtClean="0"/>
              <a:t>‹#›</a:t>
            </a:fld>
            <a:endParaRPr lang="en-US"/>
          </a:p>
        </p:txBody>
      </p:sp>
    </p:spTree>
    <p:extLst>
      <p:ext uri="{BB962C8B-B14F-4D97-AF65-F5344CB8AC3E}">
        <p14:creationId xmlns:p14="http://schemas.microsoft.com/office/powerpoint/2010/main" val="290184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A5FC7-7185-4B59-B4CD-23EA3E8AB3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14578AD-1439-4121-AA04-E39E63E465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B18D7BB-4BDA-4F3D-9983-C18AF89C9BD4}"/>
              </a:ext>
            </a:extLst>
          </p:cNvPr>
          <p:cNvSpPr>
            <a:spLocks noGrp="1"/>
          </p:cNvSpPr>
          <p:nvPr>
            <p:ph type="dt" sz="half" idx="10"/>
          </p:nvPr>
        </p:nvSpPr>
        <p:spPr/>
        <p:txBody>
          <a:bodyPr/>
          <a:lstStyle/>
          <a:p>
            <a:fld id="{588C18F3-E487-4EB5-BB7E-319B46238571}" type="datetimeFigureOut">
              <a:rPr lang="en-US" smtClean="0"/>
              <a:t>3/8/2022</a:t>
            </a:fld>
            <a:endParaRPr lang="en-US"/>
          </a:p>
        </p:txBody>
      </p:sp>
      <p:sp>
        <p:nvSpPr>
          <p:cNvPr id="5" name="Footer Placeholder 4">
            <a:extLst>
              <a:ext uri="{FF2B5EF4-FFF2-40B4-BE49-F238E27FC236}">
                <a16:creationId xmlns:a16="http://schemas.microsoft.com/office/drawing/2014/main" xmlns="" id="{01B75262-D7C7-4D8A-8B54-EEB11C5EE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52C44F1-A90C-4BC8-880B-1BC512C2265C}"/>
              </a:ext>
            </a:extLst>
          </p:cNvPr>
          <p:cNvSpPr>
            <a:spLocks noGrp="1"/>
          </p:cNvSpPr>
          <p:nvPr>
            <p:ph type="sldNum" sz="quarter" idx="12"/>
          </p:nvPr>
        </p:nvSpPr>
        <p:spPr/>
        <p:txBody>
          <a:bodyPr/>
          <a:lstStyle/>
          <a:p>
            <a:fld id="{38393293-A0D4-44C9-A1E3-74EE3EE884EC}" type="slidenum">
              <a:rPr lang="en-US" smtClean="0"/>
              <a:t>‹#›</a:t>
            </a:fld>
            <a:endParaRPr lang="en-US"/>
          </a:p>
        </p:txBody>
      </p:sp>
    </p:spTree>
    <p:extLst>
      <p:ext uri="{BB962C8B-B14F-4D97-AF65-F5344CB8AC3E}">
        <p14:creationId xmlns:p14="http://schemas.microsoft.com/office/powerpoint/2010/main" val="3185276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4.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5.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theme" Target="../theme/theme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xmlns="" id="{885684B1-A53D-431E-952F-3CE6FC6A4C3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4994"/>
          <a:stretch/>
        </p:blipFill>
        <p:spPr>
          <a:xfrm>
            <a:off x="167458" y="338558"/>
            <a:ext cx="1069836" cy="914400"/>
          </a:xfrm>
          <a:prstGeom prst="rect">
            <a:avLst/>
          </a:prstGeom>
        </p:spPr>
      </p:pic>
      <p:sp>
        <p:nvSpPr>
          <p:cNvPr id="9" name="Content Placeholder 2">
            <a:extLst>
              <a:ext uri="{FF2B5EF4-FFF2-40B4-BE49-F238E27FC236}">
                <a16:creationId xmlns:a16="http://schemas.microsoft.com/office/drawing/2014/main" xmlns="" id="{8C5FD9C6-0935-445F-BF27-316EF74EBFB6}"/>
              </a:ext>
            </a:extLst>
          </p:cNvPr>
          <p:cNvSpPr txBox="1">
            <a:spLocks/>
          </p:cNvSpPr>
          <p:nvPr userDrawn="1"/>
        </p:nvSpPr>
        <p:spPr>
          <a:xfrm>
            <a:off x="328150" y="6071321"/>
            <a:ext cx="7699432" cy="634833"/>
          </a:xfrm>
          <a:prstGeom prst="rect">
            <a:avLst/>
          </a:prstGeom>
        </p:spPr>
        <p:txBody>
          <a:bodyPr vert="horz" lIns="91440" tIns="45720" rIns="91440" bIns="45720" rtlCol="0" anchor="b">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400"/>
              </a:lnSpc>
              <a:spcBef>
                <a:spcPts val="0"/>
              </a:spcBef>
              <a:buNone/>
            </a:pPr>
            <a:r>
              <a:rPr lang="en-US" sz="1000" b="1" dirty="0" smtClean="0">
                <a:solidFill>
                  <a:schemeClr val="tx1">
                    <a:lumMod val="50000"/>
                    <a:lumOff val="50000"/>
                  </a:schemeClr>
                </a:solidFill>
                <a:latin typeface="Roboto" panose="02000000000000000000" pitchFamily="2" charset="0"/>
                <a:ea typeface="Roboto" panose="02000000000000000000" pitchFamily="2" charset="0"/>
              </a:rPr>
              <a:t>THE</a:t>
            </a:r>
            <a:r>
              <a:rPr lang="en-US" sz="1000" b="1" baseline="0" dirty="0" smtClean="0">
                <a:solidFill>
                  <a:schemeClr val="tx1">
                    <a:lumMod val="50000"/>
                    <a:lumOff val="50000"/>
                  </a:schemeClr>
                </a:solidFill>
                <a:latin typeface="Roboto" panose="02000000000000000000" pitchFamily="2" charset="0"/>
                <a:ea typeface="Roboto" panose="02000000000000000000" pitchFamily="2" charset="0"/>
              </a:rPr>
              <a:t> </a:t>
            </a:r>
            <a:r>
              <a:rPr lang="en-US" sz="1000" b="1" dirty="0" smtClean="0">
                <a:solidFill>
                  <a:schemeClr val="tx1">
                    <a:lumMod val="50000"/>
                    <a:lumOff val="50000"/>
                  </a:schemeClr>
                </a:solidFill>
                <a:latin typeface="Roboto" panose="02000000000000000000" pitchFamily="2" charset="0"/>
                <a:ea typeface="Roboto" panose="02000000000000000000" pitchFamily="2" charset="0"/>
              </a:rPr>
              <a:t>POINT </a:t>
            </a:r>
            <a:r>
              <a:rPr lang="en-US" sz="1000" b="1" dirty="0">
                <a:solidFill>
                  <a:schemeClr val="tx1">
                    <a:lumMod val="50000"/>
                    <a:lumOff val="50000"/>
                  </a:schemeClr>
                </a:solidFill>
                <a:latin typeface="Roboto" panose="02000000000000000000" pitchFamily="2" charset="0"/>
                <a:ea typeface="Roboto" panose="02000000000000000000" pitchFamily="2" charset="0"/>
              </a:rPr>
              <a:t>OF THE </a:t>
            </a:r>
            <a:r>
              <a:rPr lang="en-US" sz="1000" b="1" dirty="0" smtClean="0">
                <a:solidFill>
                  <a:schemeClr val="tx1">
                    <a:lumMod val="50000"/>
                    <a:lumOff val="50000"/>
                  </a:schemeClr>
                </a:solidFill>
                <a:latin typeface="Roboto" panose="02000000000000000000" pitchFamily="2" charset="0"/>
                <a:ea typeface="Roboto" panose="02000000000000000000" pitchFamily="2" charset="0"/>
              </a:rPr>
              <a:t>MOUNTAIN STUDIES </a:t>
            </a:r>
            <a:endParaRPr lang="en-US" sz="1000" b="1" dirty="0">
              <a:solidFill>
                <a:schemeClr val="tx1">
                  <a:lumMod val="50000"/>
                  <a:lumOff val="50000"/>
                </a:schemeClr>
              </a:solidFill>
              <a:latin typeface="Roboto" panose="02000000000000000000" pitchFamily="2" charset="0"/>
              <a:ea typeface="Roboto" panose="02000000000000000000" pitchFamily="2" charset="0"/>
            </a:endParaRPr>
          </a:p>
        </p:txBody>
      </p:sp>
      <p:pic>
        <p:nvPicPr>
          <p:cNvPr id="10" name="Picture 9" descr="A picture containing drawing&#10;&#10;Description automatically generated">
            <a:extLst>
              <a:ext uri="{FF2B5EF4-FFF2-40B4-BE49-F238E27FC236}">
                <a16:creationId xmlns:a16="http://schemas.microsoft.com/office/drawing/2014/main" xmlns="" id="{C854A46C-EC75-4B50-B2AF-7BCD6C46A63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85721" y="6407264"/>
            <a:ext cx="1178130" cy="298735"/>
          </a:xfrm>
          <a:prstGeom prst="rect">
            <a:avLst/>
          </a:prstGeom>
        </p:spPr>
      </p:pic>
    </p:spTree>
    <p:extLst>
      <p:ext uri="{BB962C8B-B14F-4D97-AF65-F5344CB8AC3E}">
        <p14:creationId xmlns:p14="http://schemas.microsoft.com/office/powerpoint/2010/main" val="15570540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90" r:id="rId4"/>
    <p:sldLayoutId id="2147483691" r:id="rId5"/>
    <p:sldLayoutId id="2147483733" r:id="rId6"/>
  </p:sldLayoutIdLst>
  <p:txStyles>
    <p:title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03B7EFE-F186-4FE7-BE1F-0AF9347F3EA8}"/>
              </a:ext>
            </a:extLst>
          </p:cNvPr>
          <p:cNvSpPr/>
          <p:nvPr userDrawn="1"/>
        </p:nvSpPr>
        <p:spPr>
          <a:xfrm>
            <a:off x="0" y="0"/>
            <a:ext cx="12192000" cy="6858000"/>
          </a:xfrm>
          <a:prstGeom prst="rect">
            <a:avLst/>
          </a:prstGeom>
          <a:solidFill>
            <a:srgbClr val="50A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xmlns="" id="{D48B7379-709D-4A0C-B46A-EA09F227C670}"/>
              </a:ext>
            </a:extLst>
          </p:cNvPr>
          <p:cNvCxnSpPr>
            <a:cxnSpLocks/>
          </p:cNvCxnSpPr>
          <p:nvPr userDrawn="1"/>
        </p:nvCxnSpPr>
        <p:spPr>
          <a:xfrm>
            <a:off x="518160" y="663889"/>
            <a:ext cx="3657600" cy="0"/>
          </a:xfrm>
          <a:prstGeom prst="line">
            <a:avLst/>
          </a:prstGeom>
          <a:ln w="28575">
            <a:solidFill>
              <a:srgbClr val="05406D"/>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4E7E87BF-0944-43F5-9A9A-2078D8DD5FC2}"/>
              </a:ext>
            </a:extLst>
          </p:cNvPr>
          <p:cNvCxnSpPr>
            <a:cxnSpLocks/>
          </p:cNvCxnSpPr>
          <p:nvPr userDrawn="1"/>
        </p:nvCxnSpPr>
        <p:spPr>
          <a:xfrm>
            <a:off x="518160" y="4761566"/>
            <a:ext cx="7315200" cy="0"/>
          </a:xfrm>
          <a:prstGeom prst="line">
            <a:avLst/>
          </a:prstGeom>
          <a:ln w="28575">
            <a:solidFill>
              <a:srgbClr val="0540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655595"/>
      </p:ext>
    </p:extLst>
  </p:cSld>
  <p:clrMap bg1="lt1" tx1="dk1" bg2="lt2" tx2="dk2" accent1="accent1" accent2="accent2" accent3="accent3" accent4="accent4" accent5="accent5" accent6="accent6" hlink="hlink" folHlink="folHlink"/>
  <p:sldLayoutIdLst>
    <p:sldLayoutId id="214748373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87BE233-3580-427D-AD2F-E6A94B75C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0ABC912-C1DC-413B-BB93-7691CD957E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662748-7CFB-41E8-A80D-D596491290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9C105-EF79-40C4-AE5E-7249BC6253B0}" type="datetimeFigureOut">
              <a:rPr lang="en-US" smtClean="0"/>
              <a:t>3/8/2022</a:t>
            </a:fld>
            <a:endParaRPr lang="en-US"/>
          </a:p>
        </p:txBody>
      </p:sp>
      <p:sp>
        <p:nvSpPr>
          <p:cNvPr id="5" name="Footer Placeholder 4">
            <a:extLst>
              <a:ext uri="{FF2B5EF4-FFF2-40B4-BE49-F238E27FC236}">
                <a16:creationId xmlns:a16="http://schemas.microsoft.com/office/drawing/2014/main" xmlns="" id="{A701C67D-3373-4411-AC8C-FBC15C3D57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D8B4C84-1217-4958-97CB-7AA51EAD0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C95FE-ED41-43F2-AD04-A9789456BDFB}" type="slidenum">
              <a:rPr lang="en-US" smtClean="0"/>
              <a:t>‹#›</a:t>
            </a:fld>
            <a:endParaRPr lang="en-US"/>
          </a:p>
        </p:txBody>
      </p:sp>
      <p:sp>
        <p:nvSpPr>
          <p:cNvPr id="7" name="Rectangle 6">
            <a:extLst>
              <a:ext uri="{FF2B5EF4-FFF2-40B4-BE49-F238E27FC236}">
                <a16:creationId xmlns:a16="http://schemas.microsoft.com/office/drawing/2014/main" xmlns="" id="{56AB4174-D5AA-4CC2-A332-ED0C04740639}"/>
              </a:ext>
            </a:extLst>
          </p:cNvPr>
          <p:cNvSpPr/>
          <p:nvPr userDrawn="1"/>
        </p:nvSpPr>
        <p:spPr>
          <a:xfrm>
            <a:off x="0" y="0"/>
            <a:ext cx="12192000" cy="6858000"/>
          </a:xfrm>
          <a:prstGeom prst="rect">
            <a:avLst/>
          </a:prstGeom>
          <a:solidFill>
            <a:srgbClr val="10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371311"/>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811967D-3404-4FFE-87A2-174A204220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DACAD33-6E45-496B-94E7-9F3BA9E9F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78E88B-656F-4580-8F16-0DD7F9A1F6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C18F3-E487-4EB5-BB7E-319B46238571}" type="datetimeFigureOut">
              <a:rPr lang="en-US" smtClean="0"/>
              <a:t>3/8/2022</a:t>
            </a:fld>
            <a:endParaRPr lang="en-US"/>
          </a:p>
        </p:txBody>
      </p:sp>
      <p:sp>
        <p:nvSpPr>
          <p:cNvPr id="5" name="Footer Placeholder 4">
            <a:extLst>
              <a:ext uri="{FF2B5EF4-FFF2-40B4-BE49-F238E27FC236}">
                <a16:creationId xmlns:a16="http://schemas.microsoft.com/office/drawing/2014/main" xmlns="" id="{9FE49EFE-7C96-4AE7-A7AA-D31BAF6781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3910318-1747-49F6-8512-508A834002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93293-A0D4-44C9-A1E3-74EE3EE884EC}" type="slidenum">
              <a:rPr lang="en-US" smtClean="0"/>
              <a:t>‹#›</a:t>
            </a:fld>
            <a:endParaRPr lang="en-US"/>
          </a:p>
        </p:txBody>
      </p:sp>
    </p:spTree>
    <p:extLst>
      <p:ext uri="{BB962C8B-B14F-4D97-AF65-F5344CB8AC3E}">
        <p14:creationId xmlns:p14="http://schemas.microsoft.com/office/powerpoint/2010/main" val="136574641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C8501C2-83AF-4D64-90F5-4D605C52B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7AD3298-B3D6-4AED-B489-BE2067AA220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032450-2BBA-40C0-AB89-061BC6C9BD9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buClr>
                <a:srgbClr val="000000"/>
              </a:buClr>
            </a:pPr>
            <a:fld id="{F3AE366F-3412-49E8-B3E2-9478D68B71BF}" type="datetimeFigureOut">
              <a:rPr lang="en-US" kern="0" smtClean="0">
                <a:solidFill>
                  <a:prstClr val="black">
                    <a:tint val="75000"/>
                  </a:prstClr>
                </a:solidFill>
                <a:latin typeface="Arial"/>
                <a:cs typeface="Arial"/>
                <a:sym typeface="Arial"/>
              </a:rPr>
              <a:pPr defTabSz="1219170">
                <a:buClr>
                  <a:srgbClr val="000000"/>
                </a:buClr>
              </a:pPr>
              <a:t>3/8/2022</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04A568F5-BA09-4046-BF10-EC46D324429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A7CB9E1B-005F-4D6D-A4F9-583742CF8CC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buClr>
                <a:srgbClr val="000000"/>
              </a:buClr>
            </a:pPr>
            <a:fld id="{C5224489-ADA2-4EEA-8327-44A3896B12AA}"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7358658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2991003539"/>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5">
          <p15:clr>
            <a:srgbClr val="0000FF"/>
          </p15:clr>
        </p15:guide>
        <p15:guide id="2" pos="1505">
          <p15:clr>
            <a:srgbClr val="FF0000"/>
          </p15:clr>
        </p15:guide>
        <p15:guide id="3" pos="1550">
          <p15:clr>
            <a:srgbClr val="FF0000"/>
          </p15:clr>
        </p15:guide>
        <p15:guide id="4" pos="2856">
          <p15:clr>
            <a:srgbClr val="0000FF"/>
          </p15:clr>
        </p15:guide>
        <p15:guide id="5" pos="2902">
          <p15:clr>
            <a:srgbClr val="0000FF"/>
          </p15:clr>
        </p15:guide>
        <p15:guide id="6" pos="4208">
          <p15:clr>
            <a:srgbClr val="FF0000"/>
          </p15:clr>
        </p15:guide>
        <p15:guide id="7" pos="4253">
          <p15:clr>
            <a:srgbClr val="FF0000"/>
          </p15:clr>
        </p15:guide>
        <p15:guide id="8" pos="5568">
          <p15:clr>
            <a:srgbClr val="0000FF"/>
          </p15:clr>
        </p15:guide>
        <p15:guide id="9" orient="horz" pos="208">
          <p15:clr>
            <a:srgbClr val="0000FF"/>
          </p15:clr>
        </p15:guide>
        <p15:guide id="10" orient="horz" pos="567">
          <p15:clr>
            <a:srgbClr val="FF0000"/>
          </p15:clr>
        </p15:guide>
        <p15:guide id="11" orient="horz" pos="599">
          <p15:clr>
            <a:srgbClr val="FF0000"/>
          </p15:clr>
        </p15:guide>
        <p15:guide id="12" orient="horz" pos="797">
          <p15:clr>
            <a:srgbClr val="FF0000"/>
          </p15:clr>
        </p15:guide>
        <p15:guide id="13" orient="horz" pos="1608">
          <p15:clr>
            <a:srgbClr val="FF0000"/>
          </p15:clr>
        </p15:guide>
        <p15:guide id="14" orient="horz" pos="1635">
          <p15:clr>
            <a:srgbClr val="FF0000"/>
          </p15:clr>
        </p15:guide>
        <p15:guide id="15" orient="horz" pos="2907">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12.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8.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18.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21.png"/><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24.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xmlns="" id="{19C667E0-51AD-44B6-AF84-E2273E674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123" b="22067"/>
          <a:stretch/>
        </p:blipFill>
        <p:spPr>
          <a:xfrm>
            <a:off x="0" y="3773156"/>
            <a:ext cx="12192000" cy="3084844"/>
          </a:xfrm>
          <a:prstGeom prst="rect">
            <a:avLst/>
          </a:prstGeom>
        </p:spPr>
      </p:pic>
      <p:sp>
        <p:nvSpPr>
          <p:cNvPr id="4" name="TextBox 3"/>
          <p:cNvSpPr txBox="1"/>
          <p:nvPr/>
        </p:nvSpPr>
        <p:spPr>
          <a:xfrm>
            <a:off x="1583635" y="858741"/>
            <a:ext cx="10343322" cy="831125"/>
          </a:xfrm>
          <a:prstGeom prst="rect">
            <a:avLst/>
          </a:prstGeom>
          <a:noFill/>
          <a:ln>
            <a:noFill/>
          </a:ln>
        </p:spPr>
        <p:txBody>
          <a:bodyPr spcFirstLastPara="1" vert="horz" wrap="square" lIns="0" tIns="0" rIns="0" bIns="0" rtlCol="0" anchor="t" anchorCtr="0">
            <a:noAutofit/>
          </a:bodyPr>
          <a:lstStyle>
            <a:lvl1pPr lvl="0" defTabSz="914377">
              <a:lnSpc>
                <a:spcPct val="90000"/>
              </a:lnSpc>
              <a:spcBef>
                <a:spcPts val="0"/>
              </a:spcBef>
              <a:spcAft>
                <a:spcPts val="0"/>
              </a:spcAft>
              <a:buNone/>
              <a:defRPr sz="2667" b="1">
                <a:latin typeface="Roboto"/>
                <a:ea typeface="Roboto"/>
                <a:cs typeface="Roboto"/>
                <a:sym typeface="Roboto"/>
              </a:defRPr>
            </a:lvl1pPr>
            <a:lvl2pPr lvl="1">
              <a:spcBef>
                <a:spcPts val="0"/>
              </a:spcBef>
              <a:spcAft>
                <a:spcPts val="0"/>
              </a:spcAft>
              <a:buNone/>
              <a:defRPr sz="1067"/>
            </a:lvl2pPr>
            <a:lvl3pPr lvl="2">
              <a:spcBef>
                <a:spcPts val="0"/>
              </a:spcBef>
              <a:spcAft>
                <a:spcPts val="0"/>
              </a:spcAft>
              <a:buNone/>
              <a:defRPr sz="1067"/>
            </a:lvl3pPr>
            <a:lvl4pPr lvl="3">
              <a:spcBef>
                <a:spcPts val="0"/>
              </a:spcBef>
              <a:spcAft>
                <a:spcPts val="0"/>
              </a:spcAft>
              <a:buNone/>
              <a:defRPr sz="1067"/>
            </a:lvl4pPr>
            <a:lvl5pPr lvl="4">
              <a:spcBef>
                <a:spcPts val="0"/>
              </a:spcBef>
              <a:spcAft>
                <a:spcPts val="0"/>
              </a:spcAft>
              <a:buNone/>
              <a:defRPr sz="1067"/>
            </a:lvl5pPr>
            <a:lvl6pPr lvl="5">
              <a:spcBef>
                <a:spcPts val="0"/>
              </a:spcBef>
              <a:spcAft>
                <a:spcPts val="0"/>
              </a:spcAft>
              <a:buNone/>
              <a:defRPr sz="1067"/>
            </a:lvl6pPr>
            <a:lvl7pPr lvl="6">
              <a:spcBef>
                <a:spcPts val="0"/>
              </a:spcBef>
              <a:spcAft>
                <a:spcPts val="0"/>
              </a:spcAft>
              <a:buNone/>
              <a:defRPr sz="1067"/>
            </a:lvl7pPr>
            <a:lvl8pPr lvl="7">
              <a:spcBef>
                <a:spcPts val="0"/>
              </a:spcBef>
              <a:spcAft>
                <a:spcPts val="0"/>
              </a:spcAft>
              <a:buNone/>
              <a:defRPr sz="1067"/>
            </a:lvl8pPr>
            <a:lvl9pPr lvl="8">
              <a:spcBef>
                <a:spcPts val="0"/>
              </a:spcBef>
              <a:spcAft>
                <a:spcPts val="0"/>
              </a:spcAft>
              <a:buNone/>
              <a:defRPr sz="1067"/>
            </a:lvl9pPr>
          </a:lstStyle>
          <a:p>
            <a:r>
              <a:rPr lang="en-US" sz="4000" dirty="0"/>
              <a:t>The Point – Project Enhancements Analysis </a:t>
            </a:r>
            <a:endParaRPr lang="en-US" sz="4000" dirty="0" smtClean="0"/>
          </a:p>
          <a:p>
            <a:endParaRPr lang="en-US" sz="3200" dirty="0" smtClean="0"/>
          </a:p>
          <a:p>
            <a:r>
              <a:rPr lang="en-US" sz="3200" dirty="0">
                <a:solidFill>
                  <a:srgbClr val="0F73BA"/>
                </a:solidFill>
                <a:latin typeface="Roboto Light"/>
                <a:ea typeface="Roboto Light"/>
                <a:cs typeface="Roboto Light"/>
              </a:rPr>
              <a:t>Board Presentation </a:t>
            </a:r>
          </a:p>
          <a:p>
            <a:r>
              <a:rPr lang="en-US" sz="2800" b="0" dirty="0">
                <a:solidFill>
                  <a:srgbClr val="0F73BA"/>
                </a:solidFill>
                <a:latin typeface="Roboto Light"/>
                <a:ea typeface="Roboto Light"/>
                <a:cs typeface="Roboto Light"/>
              </a:rPr>
              <a:t>3/8/22</a:t>
            </a:r>
          </a:p>
        </p:txBody>
      </p:sp>
      <p:pic>
        <p:nvPicPr>
          <p:cNvPr id="5" name="Picture 4"/>
          <p:cNvPicPr>
            <a:picLocks noChangeAspect="1"/>
          </p:cNvPicPr>
          <p:nvPr/>
        </p:nvPicPr>
        <p:blipFill>
          <a:blip r:embed="rId4"/>
          <a:stretch>
            <a:fillRect/>
          </a:stretch>
        </p:blipFill>
        <p:spPr>
          <a:xfrm>
            <a:off x="8090451" y="2826220"/>
            <a:ext cx="2397319" cy="538301"/>
          </a:xfrm>
          <a:prstGeom prst="rect">
            <a:avLst/>
          </a:prstGeom>
        </p:spPr>
      </p:pic>
      <p:pic>
        <p:nvPicPr>
          <p:cNvPr id="6" name="Picture 5"/>
          <p:cNvPicPr>
            <a:picLocks noChangeAspect="1"/>
          </p:cNvPicPr>
          <p:nvPr/>
        </p:nvPicPr>
        <p:blipFill>
          <a:blip r:embed="rId5"/>
          <a:stretch>
            <a:fillRect/>
          </a:stretch>
        </p:blipFill>
        <p:spPr>
          <a:xfrm>
            <a:off x="7951791" y="1957751"/>
            <a:ext cx="1731331" cy="707884"/>
          </a:xfrm>
          <a:prstGeom prst="rect">
            <a:avLst/>
          </a:prstGeom>
        </p:spPr>
      </p:pic>
      <p:sp>
        <p:nvSpPr>
          <p:cNvPr id="7" name="TextBox 6"/>
          <p:cNvSpPr txBox="1"/>
          <p:nvPr/>
        </p:nvSpPr>
        <p:spPr>
          <a:xfrm>
            <a:off x="5458746" y="4697093"/>
            <a:ext cx="451060" cy="523220"/>
          </a:xfrm>
          <a:prstGeom prst="rect">
            <a:avLst/>
          </a:prstGeom>
          <a:noFill/>
        </p:spPr>
        <p:txBody>
          <a:bodyPr wrap="square" rtlCol="0">
            <a:spAutoFit/>
          </a:bodyPr>
          <a:lstStyle/>
          <a:p>
            <a:r>
              <a:rPr lang="en-US" sz="2800" b="1" dirty="0" smtClean="0"/>
              <a:t>+</a:t>
            </a:r>
            <a:endParaRPr lang="en-US" sz="2800" b="1" dirty="0"/>
          </a:p>
        </p:txBody>
      </p:sp>
      <p:cxnSp>
        <p:nvCxnSpPr>
          <p:cNvPr id="13" name="Straight Connector 12"/>
          <p:cNvCxnSpPr/>
          <p:nvPr/>
        </p:nvCxnSpPr>
        <p:spPr>
          <a:xfrm>
            <a:off x="6814269" y="1987826"/>
            <a:ext cx="0" cy="137669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964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744554E9-64CC-4EEA-94B4-3B7686D95786}"/>
              </a:ext>
            </a:extLst>
          </p:cNvPr>
          <p:cNvSpPr/>
          <p:nvPr/>
        </p:nvSpPr>
        <p:spPr>
          <a:xfrm>
            <a:off x="6171980" y="1646248"/>
            <a:ext cx="2799799" cy="471597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altLang="ko-KR" sz="1600" b="1">
                <a:solidFill>
                  <a:prstClr val="white"/>
                </a:solidFill>
                <a:latin typeface="Roboto" panose="02000000000000000000" pitchFamily="2" charset="0"/>
                <a:ea typeface="Roboto" panose="02000000000000000000" pitchFamily="2" charset="0"/>
              </a:rPr>
              <a:t>What are the Baseline Costs? </a:t>
            </a:r>
            <a:endParaRPr lang="en-US" sz="1600" b="1">
              <a:solidFill>
                <a:prstClr val="white"/>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xmlns="" id="{3C4A4C54-15D9-4679-A0F8-E47B1256EB30}"/>
              </a:ext>
            </a:extLst>
          </p:cNvPr>
          <p:cNvSpPr txBox="1"/>
          <p:nvPr/>
        </p:nvSpPr>
        <p:spPr>
          <a:xfrm>
            <a:off x="6171981" y="2329746"/>
            <a:ext cx="2799800" cy="2669962"/>
          </a:xfrm>
          <a:prstGeom prst="rect">
            <a:avLst/>
          </a:prstGeom>
          <a:noFill/>
        </p:spPr>
        <p:txBody>
          <a:bodyPr wrap="square" lIns="182880" rtlCol="0">
            <a:spAutoFit/>
          </a:bodyPr>
          <a:lstStyle/>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These costs are what a typical development built-to-code will require. Costs have been calibrated to local economy and do not include soft costs. Using an accounting protocol – negative numbers denote costs while positive number show savings.</a:t>
            </a:r>
          </a:p>
          <a:p>
            <a:pPr defTabSz="914400">
              <a:lnSpc>
                <a:spcPts val="1800"/>
              </a:lnSpc>
              <a:defRPr/>
            </a:pPr>
            <a:endParaRPr lang="en-US" sz="1200" dirty="0">
              <a:solidFill>
                <a:prstClr val="white"/>
              </a:solidFill>
              <a:latin typeface="Roboto" panose="02000000000000000000" pitchFamily="2" charset="0"/>
              <a:ea typeface="Roboto" panose="02000000000000000000" pitchFamily="2" charset="0"/>
            </a:endParaRPr>
          </a:p>
          <a:p>
            <a:pPr defTabSz="914400">
              <a:lnSpc>
                <a:spcPts val="1800"/>
              </a:lnSpc>
              <a:defRPr/>
            </a:pPr>
            <a:endParaRPr lang="en-US" sz="1200" dirty="0">
              <a:solidFill>
                <a:prstClr val="white"/>
              </a:solidFill>
              <a:latin typeface="Roboto" panose="02000000000000000000" pitchFamily="2" charset="0"/>
              <a:ea typeface="Roboto" panose="02000000000000000000" pitchFamily="2" charset="0"/>
            </a:endParaRPr>
          </a:p>
          <a:p>
            <a:pPr defTabSz="914400">
              <a:lnSpc>
                <a:spcPts val="2100"/>
              </a:lnSpc>
              <a:defRPr/>
            </a:pPr>
            <a:endParaRPr lang="en-US" sz="1400" dirty="0">
              <a:solidFill>
                <a:prstClr val="white"/>
              </a:solidFill>
              <a:latin typeface="Roboto" panose="02000000000000000000" pitchFamily="2" charset="0"/>
              <a:ea typeface="Roboto" panose="02000000000000000000" pitchFamily="2" charset="0"/>
            </a:endParaRPr>
          </a:p>
        </p:txBody>
      </p:sp>
      <p:sp>
        <p:nvSpPr>
          <p:cNvPr id="2" name="Title 1">
            <a:extLst>
              <a:ext uri="{FF2B5EF4-FFF2-40B4-BE49-F238E27FC236}">
                <a16:creationId xmlns:a16="http://schemas.microsoft.com/office/drawing/2014/main" xmlns="" id="{B9C1A20F-EEE2-4204-AF35-C188CA1516DE}"/>
              </a:ext>
            </a:extLst>
          </p:cNvPr>
          <p:cNvSpPr>
            <a:spLocks noGrp="1"/>
          </p:cNvSpPr>
          <p:nvPr>
            <p:ph type="title"/>
          </p:nvPr>
        </p:nvSpPr>
        <p:spPr/>
        <p:txBody>
          <a:bodyPr/>
          <a:lstStyle/>
          <a:p>
            <a:r>
              <a:rPr lang="en-US"/>
              <a:t>CapEx</a:t>
            </a:r>
            <a:endParaRPr lang="en-US" dirty="0"/>
          </a:p>
        </p:txBody>
      </p:sp>
      <p:pic>
        <p:nvPicPr>
          <p:cNvPr id="10" name="Graphic 9">
            <a:extLst>
              <a:ext uri="{FF2B5EF4-FFF2-40B4-BE49-F238E27FC236}">
                <a16:creationId xmlns:a16="http://schemas.microsoft.com/office/drawing/2014/main" xmlns="" id="{501655FE-FD79-44C6-920F-C6A23062B36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009168" y="365125"/>
            <a:ext cx="742599" cy="960610"/>
          </a:xfrm>
          <a:prstGeom prst="rect">
            <a:avLst/>
          </a:prstGeom>
        </p:spPr>
      </p:pic>
      <p:sp>
        <p:nvSpPr>
          <p:cNvPr id="11" name="Rectangle 10">
            <a:extLst>
              <a:ext uri="{FF2B5EF4-FFF2-40B4-BE49-F238E27FC236}">
                <a16:creationId xmlns:a16="http://schemas.microsoft.com/office/drawing/2014/main" xmlns="" id="{52EC8DBB-4DAC-416E-A544-14EFEF4B2C67}"/>
              </a:ext>
            </a:extLst>
          </p:cNvPr>
          <p:cNvSpPr/>
          <p:nvPr/>
        </p:nvSpPr>
        <p:spPr>
          <a:xfrm>
            <a:off x="3276162" y="1646247"/>
            <a:ext cx="2743200" cy="4714001"/>
          </a:xfrm>
          <a:prstGeom prst="rect">
            <a:avLst/>
          </a:prstGeom>
          <a:solidFill>
            <a:srgbClr val="50A5F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altLang="ko-KR" sz="1600" b="1">
                <a:solidFill>
                  <a:prstClr val="white"/>
                </a:solidFill>
                <a:latin typeface="Roboto" panose="02000000000000000000" pitchFamily="2" charset="0"/>
                <a:ea typeface="Roboto" panose="02000000000000000000" pitchFamily="2" charset="0"/>
              </a:rPr>
              <a:t>Who pays for it?</a:t>
            </a:r>
            <a:endParaRPr lang="en-US" sz="1600" b="1">
              <a:solidFill>
                <a:prstClr val="white"/>
              </a:solidFill>
              <a:latin typeface="Roboto" panose="02000000000000000000" pitchFamily="2" charset="0"/>
              <a:ea typeface="Roboto" panose="02000000000000000000" pitchFamily="2" charset="0"/>
            </a:endParaRPr>
          </a:p>
        </p:txBody>
      </p:sp>
      <p:sp>
        <p:nvSpPr>
          <p:cNvPr id="12" name="Content Placeholder 2">
            <a:extLst>
              <a:ext uri="{FF2B5EF4-FFF2-40B4-BE49-F238E27FC236}">
                <a16:creationId xmlns:a16="http://schemas.microsoft.com/office/drawing/2014/main" xmlns="" id="{4E927EC5-56FE-4DD0-96E4-93EFF28276D0}"/>
              </a:ext>
            </a:extLst>
          </p:cNvPr>
          <p:cNvSpPr txBox="1">
            <a:spLocks/>
          </p:cNvSpPr>
          <p:nvPr/>
        </p:nvSpPr>
        <p:spPr>
          <a:xfrm>
            <a:off x="3294958" y="2333501"/>
            <a:ext cx="2593266" cy="309661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0"/>
              </a:spcBef>
            </a:pPr>
            <a:r>
              <a:rPr lang="en-US" sz="1400" dirty="0">
                <a:solidFill>
                  <a:prstClr val="white"/>
                </a:solidFill>
                <a:latin typeface="Roboto" panose="02000000000000000000" pitchFamily="2" charset="0"/>
                <a:ea typeface="Roboto" panose="02000000000000000000" pitchFamily="2" charset="0"/>
              </a:rPr>
              <a:t>State Land Authority</a:t>
            </a:r>
          </a:p>
          <a:p>
            <a:pPr>
              <a:lnSpc>
                <a:spcPts val="2000"/>
              </a:lnSpc>
              <a:spcBef>
                <a:spcPts val="0"/>
              </a:spcBef>
            </a:pPr>
            <a:r>
              <a:rPr lang="en-US" sz="1400" dirty="0">
                <a:solidFill>
                  <a:prstClr val="white"/>
                </a:solidFill>
                <a:latin typeface="Roboto" panose="02000000000000000000" pitchFamily="2" charset="0"/>
                <a:ea typeface="Roboto" panose="02000000000000000000" pitchFamily="2" charset="0"/>
              </a:rPr>
              <a:t>Land Developer</a:t>
            </a:r>
          </a:p>
          <a:p>
            <a:pPr>
              <a:lnSpc>
                <a:spcPts val="2000"/>
              </a:lnSpc>
              <a:spcBef>
                <a:spcPts val="0"/>
              </a:spcBef>
            </a:pPr>
            <a:r>
              <a:rPr lang="en-US" sz="1400" dirty="0">
                <a:solidFill>
                  <a:prstClr val="white"/>
                </a:solidFill>
                <a:latin typeface="Roboto" panose="02000000000000000000" pitchFamily="2" charset="0"/>
                <a:ea typeface="Roboto" panose="02000000000000000000" pitchFamily="2" charset="0"/>
              </a:rPr>
              <a:t>Vertical Developer</a:t>
            </a:r>
          </a:p>
          <a:p>
            <a:pPr>
              <a:lnSpc>
                <a:spcPts val="2000"/>
              </a:lnSpc>
              <a:spcBef>
                <a:spcPts val="0"/>
              </a:spcBef>
            </a:pPr>
            <a:r>
              <a:rPr lang="en-US" sz="1400" dirty="0">
                <a:solidFill>
                  <a:prstClr val="white"/>
                </a:solidFill>
                <a:latin typeface="Roboto" panose="02000000000000000000" pitchFamily="2" charset="0"/>
                <a:ea typeface="Roboto" panose="02000000000000000000" pitchFamily="2" charset="0"/>
              </a:rPr>
              <a:t>Utility Association</a:t>
            </a:r>
          </a:p>
          <a:p>
            <a:pPr>
              <a:lnSpc>
                <a:spcPts val="2000"/>
              </a:lnSpc>
              <a:spcBef>
                <a:spcPts val="0"/>
              </a:spcBef>
            </a:pPr>
            <a:r>
              <a:rPr lang="en-US" sz="1400" dirty="0">
                <a:solidFill>
                  <a:prstClr val="white"/>
                </a:solidFill>
                <a:latin typeface="Roboto" panose="02000000000000000000" pitchFamily="2" charset="0"/>
                <a:ea typeface="Roboto" panose="02000000000000000000" pitchFamily="2" charset="0"/>
              </a:rPr>
              <a:t>Private (Owner / Tenant)</a:t>
            </a:r>
          </a:p>
          <a:p>
            <a:pPr>
              <a:lnSpc>
                <a:spcPts val="2000"/>
              </a:lnSpc>
              <a:spcBef>
                <a:spcPts val="0"/>
              </a:spcBef>
            </a:pPr>
            <a:r>
              <a:rPr lang="en-US" sz="1400" dirty="0">
                <a:solidFill>
                  <a:prstClr val="white"/>
                </a:solidFill>
                <a:latin typeface="Roboto" panose="02000000000000000000" pitchFamily="2" charset="0"/>
                <a:ea typeface="Roboto" panose="02000000000000000000" pitchFamily="2" charset="0"/>
              </a:rPr>
              <a:t>Other (ESCO etc.)  </a:t>
            </a:r>
          </a:p>
        </p:txBody>
      </p:sp>
      <p:sp>
        <p:nvSpPr>
          <p:cNvPr id="18" name="Rectangle 17">
            <a:extLst>
              <a:ext uri="{FF2B5EF4-FFF2-40B4-BE49-F238E27FC236}">
                <a16:creationId xmlns:a16="http://schemas.microsoft.com/office/drawing/2014/main" xmlns="" id="{34770CB6-155A-498F-9F2A-DCC6063E7B71}"/>
              </a:ext>
            </a:extLst>
          </p:cNvPr>
          <p:cNvSpPr/>
          <p:nvPr/>
        </p:nvSpPr>
        <p:spPr>
          <a:xfrm>
            <a:off x="9114354" y="1648216"/>
            <a:ext cx="2743200" cy="471400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altLang="ko-KR" sz="1600" b="1">
                <a:solidFill>
                  <a:prstClr val="white"/>
                </a:solidFill>
                <a:latin typeface="Roboto" panose="02000000000000000000" pitchFamily="2" charset="0"/>
                <a:ea typeface="Roboto" panose="02000000000000000000" pitchFamily="2" charset="0"/>
              </a:rPr>
              <a:t>What are the Incremental Costs? </a:t>
            </a:r>
            <a:endParaRPr lang="en-US" sz="1600" b="1">
              <a:solidFill>
                <a:prstClr val="white"/>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A9C58392-723E-4546-8C34-683C7DDDA18F}"/>
              </a:ext>
            </a:extLst>
          </p:cNvPr>
          <p:cNvSpPr txBox="1"/>
          <p:nvPr/>
        </p:nvSpPr>
        <p:spPr>
          <a:xfrm>
            <a:off x="9059358" y="2228232"/>
            <a:ext cx="2743199" cy="3862596"/>
          </a:xfrm>
          <a:prstGeom prst="rect">
            <a:avLst/>
          </a:prstGeom>
          <a:noFill/>
        </p:spPr>
        <p:txBody>
          <a:bodyPr wrap="square" lIns="182880" rtlCol="0">
            <a:spAutoFit/>
          </a:bodyPr>
          <a:lstStyle/>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Incremental costs are costs over and above the baseline costs incurred as a result of implementing an innovation/sustainability measure not typically included in a business-as-usual setting. Incremental costs are measured in two ways -</a:t>
            </a:r>
          </a:p>
          <a:p>
            <a:pPr defTabSz="914400">
              <a:lnSpc>
                <a:spcPts val="2100"/>
              </a:lnSpc>
              <a:defRPr/>
            </a:pPr>
            <a:endParaRPr lang="en-US" sz="1200" dirty="0">
              <a:solidFill>
                <a:prstClr val="white"/>
              </a:solidFill>
              <a:latin typeface="Roboto" panose="02000000000000000000" pitchFamily="2" charset="0"/>
              <a:ea typeface="Roboto" panose="02000000000000000000" pitchFamily="2" charset="0"/>
            </a:endParaRPr>
          </a:p>
          <a:p>
            <a:pPr marL="228600" indent="-228600" defTabSz="914400">
              <a:lnSpc>
                <a:spcPts val="2100"/>
              </a:lnSpc>
              <a:buFontTx/>
              <a:buAutoNum type="alphaLcParenR"/>
              <a:defRPr/>
            </a:pPr>
            <a:r>
              <a:rPr lang="en-US" sz="1200" dirty="0">
                <a:solidFill>
                  <a:prstClr val="white"/>
                </a:solidFill>
                <a:latin typeface="Roboto" panose="02000000000000000000" pitchFamily="2" charset="0"/>
                <a:ea typeface="Roboto" panose="02000000000000000000" pitchFamily="2" charset="0"/>
              </a:rPr>
              <a:t>% Cost Increment from Baseline </a:t>
            </a:r>
          </a:p>
          <a:p>
            <a:pPr marL="228600" indent="-228600" defTabSz="914400">
              <a:lnSpc>
                <a:spcPts val="2100"/>
              </a:lnSpc>
              <a:buFontTx/>
              <a:buAutoNum type="alphaLcParenR"/>
              <a:defRPr/>
            </a:pPr>
            <a:r>
              <a:rPr lang="en-US" sz="1200" dirty="0">
                <a:solidFill>
                  <a:prstClr val="white"/>
                </a:solidFill>
                <a:latin typeface="Roboto" panose="02000000000000000000" pitchFamily="2" charset="0"/>
                <a:ea typeface="Roboto" panose="02000000000000000000" pitchFamily="2" charset="0"/>
              </a:rPr>
              <a:t>$ cost / square feet</a:t>
            </a:r>
          </a:p>
          <a:p>
            <a:pPr defTabSz="914400">
              <a:lnSpc>
                <a:spcPts val="2100"/>
              </a:lnSpc>
              <a:defRPr/>
            </a:pPr>
            <a:endParaRPr lang="en-US" sz="1200" dirty="0">
              <a:solidFill>
                <a:prstClr val="white"/>
              </a:solidFill>
              <a:latin typeface="Roboto" panose="02000000000000000000" pitchFamily="2" charset="0"/>
              <a:ea typeface="Roboto" panose="02000000000000000000" pitchFamily="2" charset="0"/>
            </a:endParaRPr>
          </a:p>
          <a:p>
            <a:pPr defTabSz="914400">
              <a:lnSpc>
                <a:spcPts val="2100"/>
              </a:lnSpc>
              <a:defRPr/>
            </a:pPr>
            <a:r>
              <a:rPr lang="en-US" sz="1200" dirty="0">
                <a:solidFill>
                  <a:prstClr val="white"/>
                </a:solidFill>
                <a:latin typeface="Roboto" panose="02000000000000000000" pitchFamily="2" charset="0"/>
                <a:ea typeface="Roboto" panose="02000000000000000000" pitchFamily="2" charset="0"/>
              </a:rPr>
              <a:t>We are using a threshold of 5% above </a:t>
            </a:r>
            <a:r>
              <a:rPr lang="en-US" sz="1200" dirty="0" smtClean="0">
                <a:solidFill>
                  <a:prstClr val="white"/>
                </a:solidFill>
                <a:latin typeface="Roboto" panose="02000000000000000000" pitchFamily="2" charset="0"/>
                <a:ea typeface="Roboto" panose="02000000000000000000" pitchFamily="2" charset="0"/>
              </a:rPr>
              <a:t>horizontal baseline and 1.5% vertical baseline as </a:t>
            </a:r>
            <a:r>
              <a:rPr lang="en-US" sz="1200" dirty="0">
                <a:solidFill>
                  <a:prstClr val="white"/>
                </a:solidFill>
                <a:latin typeface="Roboto" panose="02000000000000000000" pitchFamily="2" charset="0"/>
                <a:ea typeface="Roboto" panose="02000000000000000000" pitchFamily="2" charset="0"/>
              </a:rPr>
              <a:t>a goal/guideline based on market acceptance.</a:t>
            </a:r>
          </a:p>
        </p:txBody>
      </p:sp>
      <p:sp>
        <p:nvSpPr>
          <p:cNvPr id="23" name="Rectangle 22">
            <a:extLst>
              <a:ext uri="{FF2B5EF4-FFF2-40B4-BE49-F238E27FC236}">
                <a16:creationId xmlns:a16="http://schemas.microsoft.com/office/drawing/2014/main" xmlns="" id="{CA3ED2F3-4B1F-480D-9F15-D95ED1FA7B50}"/>
              </a:ext>
            </a:extLst>
          </p:cNvPr>
          <p:cNvSpPr/>
          <p:nvPr/>
        </p:nvSpPr>
        <p:spPr>
          <a:xfrm>
            <a:off x="200776" y="1646248"/>
            <a:ext cx="27432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altLang="ko-KR" sz="1600" b="1" dirty="0">
                <a:solidFill>
                  <a:prstClr val="black"/>
                </a:solidFill>
                <a:latin typeface="Roboto" panose="02000000000000000000" pitchFamily="2" charset="0"/>
                <a:ea typeface="Roboto" panose="02000000000000000000" pitchFamily="2" charset="0"/>
              </a:rPr>
              <a:t>What it includes</a:t>
            </a:r>
            <a:endParaRPr lang="en-US" sz="1600" b="1" dirty="0">
              <a:solidFill>
                <a:prstClr val="black"/>
              </a:solidFill>
              <a:latin typeface="Roboto" panose="02000000000000000000" pitchFamily="2" charset="0"/>
              <a:ea typeface="Roboto" panose="02000000000000000000" pitchFamily="2" charset="0"/>
            </a:endParaRPr>
          </a:p>
        </p:txBody>
      </p:sp>
      <p:sp>
        <p:nvSpPr>
          <p:cNvPr id="24" name="Text Placeholder 2">
            <a:extLst>
              <a:ext uri="{FF2B5EF4-FFF2-40B4-BE49-F238E27FC236}">
                <a16:creationId xmlns:a16="http://schemas.microsoft.com/office/drawing/2014/main" xmlns="" id="{4A7CD038-3CB7-4B73-90A7-8D8B984678D9}"/>
              </a:ext>
            </a:extLst>
          </p:cNvPr>
          <p:cNvSpPr txBox="1">
            <a:spLocks/>
          </p:cNvSpPr>
          <p:nvPr/>
        </p:nvSpPr>
        <p:spPr>
          <a:xfrm>
            <a:off x="200776" y="2333501"/>
            <a:ext cx="2876212" cy="3434095"/>
          </a:xfrm>
          <a:prstGeom prst="rect">
            <a:avLst/>
          </a:prstGeom>
        </p:spPr>
        <p:txBody>
          <a:bodyPr vert="horz" lIns="18288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Font typeface="Arial" panose="020B0604020202020204" pitchFamily="34" charset="0"/>
              <a:buNone/>
            </a:pPr>
            <a:r>
              <a:rPr lang="en-US" sz="1400" dirty="0">
                <a:solidFill>
                  <a:prstClr val="black"/>
                </a:solidFill>
                <a:latin typeface="Roboto" panose="02000000000000000000" pitchFamily="2" charset="0"/>
                <a:ea typeface="Roboto" panose="02000000000000000000" pitchFamily="2" charset="0"/>
              </a:rPr>
              <a:t>Capital Expenditures (</a:t>
            </a:r>
            <a:r>
              <a:rPr lang="en-US" sz="1400">
                <a:solidFill>
                  <a:prstClr val="black"/>
                </a:solidFill>
                <a:latin typeface="Roboto" panose="02000000000000000000" pitchFamily="2" charset="0"/>
                <a:ea typeface="Roboto" panose="02000000000000000000" pitchFamily="2" charset="0"/>
              </a:rPr>
              <a:t>CapEx</a:t>
            </a:r>
            <a:r>
              <a:rPr lang="en-US" sz="1400" dirty="0">
                <a:solidFill>
                  <a:prstClr val="black"/>
                </a:solidFill>
                <a:latin typeface="Roboto" panose="02000000000000000000" pitchFamily="2" charset="0"/>
                <a:ea typeface="Roboto" panose="02000000000000000000" pitchFamily="2" charset="0"/>
              </a:rPr>
              <a:t>) include initial investments in horizontal (utilities, roads etc.) or vertical Infrastructure (buildings and components), and other specialized assets such as smart kiosks, charging facilities etc. </a:t>
            </a:r>
          </a:p>
          <a:p>
            <a:pPr marL="0" indent="0">
              <a:lnSpc>
                <a:spcPct val="100000"/>
              </a:lnSpc>
              <a:spcBef>
                <a:spcPts val="1200"/>
              </a:spcBef>
              <a:spcAft>
                <a:spcPts val="600"/>
              </a:spcAft>
              <a:buFont typeface="Arial" panose="020B0604020202020204" pitchFamily="34" charset="0"/>
              <a:buNone/>
            </a:pPr>
            <a:r>
              <a:rPr lang="en-US" sz="1400" dirty="0">
                <a:solidFill>
                  <a:prstClr val="black"/>
                </a:solidFill>
                <a:latin typeface="Roboto" panose="02000000000000000000" pitchFamily="2" charset="0"/>
                <a:ea typeface="Roboto" panose="02000000000000000000" pitchFamily="2" charset="0"/>
              </a:rPr>
              <a:t>In some cases, </a:t>
            </a:r>
            <a:r>
              <a:rPr lang="en-US" sz="1400">
                <a:solidFill>
                  <a:prstClr val="black"/>
                </a:solidFill>
                <a:latin typeface="Roboto" panose="02000000000000000000" pitchFamily="2" charset="0"/>
                <a:ea typeface="Roboto" panose="02000000000000000000" pitchFamily="2" charset="0"/>
              </a:rPr>
              <a:t>CapEx</a:t>
            </a:r>
            <a:r>
              <a:rPr lang="en-US" sz="1400" dirty="0">
                <a:solidFill>
                  <a:prstClr val="black"/>
                </a:solidFill>
                <a:latin typeface="Roboto" panose="02000000000000000000" pitchFamily="2" charset="0"/>
                <a:ea typeface="Roboto" panose="02000000000000000000" pitchFamily="2" charset="0"/>
              </a:rPr>
              <a:t> can include avoided costs as savings compared to Baseline costs.</a:t>
            </a:r>
          </a:p>
          <a:p>
            <a:pPr marL="0" lvl="1" indent="0">
              <a:lnSpc>
                <a:spcPct val="100000"/>
              </a:lnSpc>
              <a:spcBef>
                <a:spcPts val="0"/>
              </a:spcBef>
            </a:pPr>
            <a:endParaRPr lang="en-US" sz="1400" dirty="0">
              <a:solidFill>
                <a:prstClr val="black"/>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AEBD66ED-7544-4E8A-A537-938282ABFF19}"/>
              </a:ext>
            </a:extLst>
          </p:cNvPr>
          <p:cNvSpPr txBox="1"/>
          <p:nvPr/>
        </p:nvSpPr>
        <p:spPr>
          <a:xfrm>
            <a:off x="3359605" y="4166923"/>
            <a:ext cx="2659758" cy="1679306"/>
          </a:xfrm>
          <a:prstGeom prst="rect">
            <a:avLst/>
          </a:prstGeom>
          <a:noFill/>
        </p:spPr>
        <p:txBody>
          <a:bodyPr wrap="square">
            <a:spAutoFit/>
          </a:bodyPr>
          <a:lstStyle/>
          <a:p>
            <a:pPr defTabSz="914400">
              <a:lnSpc>
                <a:spcPts val="2100"/>
              </a:lnSpc>
              <a:defRPr/>
            </a:pPr>
            <a:r>
              <a:rPr lang="en-US" sz="1200" i="1" dirty="0">
                <a:solidFill>
                  <a:prstClr val="white"/>
                </a:solidFill>
                <a:latin typeface="Roboto" panose="02000000000000000000" pitchFamily="2" charset="0"/>
                <a:ea typeface="Roboto" panose="02000000000000000000" pitchFamily="2" charset="0"/>
              </a:rPr>
              <a:t>Who pays and who benefits from the investment are important aspects to consider as they are not always the same. </a:t>
            </a:r>
            <a:r>
              <a:rPr lang="en-US" sz="1200" i="1">
                <a:solidFill>
                  <a:prstClr val="white"/>
                </a:solidFill>
                <a:latin typeface="Roboto" panose="02000000000000000000" pitchFamily="2" charset="0"/>
                <a:ea typeface="Roboto" panose="02000000000000000000" pitchFamily="2" charset="0"/>
              </a:rPr>
              <a:t>CapEx</a:t>
            </a:r>
            <a:r>
              <a:rPr lang="en-US" sz="1200" i="1" dirty="0">
                <a:solidFill>
                  <a:prstClr val="white"/>
                </a:solidFill>
                <a:latin typeface="Roboto" panose="02000000000000000000" pitchFamily="2" charset="0"/>
                <a:ea typeface="Roboto" panose="02000000000000000000" pitchFamily="2" charset="0"/>
              </a:rPr>
              <a:t> is necessary to deliver the vision, brand and associated sustainability performance </a:t>
            </a:r>
          </a:p>
        </p:txBody>
      </p:sp>
    </p:spTree>
    <p:extLst>
      <p:ext uri="{BB962C8B-B14F-4D97-AF65-F5344CB8AC3E}">
        <p14:creationId xmlns:p14="http://schemas.microsoft.com/office/powerpoint/2010/main" val="3513078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71A97F-85AB-483B-A62B-CAC2DF854333}"/>
              </a:ext>
            </a:extLst>
          </p:cNvPr>
          <p:cNvSpPr/>
          <p:nvPr/>
        </p:nvSpPr>
        <p:spPr>
          <a:xfrm>
            <a:off x="200776" y="1646248"/>
            <a:ext cx="27432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altLang="ko-KR" sz="1600" b="1">
                <a:solidFill>
                  <a:prstClr val="black"/>
                </a:solidFill>
                <a:latin typeface="Roboto" panose="02000000000000000000" pitchFamily="2" charset="0"/>
                <a:ea typeface="Roboto" panose="02000000000000000000" pitchFamily="2" charset="0"/>
              </a:rPr>
              <a:t>What is it? </a:t>
            </a:r>
            <a:endParaRPr lang="en-US" sz="1600" b="1">
              <a:solidFill>
                <a:prstClr val="black"/>
              </a:solidFill>
              <a:latin typeface="Roboto" panose="02000000000000000000" pitchFamily="2" charset="0"/>
              <a:ea typeface="Roboto" panose="02000000000000000000" pitchFamily="2" charset="0"/>
            </a:endParaRPr>
          </a:p>
        </p:txBody>
      </p:sp>
      <p:sp>
        <p:nvSpPr>
          <p:cNvPr id="15" name="Rectangle 14">
            <a:extLst>
              <a:ext uri="{FF2B5EF4-FFF2-40B4-BE49-F238E27FC236}">
                <a16:creationId xmlns:a16="http://schemas.microsoft.com/office/drawing/2014/main" xmlns="" id="{744554E9-64CC-4EEA-94B4-3B7686D95786}"/>
              </a:ext>
            </a:extLst>
          </p:cNvPr>
          <p:cNvSpPr/>
          <p:nvPr/>
        </p:nvSpPr>
        <p:spPr>
          <a:xfrm>
            <a:off x="6171981" y="1646247"/>
            <a:ext cx="2743200" cy="4524927"/>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altLang="ko-KR" sz="1600" b="1" dirty="0">
                <a:solidFill>
                  <a:prstClr val="white"/>
                </a:solidFill>
                <a:latin typeface="Roboto" panose="02000000000000000000" pitchFamily="2" charset="0"/>
                <a:ea typeface="Roboto" panose="02000000000000000000" pitchFamily="2" charset="0"/>
              </a:rPr>
              <a:t>What are the Incremental Annual Expenses and Savings</a:t>
            </a:r>
            <a:endParaRPr lang="en-US" sz="1600" b="1" dirty="0">
              <a:solidFill>
                <a:prstClr val="white"/>
              </a:solidFill>
              <a:latin typeface="Roboto" panose="02000000000000000000" pitchFamily="2" charset="0"/>
              <a:ea typeface="Roboto" panose="02000000000000000000" pitchFamily="2" charset="0"/>
            </a:endParaRPr>
          </a:p>
        </p:txBody>
      </p:sp>
      <p:sp>
        <p:nvSpPr>
          <p:cNvPr id="2" name="Title 1">
            <a:extLst>
              <a:ext uri="{FF2B5EF4-FFF2-40B4-BE49-F238E27FC236}">
                <a16:creationId xmlns:a16="http://schemas.microsoft.com/office/drawing/2014/main" xmlns="" id="{B9C1A20F-EEE2-4204-AF35-C188CA1516DE}"/>
              </a:ext>
            </a:extLst>
          </p:cNvPr>
          <p:cNvSpPr>
            <a:spLocks noGrp="1"/>
          </p:cNvSpPr>
          <p:nvPr>
            <p:ph type="title"/>
          </p:nvPr>
        </p:nvSpPr>
        <p:spPr/>
        <p:txBody>
          <a:bodyPr/>
          <a:lstStyle/>
          <a:p>
            <a:r>
              <a:rPr lang="en-US"/>
              <a:t>OpEx</a:t>
            </a:r>
          </a:p>
        </p:txBody>
      </p:sp>
      <p:sp>
        <p:nvSpPr>
          <p:cNvPr id="11" name="Rectangle 10">
            <a:extLst>
              <a:ext uri="{FF2B5EF4-FFF2-40B4-BE49-F238E27FC236}">
                <a16:creationId xmlns:a16="http://schemas.microsoft.com/office/drawing/2014/main" xmlns="" id="{52EC8DBB-4DAC-416E-A544-14EFEF4B2C67}"/>
              </a:ext>
            </a:extLst>
          </p:cNvPr>
          <p:cNvSpPr/>
          <p:nvPr/>
        </p:nvSpPr>
        <p:spPr>
          <a:xfrm>
            <a:off x="3276162" y="1646248"/>
            <a:ext cx="2743200" cy="4524926"/>
          </a:xfrm>
          <a:prstGeom prst="rect">
            <a:avLst/>
          </a:prstGeom>
          <a:solidFill>
            <a:srgbClr val="50A5F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altLang="ko-KR" sz="1600" b="1" dirty="0">
                <a:solidFill>
                  <a:prstClr val="white"/>
                </a:solidFill>
                <a:latin typeface="Roboto" panose="02000000000000000000" pitchFamily="2" charset="0"/>
                <a:ea typeface="Roboto" panose="02000000000000000000" pitchFamily="2" charset="0"/>
              </a:rPr>
              <a:t>Who pays / receives it?</a:t>
            </a:r>
            <a:endParaRPr lang="en-US" sz="1600" b="1" dirty="0">
              <a:solidFill>
                <a:prstClr val="white"/>
              </a:solidFill>
              <a:latin typeface="Roboto" panose="02000000000000000000" pitchFamily="2" charset="0"/>
              <a:ea typeface="Roboto" panose="02000000000000000000" pitchFamily="2" charset="0"/>
            </a:endParaRPr>
          </a:p>
        </p:txBody>
      </p:sp>
      <p:sp>
        <p:nvSpPr>
          <p:cNvPr id="12" name="Content Placeholder 2">
            <a:extLst>
              <a:ext uri="{FF2B5EF4-FFF2-40B4-BE49-F238E27FC236}">
                <a16:creationId xmlns:a16="http://schemas.microsoft.com/office/drawing/2014/main" xmlns="" id="{4E927EC5-56FE-4DD0-96E4-93EFF28276D0}"/>
              </a:ext>
            </a:extLst>
          </p:cNvPr>
          <p:cNvSpPr txBox="1">
            <a:spLocks/>
          </p:cNvSpPr>
          <p:nvPr/>
        </p:nvSpPr>
        <p:spPr>
          <a:xfrm>
            <a:off x="3294958" y="2333501"/>
            <a:ext cx="2593266" cy="309661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0"/>
              </a:spcBef>
            </a:pPr>
            <a:r>
              <a:rPr lang="en-US" sz="1400" dirty="0">
                <a:solidFill>
                  <a:prstClr val="white"/>
                </a:solidFill>
                <a:latin typeface="Roboto" panose="02000000000000000000" pitchFamily="2" charset="0"/>
                <a:ea typeface="Roboto" panose="02000000000000000000" pitchFamily="2" charset="0"/>
              </a:rPr>
              <a:t>Building Owner/Tenant</a:t>
            </a:r>
          </a:p>
          <a:p>
            <a:pPr>
              <a:lnSpc>
                <a:spcPts val="2000"/>
              </a:lnSpc>
              <a:spcBef>
                <a:spcPts val="0"/>
              </a:spcBef>
            </a:pPr>
            <a:r>
              <a:rPr lang="en-US" sz="1400" dirty="0">
                <a:solidFill>
                  <a:prstClr val="white"/>
                </a:solidFill>
                <a:latin typeface="Roboto" panose="02000000000000000000" pitchFamily="2" charset="0"/>
                <a:ea typeface="Roboto" panose="02000000000000000000" pitchFamily="2" charset="0"/>
              </a:rPr>
              <a:t>Utility Association</a:t>
            </a:r>
          </a:p>
          <a:p>
            <a:pPr>
              <a:lnSpc>
                <a:spcPts val="2000"/>
              </a:lnSpc>
              <a:spcBef>
                <a:spcPts val="0"/>
              </a:spcBef>
            </a:pPr>
            <a:r>
              <a:rPr lang="en-US" sz="1400" dirty="0">
                <a:solidFill>
                  <a:prstClr val="white"/>
                </a:solidFill>
                <a:latin typeface="Roboto" panose="02000000000000000000" pitchFamily="2" charset="0"/>
                <a:ea typeface="Roboto" panose="02000000000000000000" pitchFamily="2" charset="0"/>
              </a:rPr>
              <a:t>Private Service Provider</a:t>
            </a:r>
          </a:p>
          <a:p>
            <a:pPr>
              <a:lnSpc>
                <a:spcPts val="2000"/>
              </a:lnSpc>
              <a:spcBef>
                <a:spcPts val="0"/>
              </a:spcBef>
            </a:pPr>
            <a:r>
              <a:rPr lang="en-US" sz="1400" dirty="0">
                <a:solidFill>
                  <a:prstClr val="white"/>
                </a:solidFill>
                <a:latin typeface="Roboto" panose="02000000000000000000" pitchFamily="2" charset="0"/>
                <a:ea typeface="Roboto" panose="02000000000000000000" pitchFamily="2" charset="0"/>
              </a:rPr>
              <a:t>Other (ESCO etc.)  </a:t>
            </a:r>
          </a:p>
        </p:txBody>
      </p:sp>
      <p:sp>
        <p:nvSpPr>
          <p:cNvPr id="14" name="Text Placeholder 2">
            <a:extLst>
              <a:ext uri="{FF2B5EF4-FFF2-40B4-BE49-F238E27FC236}">
                <a16:creationId xmlns:a16="http://schemas.microsoft.com/office/drawing/2014/main" xmlns="" id="{9F5B9D4B-8AF1-460E-8A99-A14532494EFD}"/>
              </a:ext>
            </a:extLst>
          </p:cNvPr>
          <p:cNvSpPr txBox="1">
            <a:spLocks/>
          </p:cNvSpPr>
          <p:nvPr/>
        </p:nvSpPr>
        <p:spPr>
          <a:xfrm>
            <a:off x="200776" y="2333501"/>
            <a:ext cx="2876212" cy="3434095"/>
          </a:xfrm>
          <a:prstGeom prst="rect">
            <a:avLst/>
          </a:prstGeom>
        </p:spPr>
        <p:txBody>
          <a:bodyPr vert="horz" lIns="18288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Font typeface="Arial" panose="020B0604020202020204" pitchFamily="34" charset="0"/>
              <a:buNone/>
            </a:pPr>
            <a:r>
              <a:rPr lang="en-US" sz="1400" dirty="0">
                <a:solidFill>
                  <a:prstClr val="black"/>
                </a:solidFill>
                <a:latin typeface="Roboto" panose="02000000000000000000" pitchFamily="2" charset="0"/>
                <a:ea typeface="Roboto" panose="02000000000000000000" pitchFamily="2" charset="0"/>
              </a:rPr>
              <a:t>Operating Expenses (</a:t>
            </a:r>
            <a:r>
              <a:rPr lang="en-US" sz="1400">
                <a:solidFill>
                  <a:prstClr val="black"/>
                </a:solidFill>
                <a:latin typeface="Roboto" panose="02000000000000000000" pitchFamily="2" charset="0"/>
                <a:ea typeface="Roboto" panose="02000000000000000000" pitchFamily="2" charset="0"/>
              </a:rPr>
              <a:t>OpEx</a:t>
            </a:r>
            <a:r>
              <a:rPr lang="en-US" sz="1400" dirty="0">
                <a:solidFill>
                  <a:prstClr val="black"/>
                </a:solidFill>
                <a:latin typeface="Roboto" panose="02000000000000000000" pitchFamily="2" charset="0"/>
                <a:ea typeface="Roboto" panose="02000000000000000000" pitchFamily="2" charset="0"/>
              </a:rPr>
              <a:t>) include annual costs to operate various systems and include both </a:t>
            </a:r>
            <a:r>
              <a:rPr lang="en-US" sz="1400" b="1" dirty="0">
                <a:solidFill>
                  <a:prstClr val="black"/>
                </a:solidFill>
                <a:latin typeface="Roboto" panose="02000000000000000000" pitchFamily="2" charset="0"/>
                <a:ea typeface="Roboto" panose="02000000000000000000" pitchFamily="2" charset="0"/>
              </a:rPr>
              <a:t>Expenses</a:t>
            </a:r>
            <a:r>
              <a:rPr lang="en-US" sz="1400" dirty="0">
                <a:solidFill>
                  <a:prstClr val="black"/>
                </a:solidFill>
                <a:latin typeface="Roboto" panose="02000000000000000000" pitchFamily="2" charset="0"/>
                <a:ea typeface="Roboto" panose="02000000000000000000" pitchFamily="2" charset="0"/>
              </a:rPr>
              <a:t> to maintain and operate equipment/ dues for services, personnel salaries etc. and also </a:t>
            </a:r>
            <a:r>
              <a:rPr lang="en-US" sz="1400" b="1" dirty="0">
                <a:solidFill>
                  <a:prstClr val="black"/>
                </a:solidFill>
                <a:latin typeface="Roboto" panose="02000000000000000000" pitchFamily="2" charset="0"/>
                <a:ea typeface="Roboto" panose="02000000000000000000" pitchFamily="2" charset="0"/>
              </a:rPr>
              <a:t>Savings </a:t>
            </a:r>
            <a:r>
              <a:rPr lang="en-US" sz="1400" dirty="0">
                <a:solidFill>
                  <a:prstClr val="black"/>
                </a:solidFill>
                <a:latin typeface="Roboto" panose="02000000000000000000" pitchFamily="2" charset="0"/>
                <a:ea typeface="Roboto" panose="02000000000000000000" pitchFamily="2" charset="0"/>
              </a:rPr>
              <a:t>from avoided costs and lower utility bills. </a:t>
            </a:r>
          </a:p>
          <a:p>
            <a:pPr marL="0" indent="0">
              <a:lnSpc>
                <a:spcPct val="100000"/>
              </a:lnSpc>
              <a:spcBef>
                <a:spcPts val="1200"/>
              </a:spcBef>
              <a:spcAft>
                <a:spcPts val="600"/>
              </a:spcAft>
              <a:buFont typeface="Arial" panose="020B0604020202020204" pitchFamily="34" charset="0"/>
              <a:buNone/>
            </a:pPr>
            <a:r>
              <a:rPr lang="en-US" sz="1400" dirty="0">
                <a:solidFill>
                  <a:prstClr val="black"/>
                </a:solidFill>
                <a:latin typeface="Roboto" panose="02000000000000000000" pitchFamily="2" charset="0"/>
                <a:ea typeface="Roboto" panose="02000000000000000000" pitchFamily="2" charset="0"/>
              </a:rPr>
              <a:t>For this study, only incremental Expenses and Savings are considered </a:t>
            </a:r>
          </a:p>
          <a:p>
            <a:pPr marL="0" lvl="1" indent="0">
              <a:lnSpc>
                <a:spcPct val="100000"/>
              </a:lnSpc>
              <a:spcBef>
                <a:spcPts val="0"/>
              </a:spcBef>
            </a:pPr>
            <a:endParaRPr lang="en-US" sz="1400" dirty="0">
              <a:solidFill>
                <a:prstClr val="black"/>
              </a:solidFill>
              <a:latin typeface="Roboto" panose="02000000000000000000" pitchFamily="2" charset="0"/>
              <a:ea typeface="Roboto" panose="02000000000000000000" pitchFamily="2" charset="0"/>
            </a:endParaRPr>
          </a:p>
        </p:txBody>
      </p:sp>
      <p:sp>
        <p:nvSpPr>
          <p:cNvPr id="18" name="Rectangle 17">
            <a:extLst>
              <a:ext uri="{FF2B5EF4-FFF2-40B4-BE49-F238E27FC236}">
                <a16:creationId xmlns:a16="http://schemas.microsoft.com/office/drawing/2014/main" xmlns="" id="{34770CB6-155A-498F-9F2A-DCC6063E7B71}"/>
              </a:ext>
            </a:extLst>
          </p:cNvPr>
          <p:cNvSpPr/>
          <p:nvPr/>
        </p:nvSpPr>
        <p:spPr>
          <a:xfrm>
            <a:off x="9067800" y="1649200"/>
            <a:ext cx="2743200" cy="45219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altLang="ko-KR" sz="1600" b="1" dirty="0">
                <a:solidFill>
                  <a:prstClr val="white"/>
                </a:solidFill>
                <a:latin typeface="Roboto" panose="02000000000000000000" pitchFamily="2" charset="0"/>
                <a:ea typeface="Roboto" panose="02000000000000000000" pitchFamily="2" charset="0"/>
              </a:rPr>
              <a:t>What is Net </a:t>
            </a:r>
            <a:r>
              <a:rPr lang="en-US" altLang="ko-KR" sz="1600" b="1">
                <a:solidFill>
                  <a:prstClr val="white"/>
                </a:solidFill>
                <a:latin typeface="Roboto" panose="02000000000000000000" pitchFamily="2" charset="0"/>
                <a:ea typeface="Roboto" panose="02000000000000000000" pitchFamily="2" charset="0"/>
              </a:rPr>
              <a:t>OpEx</a:t>
            </a:r>
            <a:r>
              <a:rPr lang="en-US" altLang="ko-KR" sz="1600" b="1" dirty="0">
                <a:solidFill>
                  <a:prstClr val="white"/>
                </a:solidFill>
                <a:latin typeface="Roboto" panose="02000000000000000000" pitchFamily="2" charset="0"/>
                <a:ea typeface="Roboto" panose="02000000000000000000" pitchFamily="2" charset="0"/>
              </a:rPr>
              <a:t>?</a:t>
            </a:r>
            <a:endParaRPr lang="en-US" sz="1600" b="1" dirty="0">
              <a:solidFill>
                <a:prstClr val="white"/>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A9C58392-723E-4546-8C34-683C7DDDA18F}"/>
              </a:ext>
            </a:extLst>
          </p:cNvPr>
          <p:cNvSpPr txBox="1"/>
          <p:nvPr/>
        </p:nvSpPr>
        <p:spPr>
          <a:xfrm>
            <a:off x="9067799" y="2333501"/>
            <a:ext cx="2677849" cy="2381421"/>
          </a:xfrm>
          <a:prstGeom prst="rect">
            <a:avLst/>
          </a:prstGeom>
          <a:noFill/>
        </p:spPr>
        <p:txBody>
          <a:bodyPr wrap="square" lIns="182880" rtlCol="0">
            <a:spAutoFit/>
          </a:bodyPr>
          <a:lstStyle/>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This is the difference between total annual or monthly Savings and the annual or monthly expenses for a particular entity. </a:t>
            </a:r>
          </a:p>
          <a:p>
            <a:pPr defTabSz="914400">
              <a:lnSpc>
                <a:spcPts val="1800"/>
              </a:lnSpc>
              <a:defRPr/>
            </a:pPr>
            <a:endParaRPr lang="en-US" sz="1200" dirty="0">
              <a:solidFill>
                <a:prstClr val="white"/>
              </a:solidFill>
              <a:latin typeface="Roboto" panose="02000000000000000000" pitchFamily="2" charset="0"/>
              <a:ea typeface="Roboto" panose="02000000000000000000" pitchFamily="2" charset="0"/>
            </a:endParaRPr>
          </a:p>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A positive savings shows a favorable </a:t>
            </a:r>
            <a:r>
              <a:rPr lang="en-US" sz="1200">
                <a:solidFill>
                  <a:prstClr val="white"/>
                </a:solidFill>
                <a:latin typeface="Roboto" panose="02000000000000000000" pitchFamily="2" charset="0"/>
                <a:ea typeface="Roboto" panose="02000000000000000000" pitchFamily="2" charset="0"/>
              </a:rPr>
              <a:t>cash-flow</a:t>
            </a:r>
            <a:r>
              <a:rPr lang="en-US" sz="1200" dirty="0">
                <a:solidFill>
                  <a:prstClr val="white"/>
                </a:solidFill>
                <a:latin typeface="Roboto" panose="02000000000000000000" pitchFamily="2" charset="0"/>
                <a:ea typeface="Roboto" panose="02000000000000000000" pitchFamily="2" charset="0"/>
              </a:rPr>
              <a:t> that benefits homeowners, or building operators. This is reported as an annual or monthly saving.</a:t>
            </a:r>
          </a:p>
        </p:txBody>
      </p:sp>
      <p:sp>
        <p:nvSpPr>
          <p:cNvPr id="16" name="TextBox 15">
            <a:extLst>
              <a:ext uri="{FF2B5EF4-FFF2-40B4-BE49-F238E27FC236}">
                <a16:creationId xmlns:a16="http://schemas.microsoft.com/office/drawing/2014/main" xmlns="" id="{8122F1DF-B80C-4B79-A2B9-D64647090FE3}"/>
              </a:ext>
            </a:extLst>
          </p:cNvPr>
          <p:cNvSpPr txBox="1"/>
          <p:nvPr/>
        </p:nvSpPr>
        <p:spPr>
          <a:xfrm>
            <a:off x="3317883" y="3532446"/>
            <a:ext cx="2659758" cy="1410001"/>
          </a:xfrm>
          <a:prstGeom prst="rect">
            <a:avLst/>
          </a:prstGeom>
          <a:noFill/>
        </p:spPr>
        <p:txBody>
          <a:bodyPr wrap="square">
            <a:spAutoFit/>
          </a:bodyPr>
          <a:lstStyle/>
          <a:p>
            <a:pPr defTabSz="914400">
              <a:lnSpc>
                <a:spcPts val="2100"/>
              </a:lnSpc>
              <a:defRPr/>
            </a:pPr>
            <a:r>
              <a:rPr lang="en-US" sz="1200" i="1" dirty="0">
                <a:solidFill>
                  <a:prstClr val="white"/>
                </a:solidFill>
                <a:latin typeface="Roboto" panose="02000000000000000000" pitchFamily="2" charset="0"/>
                <a:ea typeface="Roboto" panose="02000000000000000000" pitchFamily="2" charset="0"/>
              </a:rPr>
              <a:t>For this study, the main focus is on the impact to the Homeowner/Tenant, commercial building owner/operator, and the </a:t>
            </a:r>
            <a:r>
              <a:rPr lang="en-US" sz="1200" i="1">
                <a:solidFill>
                  <a:prstClr val="white"/>
                </a:solidFill>
                <a:latin typeface="Roboto" panose="02000000000000000000" pitchFamily="2" charset="0"/>
                <a:ea typeface="Roboto" panose="02000000000000000000" pitchFamily="2" charset="0"/>
              </a:rPr>
              <a:t>ThePoint</a:t>
            </a:r>
            <a:r>
              <a:rPr lang="en-US" sz="1200" i="1" dirty="0">
                <a:solidFill>
                  <a:prstClr val="white"/>
                </a:solidFill>
                <a:latin typeface="Roboto" panose="02000000000000000000" pitchFamily="2" charset="0"/>
                <a:ea typeface="Roboto" panose="02000000000000000000" pitchFamily="2" charset="0"/>
              </a:rPr>
              <a:t> Utility Association</a:t>
            </a:r>
          </a:p>
        </p:txBody>
      </p:sp>
      <p:sp>
        <p:nvSpPr>
          <p:cNvPr id="21" name="TextBox 20">
            <a:extLst>
              <a:ext uri="{FF2B5EF4-FFF2-40B4-BE49-F238E27FC236}">
                <a16:creationId xmlns:a16="http://schemas.microsoft.com/office/drawing/2014/main" xmlns="" id="{1A0F7EFD-4022-4100-BC37-D76A1F18F98B}"/>
              </a:ext>
            </a:extLst>
          </p:cNvPr>
          <p:cNvSpPr txBox="1"/>
          <p:nvPr/>
        </p:nvSpPr>
        <p:spPr>
          <a:xfrm>
            <a:off x="6171980" y="2526939"/>
            <a:ext cx="2677849" cy="2843086"/>
          </a:xfrm>
          <a:prstGeom prst="rect">
            <a:avLst/>
          </a:prstGeom>
          <a:noFill/>
        </p:spPr>
        <p:txBody>
          <a:bodyPr wrap="square" lIns="182880" rtlCol="0">
            <a:spAutoFit/>
          </a:bodyPr>
          <a:lstStyle/>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Incremental Annual Expenses include maintenance of utility systems that would typically not exist in a Baseline system or incur additional costs on top of typical systems. </a:t>
            </a:r>
          </a:p>
          <a:p>
            <a:pPr defTabSz="914400">
              <a:lnSpc>
                <a:spcPts val="1800"/>
              </a:lnSpc>
              <a:defRPr/>
            </a:pPr>
            <a:endParaRPr lang="en-US" sz="1200" dirty="0">
              <a:solidFill>
                <a:prstClr val="white"/>
              </a:solidFill>
              <a:latin typeface="Roboto" panose="02000000000000000000" pitchFamily="2" charset="0"/>
              <a:ea typeface="Roboto" panose="02000000000000000000" pitchFamily="2" charset="0"/>
            </a:endParaRPr>
          </a:p>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Incremental Savings are avoided utility bills for energy, water etc. due to efficiency, or reduced maintenance costs due to automation etc. </a:t>
            </a:r>
          </a:p>
        </p:txBody>
      </p:sp>
      <p:pic>
        <p:nvPicPr>
          <p:cNvPr id="5" name="Graphic 4" descr="Coins with solid fill">
            <a:extLst>
              <a:ext uri="{FF2B5EF4-FFF2-40B4-BE49-F238E27FC236}">
                <a16:creationId xmlns:a16="http://schemas.microsoft.com/office/drawing/2014/main" xmlns="" id="{FB80E6C1-3FF4-4689-81E9-D96180EF03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831248" y="412872"/>
            <a:ext cx="979752" cy="979752"/>
          </a:xfrm>
          <a:prstGeom prst="rect">
            <a:avLst/>
          </a:prstGeom>
        </p:spPr>
      </p:pic>
    </p:spTree>
    <p:extLst>
      <p:ext uri="{BB962C8B-B14F-4D97-AF65-F5344CB8AC3E}">
        <p14:creationId xmlns:p14="http://schemas.microsoft.com/office/powerpoint/2010/main" val="3394644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xmlns="" id="{19C667E0-51AD-44B6-AF84-E2273E674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123" b="22067"/>
          <a:stretch/>
        </p:blipFill>
        <p:spPr>
          <a:xfrm>
            <a:off x="0" y="2105130"/>
            <a:ext cx="12192000" cy="3084844"/>
          </a:xfrm>
          <a:prstGeom prst="rect">
            <a:avLst/>
          </a:prstGeom>
        </p:spPr>
      </p:pic>
      <p:sp>
        <p:nvSpPr>
          <p:cNvPr id="3" name="Rectangle 2">
            <a:extLst>
              <a:ext uri="{FF2B5EF4-FFF2-40B4-BE49-F238E27FC236}">
                <a16:creationId xmlns:a16="http://schemas.microsoft.com/office/drawing/2014/main" xmlns="" id="{35E69F59-2C94-4F0F-85C5-E5CD54DC6E63}"/>
              </a:ext>
            </a:extLst>
          </p:cNvPr>
          <p:cNvSpPr/>
          <p:nvPr/>
        </p:nvSpPr>
        <p:spPr>
          <a:xfrm>
            <a:off x="0" y="2083437"/>
            <a:ext cx="12192000" cy="3128229"/>
          </a:xfrm>
          <a:prstGeom prst="rect">
            <a:avLst/>
          </a:prstGeom>
          <a:solidFill>
            <a:srgbClr val="101F3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1567578-6C1C-4723-AC60-E529C19C4AE2}"/>
              </a:ext>
            </a:extLst>
          </p:cNvPr>
          <p:cNvSpPr>
            <a:spLocks noGrp="1"/>
          </p:cNvSpPr>
          <p:nvPr>
            <p:ph type="title"/>
          </p:nvPr>
        </p:nvSpPr>
        <p:spPr>
          <a:prstGeom prst="rect">
            <a:avLst/>
          </a:prstGeom>
          <a:effectLst>
            <a:outerShdw dist="50800" dir="2700000" algn="tl" rotWithShape="0">
              <a:srgbClr val="50A5F2">
                <a:alpha val="50000"/>
              </a:srgbClr>
            </a:outerShdw>
          </a:effectLst>
        </p:spPr>
        <p:txBody>
          <a:bodyPr anchor="ctr">
            <a:normAutofit/>
          </a:bodyPr>
          <a:lstStyle/>
          <a:p>
            <a:pPr algn="l"/>
            <a:r>
              <a:rPr lang="en-US" sz="6200" b="1" dirty="0" smtClean="0">
                <a:solidFill>
                  <a:schemeClr val="bg1"/>
                </a:solidFill>
                <a:latin typeface="Roboto" panose="02000000000000000000" pitchFamily="2" charset="0"/>
                <a:ea typeface="Roboto" panose="02000000000000000000" pitchFamily="2" charset="0"/>
              </a:rPr>
              <a:t>Smart Mobility </a:t>
            </a:r>
            <a:r>
              <a:rPr lang="en-US" sz="6200" b="1" dirty="0" err="1">
                <a:solidFill>
                  <a:schemeClr val="bg1"/>
                </a:solidFill>
                <a:latin typeface="Roboto" panose="02000000000000000000" pitchFamily="2" charset="0"/>
                <a:ea typeface="Roboto" panose="02000000000000000000" pitchFamily="2" charset="0"/>
              </a:rPr>
              <a:t>Workstream</a:t>
            </a:r>
            <a:endParaRPr lang="en-US" sz="6200" b="1" dirty="0">
              <a:solidFill>
                <a:schemeClr val="bg1"/>
              </a:solidFill>
              <a:latin typeface="Roboto" panose="02000000000000000000" pitchFamily="2" charset="0"/>
              <a:ea typeface="Roboto" panose="02000000000000000000" pitchFamily="2" charset="0"/>
            </a:endParaRPr>
          </a:p>
        </p:txBody>
      </p:sp>
      <p:pic>
        <p:nvPicPr>
          <p:cNvPr id="8" name="Picture 7" descr="Logo&#10;&#10;Description automatically generated" hidden="1">
            <a:extLst>
              <a:ext uri="{FF2B5EF4-FFF2-40B4-BE49-F238E27FC236}">
                <a16:creationId xmlns:a16="http://schemas.microsoft.com/office/drawing/2014/main" xmlns="" id="{BB81489D-7B5A-4FF9-A50F-5CC8466B5C79}"/>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5537"/>
          <a:stretch/>
        </p:blipFill>
        <p:spPr>
          <a:xfrm>
            <a:off x="2115178" y="443792"/>
            <a:ext cx="3237872" cy="1502820"/>
          </a:xfrm>
          <a:prstGeom prst="rect">
            <a:avLst/>
          </a:prstGeom>
          <a:effectLst/>
        </p:spPr>
      </p:pic>
      <p:sp>
        <p:nvSpPr>
          <p:cNvPr id="5" name="TextBox 4"/>
          <p:cNvSpPr txBox="1"/>
          <p:nvPr/>
        </p:nvSpPr>
        <p:spPr>
          <a:xfrm>
            <a:off x="10543430" y="6162261"/>
            <a:ext cx="1502796" cy="61225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615253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standing next to a bus&#10;&#10;Description automatically generated">
            <a:extLst>
              <a:ext uri="{FF2B5EF4-FFF2-40B4-BE49-F238E27FC236}">
                <a16:creationId xmlns:a16="http://schemas.microsoft.com/office/drawing/2014/main" xmlns="" id="{C5CAE27A-48A8-49A8-A19B-B6456EA05899}"/>
              </a:ext>
            </a:extLst>
          </p:cNvPr>
          <p:cNvPicPr>
            <a:picLocks noChangeAspect="1"/>
          </p:cNvPicPr>
          <p:nvPr/>
        </p:nvPicPr>
        <p:blipFill rotWithShape="1">
          <a:blip r:embed="rId3"/>
          <a:srcRect l="22265" r="20025"/>
          <a:stretch/>
        </p:blipFill>
        <p:spPr>
          <a:xfrm>
            <a:off x="475851" y="2941333"/>
            <a:ext cx="1487687" cy="1452568"/>
          </a:xfrm>
          <a:prstGeom prst="flowChartConnector">
            <a:avLst/>
          </a:prstGeom>
        </p:spPr>
      </p:pic>
      <p:sp>
        <p:nvSpPr>
          <p:cNvPr id="2" name="Title 1">
            <a:extLst>
              <a:ext uri="{FF2B5EF4-FFF2-40B4-BE49-F238E27FC236}">
                <a16:creationId xmlns:a16="http://schemas.microsoft.com/office/drawing/2014/main" xmlns="" id="{8CF0461B-6419-45E6-97D1-4D406F0744AC}"/>
              </a:ext>
            </a:extLst>
          </p:cNvPr>
          <p:cNvSpPr>
            <a:spLocks noGrp="1"/>
          </p:cNvSpPr>
          <p:nvPr>
            <p:ph type="title"/>
          </p:nvPr>
        </p:nvSpPr>
        <p:spPr/>
        <p:txBody>
          <a:bodyPr/>
          <a:lstStyle/>
          <a:p>
            <a:r>
              <a:rPr lang="en-US" dirty="0"/>
              <a:t>Smart Mobility</a:t>
            </a:r>
            <a:br>
              <a:rPr lang="en-US" dirty="0"/>
            </a:br>
            <a:r>
              <a:rPr lang="en-US" b="0" dirty="0">
                <a:solidFill>
                  <a:srgbClr val="0F73BA"/>
                </a:solidFill>
                <a:latin typeface="Roboto Light"/>
                <a:ea typeface="Roboto Light"/>
                <a:cs typeface="Roboto Light"/>
                <a:sym typeface="Roboto Light"/>
              </a:rPr>
              <a:t>Program Elements</a:t>
            </a:r>
            <a:endParaRPr lang="en-US" dirty="0"/>
          </a:p>
        </p:txBody>
      </p:sp>
      <p:cxnSp>
        <p:nvCxnSpPr>
          <p:cNvPr id="3" name="Straight Connector 2">
            <a:extLst>
              <a:ext uri="{FF2B5EF4-FFF2-40B4-BE49-F238E27FC236}">
                <a16:creationId xmlns:a16="http://schemas.microsoft.com/office/drawing/2014/main" xmlns="" id="{B4C2C88A-0D06-48D7-9693-F4136AFE217B}"/>
              </a:ext>
            </a:extLst>
          </p:cNvPr>
          <p:cNvCxnSpPr>
            <a:cxnSpLocks/>
          </p:cNvCxnSpPr>
          <p:nvPr/>
        </p:nvCxnSpPr>
        <p:spPr>
          <a:xfrm>
            <a:off x="2435023" y="1473960"/>
            <a:ext cx="0" cy="5367433"/>
          </a:xfrm>
          <a:prstGeom prst="line">
            <a:avLst/>
          </a:prstGeom>
          <a:ln>
            <a:prstDash val="solid"/>
          </a:ln>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xmlns="" id="{015823FF-077B-4318-835E-EAFB86F50C1A}"/>
              </a:ext>
            </a:extLst>
          </p:cNvPr>
          <p:cNvCxnSpPr>
            <a:cxnSpLocks/>
          </p:cNvCxnSpPr>
          <p:nvPr/>
        </p:nvCxnSpPr>
        <p:spPr>
          <a:xfrm>
            <a:off x="4876455" y="1464861"/>
            <a:ext cx="0" cy="5393140"/>
          </a:xfrm>
          <a:prstGeom prst="line">
            <a:avLst/>
          </a:prstGeom>
          <a:ln>
            <a:prstDash val="solid"/>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xmlns="" id="{69460675-9032-4B33-AD54-AA3431FF72DD}"/>
              </a:ext>
            </a:extLst>
          </p:cNvPr>
          <p:cNvCxnSpPr>
            <a:cxnSpLocks/>
          </p:cNvCxnSpPr>
          <p:nvPr/>
        </p:nvCxnSpPr>
        <p:spPr>
          <a:xfrm>
            <a:off x="7314853" y="1501253"/>
            <a:ext cx="0" cy="5340139"/>
          </a:xfrm>
          <a:prstGeom prst="line">
            <a:avLst/>
          </a:prstGeom>
          <a:ln>
            <a:prstDash val="solid"/>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xmlns="" id="{0C65B262-2A25-49FA-8C9D-5443C5559460}"/>
              </a:ext>
            </a:extLst>
          </p:cNvPr>
          <p:cNvCxnSpPr>
            <a:cxnSpLocks/>
          </p:cNvCxnSpPr>
          <p:nvPr/>
        </p:nvCxnSpPr>
        <p:spPr>
          <a:xfrm>
            <a:off x="9756287" y="1510352"/>
            <a:ext cx="0" cy="5347648"/>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xmlns="" id="{7D078CE0-D8F6-4CC1-BBE7-9605F8B51E0D}"/>
              </a:ext>
            </a:extLst>
          </p:cNvPr>
          <p:cNvSpPr txBox="1"/>
          <p:nvPr/>
        </p:nvSpPr>
        <p:spPr>
          <a:xfrm>
            <a:off x="0" y="2256421"/>
            <a:ext cx="2438400" cy="318100"/>
          </a:xfrm>
          <a:prstGeom prst="rect">
            <a:avLst/>
          </a:prstGeom>
          <a:noFill/>
        </p:spPr>
        <p:txBody>
          <a:bodyPr wrap="square" rtlCol="0">
            <a:spAutoFit/>
          </a:bodyPr>
          <a:lstStyle/>
          <a:p>
            <a:pPr algn="ctr" defTabSz="1219170">
              <a:buClr>
                <a:srgbClr val="000000"/>
              </a:buClr>
            </a:pPr>
            <a:r>
              <a:rPr lang="en-US" sz="1467" b="1" kern="0" dirty="0">
                <a:solidFill>
                  <a:srgbClr val="000000"/>
                </a:solidFill>
                <a:latin typeface="Roboto" panose="02000000000000000000" pitchFamily="2" charset="0"/>
                <a:ea typeface="Roboto" panose="02000000000000000000" pitchFamily="2" charset="0"/>
                <a:cs typeface="Arial"/>
                <a:sym typeface="Arial"/>
              </a:rPr>
              <a:t>Circulator</a:t>
            </a:r>
          </a:p>
        </p:txBody>
      </p:sp>
      <p:sp>
        <p:nvSpPr>
          <p:cNvPr id="22" name="TextBox 21">
            <a:extLst>
              <a:ext uri="{FF2B5EF4-FFF2-40B4-BE49-F238E27FC236}">
                <a16:creationId xmlns:a16="http://schemas.microsoft.com/office/drawing/2014/main" xmlns="" id="{AF893AA5-06FF-4361-92B5-64822A06B93C}"/>
              </a:ext>
            </a:extLst>
          </p:cNvPr>
          <p:cNvSpPr txBox="1"/>
          <p:nvPr/>
        </p:nvSpPr>
        <p:spPr>
          <a:xfrm>
            <a:off x="2438400" y="2168468"/>
            <a:ext cx="2438400" cy="543867"/>
          </a:xfrm>
          <a:prstGeom prst="rect">
            <a:avLst/>
          </a:prstGeom>
          <a:noFill/>
        </p:spPr>
        <p:txBody>
          <a:bodyPr wrap="square" rtlCol="0">
            <a:spAutoFit/>
          </a:bodyPr>
          <a:lstStyle/>
          <a:p>
            <a:pPr algn="ctr" defTabSz="1219170">
              <a:buClr>
                <a:srgbClr val="000000"/>
              </a:buClr>
            </a:pPr>
            <a:r>
              <a:rPr lang="en-US" sz="1467" b="1" kern="0" dirty="0">
                <a:solidFill>
                  <a:srgbClr val="000000"/>
                </a:solidFill>
                <a:latin typeface="Roboto" panose="02000000000000000000" pitchFamily="2" charset="0"/>
                <a:ea typeface="Roboto" panose="02000000000000000000" pitchFamily="2" charset="0"/>
                <a:cs typeface="Arial"/>
                <a:sym typeface="Arial"/>
              </a:rPr>
              <a:t>Active Transportation + Micromobility</a:t>
            </a:r>
          </a:p>
        </p:txBody>
      </p:sp>
      <p:sp>
        <p:nvSpPr>
          <p:cNvPr id="23" name="TextBox 22">
            <a:extLst>
              <a:ext uri="{FF2B5EF4-FFF2-40B4-BE49-F238E27FC236}">
                <a16:creationId xmlns:a16="http://schemas.microsoft.com/office/drawing/2014/main" xmlns="" id="{6BD4CB71-D020-44AB-B00B-16F7875A1C95}"/>
              </a:ext>
            </a:extLst>
          </p:cNvPr>
          <p:cNvSpPr txBox="1"/>
          <p:nvPr/>
        </p:nvSpPr>
        <p:spPr>
          <a:xfrm>
            <a:off x="4885899" y="2268552"/>
            <a:ext cx="2438400" cy="318100"/>
          </a:xfrm>
          <a:prstGeom prst="rect">
            <a:avLst/>
          </a:prstGeom>
          <a:noFill/>
        </p:spPr>
        <p:txBody>
          <a:bodyPr wrap="square" rtlCol="0">
            <a:spAutoFit/>
          </a:bodyPr>
          <a:lstStyle/>
          <a:p>
            <a:pPr algn="ctr" defTabSz="1219170">
              <a:buClr>
                <a:srgbClr val="000000"/>
              </a:buClr>
            </a:pPr>
            <a:r>
              <a:rPr lang="en-US" sz="1467" b="1" kern="0" dirty="0">
                <a:solidFill>
                  <a:srgbClr val="000000"/>
                </a:solidFill>
                <a:latin typeface="Roboto" panose="02000000000000000000" pitchFamily="2" charset="0"/>
                <a:ea typeface="Roboto" panose="02000000000000000000" pitchFamily="2" charset="0"/>
                <a:cs typeface="Arial"/>
                <a:sym typeface="Arial"/>
              </a:rPr>
              <a:t>Car Share</a:t>
            </a:r>
          </a:p>
        </p:txBody>
      </p:sp>
      <p:sp>
        <p:nvSpPr>
          <p:cNvPr id="24" name="TextBox 23">
            <a:extLst>
              <a:ext uri="{FF2B5EF4-FFF2-40B4-BE49-F238E27FC236}">
                <a16:creationId xmlns:a16="http://schemas.microsoft.com/office/drawing/2014/main" xmlns="" id="{667C29E5-4C87-46FC-9B4E-2514283D0735}"/>
              </a:ext>
            </a:extLst>
          </p:cNvPr>
          <p:cNvSpPr txBox="1"/>
          <p:nvPr/>
        </p:nvSpPr>
        <p:spPr>
          <a:xfrm>
            <a:off x="7315201" y="2280683"/>
            <a:ext cx="2438400" cy="318100"/>
          </a:xfrm>
          <a:prstGeom prst="rect">
            <a:avLst/>
          </a:prstGeom>
          <a:noFill/>
        </p:spPr>
        <p:txBody>
          <a:bodyPr wrap="square" rtlCol="0">
            <a:spAutoFit/>
          </a:bodyPr>
          <a:lstStyle/>
          <a:p>
            <a:pPr algn="ctr" defTabSz="1219170">
              <a:buClr>
                <a:srgbClr val="000000"/>
              </a:buClr>
            </a:pPr>
            <a:r>
              <a:rPr lang="en-US" sz="1467" b="1" kern="0" dirty="0">
                <a:solidFill>
                  <a:srgbClr val="000000"/>
                </a:solidFill>
                <a:latin typeface="Roboto" panose="02000000000000000000" pitchFamily="2" charset="0"/>
                <a:ea typeface="Roboto" panose="02000000000000000000" pitchFamily="2" charset="0"/>
                <a:cs typeface="Arial"/>
                <a:sym typeface="Arial"/>
              </a:rPr>
              <a:t>Mobility Hubs</a:t>
            </a:r>
          </a:p>
        </p:txBody>
      </p:sp>
      <p:sp>
        <p:nvSpPr>
          <p:cNvPr id="25" name="TextBox 24">
            <a:extLst>
              <a:ext uri="{FF2B5EF4-FFF2-40B4-BE49-F238E27FC236}">
                <a16:creationId xmlns:a16="http://schemas.microsoft.com/office/drawing/2014/main" xmlns="" id="{3ACBF887-6CB1-4CAC-B1A2-CBAF439D11A2}"/>
              </a:ext>
            </a:extLst>
          </p:cNvPr>
          <p:cNvSpPr txBox="1"/>
          <p:nvPr/>
        </p:nvSpPr>
        <p:spPr>
          <a:xfrm>
            <a:off x="9765731" y="2180598"/>
            <a:ext cx="2438400" cy="543867"/>
          </a:xfrm>
          <a:prstGeom prst="rect">
            <a:avLst/>
          </a:prstGeom>
          <a:noFill/>
        </p:spPr>
        <p:txBody>
          <a:bodyPr wrap="square" rtlCol="0">
            <a:spAutoFit/>
          </a:bodyPr>
          <a:lstStyle/>
          <a:p>
            <a:pPr algn="ctr" defTabSz="1219170">
              <a:buClr>
                <a:srgbClr val="000000"/>
              </a:buClr>
            </a:pPr>
            <a:r>
              <a:rPr lang="en-US" sz="1467" b="1" kern="0" dirty="0">
                <a:solidFill>
                  <a:srgbClr val="000000"/>
                </a:solidFill>
                <a:latin typeface="Roboto" panose="02000000000000000000" pitchFamily="2" charset="0"/>
                <a:ea typeface="Roboto" panose="02000000000000000000" pitchFamily="2" charset="0"/>
                <a:cs typeface="Arial"/>
                <a:sym typeface="Arial"/>
              </a:rPr>
              <a:t>Mobility as a Service + Mobility Package</a:t>
            </a:r>
          </a:p>
        </p:txBody>
      </p:sp>
      <p:sp>
        <p:nvSpPr>
          <p:cNvPr id="26" name="TextBox 25">
            <a:extLst>
              <a:ext uri="{FF2B5EF4-FFF2-40B4-BE49-F238E27FC236}">
                <a16:creationId xmlns:a16="http://schemas.microsoft.com/office/drawing/2014/main" xmlns="" id="{C37188BF-1F8D-4EB2-B2FF-46A89C227391}"/>
              </a:ext>
            </a:extLst>
          </p:cNvPr>
          <p:cNvSpPr txBox="1"/>
          <p:nvPr/>
        </p:nvSpPr>
        <p:spPr>
          <a:xfrm>
            <a:off x="100083" y="4775026"/>
            <a:ext cx="2338316" cy="297454"/>
          </a:xfrm>
          <a:prstGeom prst="rect">
            <a:avLst/>
          </a:prstGeom>
          <a:noFill/>
        </p:spPr>
        <p:txBody>
          <a:bodyPr wrap="square" rtlCol="0">
            <a:spAutoFit/>
          </a:bodyPr>
          <a:lstStyle/>
          <a:p>
            <a:pPr defTabSz="1219170">
              <a:spcAft>
                <a:spcPts val="800"/>
              </a:spcAft>
              <a:buClr>
                <a:srgbClr val="000000"/>
              </a:buClr>
            </a:pPr>
            <a:r>
              <a:rPr lang="en-US" sz="1333" kern="0" dirty="0">
                <a:solidFill>
                  <a:prstClr val="black"/>
                </a:solidFill>
                <a:latin typeface="Roboto Light"/>
                <a:ea typeface="Roboto Light"/>
                <a:cs typeface="Roboto Light"/>
                <a:sym typeface="Roboto Light"/>
              </a:rPr>
              <a:t>An internal transit service </a:t>
            </a:r>
            <a:endParaRPr lang="en-US" sz="1333" kern="0" dirty="0">
              <a:solidFill>
                <a:srgbClr val="000000"/>
              </a:solidFill>
              <a:latin typeface="Roboto Light" panose="02000000000000000000" pitchFamily="2" charset="0"/>
              <a:ea typeface="Roboto Light" panose="02000000000000000000" pitchFamily="2" charset="0"/>
              <a:cs typeface="Arial"/>
              <a:sym typeface="Arial"/>
            </a:endParaRPr>
          </a:p>
        </p:txBody>
      </p:sp>
      <p:sp>
        <p:nvSpPr>
          <p:cNvPr id="27" name="TextBox 26">
            <a:extLst>
              <a:ext uri="{FF2B5EF4-FFF2-40B4-BE49-F238E27FC236}">
                <a16:creationId xmlns:a16="http://schemas.microsoft.com/office/drawing/2014/main" xmlns="" id="{3125F304-19D5-4490-B404-82C28A968643}"/>
              </a:ext>
            </a:extLst>
          </p:cNvPr>
          <p:cNvSpPr txBox="1"/>
          <p:nvPr/>
        </p:nvSpPr>
        <p:spPr>
          <a:xfrm>
            <a:off x="2541515" y="4787156"/>
            <a:ext cx="2338316" cy="502573"/>
          </a:xfrm>
          <a:prstGeom prst="rect">
            <a:avLst/>
          </a:prstGeom>
          <a:noFill/>
        </p:spPr>
        <p:txBody>
          <a:bodyPr wrap="square" rtlCol="0">
            <a:spAutoFit/>
          </a:bodyPr>
          <a:lstStyle/>
          <a:p>
            <a:pPr defTabSz="1219170">
              <a:spcAft>
                <a:spcPts val="800"/>
              </a:spcAft>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A fleet of shared bikes, e-bikes, and </a:t>
            </a:r>
            <a:r>
              <a:rPr lang="en-US" sz="1333" kern="0" dirty="0" smtClean="0">
                <a:solidFill>
                  <a:srgbClr val="000000"/>
                </a:solidFill>
                <a:latin typeface="Roboto Light" panose="02000000000000000000" pitchFamily="2" charset="0"/>
                <a:ea typeface="Roboto Light" panose="02000000000000000000" pitchFamily="2" charset="0"/>
                <a:cs typeface="Arial"/>
                <a:sym typeface="Arial"/>
              </a:rPr>
              <a:t>e-scooters</a:t>
            </a:r>
            <a:endParaRPr lang="en-US" sz="1333" kern="0" dirty="0">
              <a:solidFill>
                <a:srgbClr val="000000"/>
              </a:solidFill>
              <a:latin typeface="Roboto Light" panose="02000000000000000000" pitchFamily="2" charset="0"/>
              <a:ea typeface="Roboto Light" panose="02000000000000000000" pitchFamily="2" charset="0"/>
              <a:cs typeface="Arial"/>
              <a:sym typeface="Arial"/>
            </a:endParaRPr>
          </a:p>
        </p:txBody>
      </p:sp>
      <p:sp>
        <p:nvSpPr>
          <p:cNvPr id="28" name="TextBox 27">
            <a:extLst>
              <a:ext uri="{FF2B5EF4-FFF2-40B4-BE49-F238E27FC236}">
                <a16:creationId xmlns:a16="http://schemas.microsoft.com/office/drawing/2014/main" xmlns="" id="{11274420-157C-4C7F-94BF-EED357CCE54D}"/>
              </a:ext>
            </a:extLst>
          </p:cNvPr>
          <p:cNvSpPr txBox="1"/>
          <p:nvPr/>
        </p:nvSpPr>
        <p:spPr>
          <a:xfrm>
            <a:off x="4979914" y="4778057"/>
            <a:ext cx="2338316" cy="912814"/>
          </a:xfrm>
          <a:prstGeom prst="rect">
            <a:avLst/>
          </a:prstGeom>
          <a:noFill/>
        </p:spPr>
        <p:txBody>
          <a:bodyPr wrap="square" rtlCol="0">
            <a:spAutoFit/>
          </a:bodyPr>
          <a:lstStyle/>
          <a:p>
            <a:pPr defTabSz="1219170">
              <a:spcAft>
                <a:spcPts val="800"/>
              </a:spcAft>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A fleet of shared cars that gives residents and workers access to a car when they need </a:t>
            </a:r>
            <a:r>
              <a:rPr lang="en-US" sz="1333" kern="0" dirty="0" smtClean="0">
                <a:solidFill>
                  <a:srgbClr val="000000"/>
                </a:solidFill>
                <a:latin typeface="Roboto Light" panose="02000000000000000000" pitchFamily="2" charset="0"/>
                <a:ea typeface="Roboto Light" panose="02000000000000000000" pitchFamily="2" charset="0"/>
                <a:cs typeface="Arial"/>
                <a:sym typeface="Arial"/>
              </a:rPr>
              <a:t>it</a:t>
            </a:r>
            <a:endParaRPr lang="en-US" sz="1333" kern="0" dirty="0">
              <a:solidFill>
                <a:srgbClr val="000000"/>
              </a:solidFill>
              <a:latin typeface="Roboto Light" panose="02000000000000000000" pitchFamily="2" charset="0"/>
              <a:ea typeface="Roboto Light" panose="02000000000000000000" pitchFamily="2" charset="0"/>
              <a:cs typeface="Arial"/>
              <a:sym typeface="Arial"/>
            </a:endParaRPr>
          </a:p>
        </p:txBody>
      </p:sp>
      <p:sp>
        <p:nvSpPr>
          <p:cNvPr id="30" name="TextBox 29">
            <a:extLst>
              <a:ext uri="{FF2B5EF4-FFF2-40B4-BE49-F238E27FC236}">
                <a16:creationId xmlns:a16="http://schemas.microsoft.com/office/drawing/2014/main" xmlns="" id="{33189C4A-6708-4D7F-A4B8-627EB8FDC0C2}"/>
              </a:ext>
            </a:extLst>
          </p:cNvPr>
          <p:cNvSpPr txBox="1"/>
          <p:nvPr/>
        </p:nvSpPr>
        <p:spPr>
          <a:xfrm>
            <a:off x="7412247" y="4771990"/>
            <a:ext cx="2338316" cy="707694"/>
          </a:xfrm>
          <a:prstGeom prst="rect">
            <a:avLst/>
          </a:prstGeom>
          <a:noFill/>
        </p:spPr>
        <p:txBody>
          <a:bodyPr wrap="square" rtlCol="0">
            <a:spAutoFit/>
          </a:bodyPr>
          <a:lstStyle/>
          <a:p>
            <a:pPr defTabSz="1219170">
              <a:spcAft>
                <a:spcPts val="800"/>
              </a:spcAft>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Dedicated spaces across the site that bring together the many mobility options </a:t>
            </a:r>
            <a:r>
              <a:rPr lang="en-US" sz="1333" kern="0" dirty="0" smtClean="0">
                <a:solidFill>
                  <a:srgbClr val="000000"/>
                </a:solidFill>
                <a:latin typeface="Roboto Light" panose="02000000000000000000" pitchFamily="2" charset="0"/>
                <a:ea typeface="Roboto Light" panose="02000000000000000000" pitchFamily="2" charset="0"/>
                <a:cs typeface="Arial"/>
                <a:sym typeface="Arial"/>
              </a:rPr>
              <a:t>at</a:t>
            </a:r>
            <a:endParaRPr lang="en-US" sz="1333" kern="0" dirty="0">
              <a:solidFill>
                <a:srgbClr val="000000"/>
              </a:solidFill>
              <a:latin typeface="Roboto Light" panose="02000000000000000000" pitchFamily="2" charset="0"/>
              <a:ea typeface="Roboto Light" panose="02000000000000000000" pitchFamily="2" charset="0"/>
              <a:cs typeface="Arial"/>
              <a:sym typeface="Arial"/>
            </a:endParaRPr>
          </a:p>
        </p:txBody>
      </p:sp>
      <p:sp>
        <p:nvSpPr>
          <p:cNvPr id="31" name="TextBox 30">
            <a:extLst>
              <a:ext uri="{FF2B5EF4-FFF2-40B4-BE49-F238E27FC236}">
                <a16:creationId xmlns:a16="http://schemas.microsoft.com/office/drawing/2014/main" xmlns="" id="{0244B89B-23EF-482E-80DE-933CCE03CE2D}"/>
              </a:ext>
            </a:extLst>
          </p:cNvPr>
          <p:cNvSpPr txBox="1"/>
          <p:nvPr/>
        </p:nvSpPr>
        <p:spPr>
          <a:xfrm>
            <a:off x="9853685" y="4764777"/>
            <a:ext cx="2338316" cy="912814"/>
          </a:xfrm>
          <a:prstGeom prst="rect">
            <a:avLst/>
          </a:prstGeom>
          <a:noFill/>
        </p:spPr>
        <p:txBody>
          <a:bodyPr wrap="square" rtlCol="0">
            <a:spAutoFit/>
          </a:bodyPr>
          <a:lstStyle/>
          <a:p>
            <a:pPr defTabSz="1219170">
              <a:spcAft>
                <a:spcPts val="800"/>
              </a:spcAft>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A platform that compiles The Point’s mobility options into a single application and payment </a:t>
            </a:r>
            <a:r>
              <a:rPr lang="en-US" sz="1333" kern="0" dirty="0" smtClean="0">
                <a:solidFill>
                  <a:srgbClr val="000000"/>
                </a:solidFill>
                <a:latin typeface="Roboto Light" panose="02000000000000000000" pitchFamily="2" charset="0"/>
                <a:ea typeface="Roboto Light" panose="02000000000000000000" pitchFamily="2" charset="0"/>
                <a:cs typeface="Arial"/>
                <a:sym typeface="Arial"/>
              </a:rPr>
              <a:t>channel</a:t>
            </a:r>
            <a:endParaRPr lang="en-US" sz="1333" kern="0" dirty="0">
              <a:solidFill>
                <a:srgbClr val="000000"/>
              </a:solidFill>
              <a:latin typeface="Roboto Light" panose="02000000000000000000" pitchFamily="2" charset="0"/>
              <a:ea typeface="Roboto Light" panose="02000000000000000000" pitchFamily="2" charset="0"/>
              <a:cs typeface="Arial"/>
              <a:sym typeface="Arial"/>
            </a:endParaRPr>
          </a:p>
        </p:txBody>
      </p:sp>
      <p:pic>
        <p:nvPicPr>
          <p:cNvPr id="8" name="Picture 7" descr="A person standing next to a car&#10;&#10;Description automatically generated with medium confidence">
            <a:extLst>
              <a:ext uri="{FF2B5EF4-FFF2-40B4-BE49-F238E27FC236}">
                <a16:creationId xmlns:a16="http://schemas.microsoft.com/office/drawing/2014/main" xmlns="" id="{DB6ED055-3C21-4D1D-B516-D569D6603071}"/>
              </a:ext>
            </a:extLst>
          </p:cNvPr>
          <p:cNvPicPr>
            <a:picLocks noChangeAspect="1"/>
          </p:cNvPicPr>
          <p:nvPr/>
        </p:nvPicPr>
        <p:blipFill rotWithShape="1">
          <a:blip r:embed="rId4"/>
          <a:srcRect l="30448" r="5522"/>
          <a:stretch/>
        </p:blipFill>
        <p:spPr>
          <a:xfrm>
            <a:off x="5331725" y="2940973"/>
            <a:ext cx="1510352" cy="1456121"/>
          </a:xfrm>
          <a:prstGeom prst="flowChartConnector">
            <a:avLst/>
          </a:prstGeom>
        </p:spPr>
      </p:pic>
      <p:pic>
        <p:nvPicPr>
          <p:cNvPr id="29" name="Picture 28" descr="A person riding a bicycle down a street&#10;&#10;Description automatically generated with low confidence">
            <a:extLst>
              <a:ext uri="{FF2B5EF4-FFF2-40B4-BE49-F238E27FC236}">
                <a16:creationId xmlns:a16="http://schemas.microsoft.com/office/drawing/2014/main" xmlns="" id="{218EEBDA-8044-46CF-A08D-D8D5CC4975B7}"/>
              </a:ext>
            </a:extLst>
          </p:cNvPr>
          <p:cNvPicPr>
            <a:picLocks noChangeAspect="1"/>
          </p:cNvPicPr>
          <p:nvPr/>
        </p:nvPicPr>
        <p:blipFill rotWithShape="1">
          <a:blip r:embed="rId5"/>
          <a:srcRect l="712" t="259" r="39003" b="-259"/>
          <a:stretch/>
        </p:blipFill>
        <p:spPr>
          <a:xfrm>
            <a:off x="2906685" y="2941331"/>
            <a:ext cx="1520595" cy="1455761"/>
          </a:xfrm>
          <a:prstGeom prst="flowChartConnector">
            <a:avLst/>
          </a:prstGeom>
        </p:spPr>
      </p:pic>
      <p:pic>
        <p:nvPicPr>
          <p:cNvPr id="32" name="Picture 31">
            <a:extLst>
              <a:ext uri="{FF2B5EF4-FFF2-40B4-BE49-F238E27FC236}">
                <a16:creationId xmlns:a16="http://schemas.microsoft.com/office/drawing/2014/main" xmlns="" id="{7B621E22-4857-4B3A-9F16-C9F89DB6EB0D}"/>
              </a:ext>
            </a:extLst>
          </p:cNvPr>
          <p:cNvPicPr>
            <a:picLocks noChangeAspect="1"/>
          </p:cNvPicPr>
          <p:nvPr/>
        </p:nvPicPr>
        <p:blipFill>
          <a:blip r:embed="rId6"/>
          <a:srcRect l="15425" r="15425"/>
          <a:stretch/>
        </p:blipFill>
        <p:spPr>
          <a:xfrm>
            <a:off x="7791356" y="2953105"/>
            <a:ext cx="1510352" cy="1456121"/>
          </a:xfrm>
          <a:prstGeom prst="flowChartConnector">
            <a:avLst/>
          </a:prstGeom>
        </p:spPr>
      </p:pic>
      <p:pic>
        <p:nvPicPr>
          <p:cNvPr id="35" name="Picture 34">
            <a:extLst>
              <a:ext uri="{FF2B5EF4-FFF2-40B4-BE49-F238E27FC236}">
                <a16:creationId xmlns:a16="http://schemas.microsoft.com/office/drawing/2014/main" xmlns="" id="{0257E071-A115-420E-B09C-D28240225205}"/>
              </a:ext>
            </a:extLst>
          </p:cNvPr>
          <p:cNvPicPr>
            <a:picLocks noChangeAspect="1"/>
          </p:cNvPicPr>
          <p:nvPr/>
        </p:nvPicPr>
        <p:blipFill rotWithShape="1">
          <a:blip r:embed="rId7"/>
          <a:srcRect l="-3319" t="-1354" r="-1" b="8896"/>
          <a:stretch/>
        </p:blipFill>
        <p:spPr>
          <a:xfrm>
            <a:off x="10205493" y="2965237"/>
            <a:ext cx="1510352" cy="1456121"/>
          </a:xfrm>
          <a:prstGeom prst="flowChartConnector">
            <a:avLst/>
          </a:prstGeom>
          <a:ln>
            <a:solidFill>
              <a:srgbClr val="0F406C"/>
            </a:solidFill>
          </a:ln>
        </p:spPr>
      </p:pic>
      <p:pic>
        <p:nvPicPr>
          <p:cNvPr id="33" name="Picture 32"/>
          <p:cNvPicPr>
            <a:picLocks noChangeAspect="1"/>
          </p:cNvPicPr>
          <p:nvPr/>
        </p:nvPicPr>
        <p:blipFill>
          <a:blip r:embed="rId8"/>
          <a:stretch>
            <a:fillRect/>
          </a:stretch>
        </p:blipFill>
        <p:spPr>
          <a:xfrm>
            <a:off x="10690528" y="6541360"/>
            <a:ext cx="1371601" cy="307983"/>
          </a:xfrm>
          <a:prstGeom prst="rect">
            <a:avLst/>
          </a:prstGeom>
        </p:spPr>
      </p:pic>
    </p:spTree>
    <p:extLst>
      <p:ext uri="{BB962C8B-B14F-4D97-AF65-F5344CB8AC3E}">
        <p14:creationId xmlns:p14="http://schemas.microsoft.com/office/powerpoint/2010/main" val="4207288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97"/>
          <p:cNvSpPr txBox="1"/>
          <p:nvPr/>
        </p:nvSpPr>
        <p:spPr>
          <a:xfrm>
            <a:off x="424767" y="439867"/>
            <a:ext cx="5621200" cy="1188400"/>
          </a:xfrm>
          <a:prstGeom prst="rect">
            <a:avLst/>
          </a:prstGeom>
          <a:noFill/>
          <a:ln>
            <a:noFill/>
          </a:ln>
        </p:spPr>
        <p:txBody>
          <a:bodyPr spcFirstLastPara="1" wrap="square" lIns="0" tIns="0" rIns="0" bIns="0" anchor="t" anchorCtr="0">
            <a:noAutofit/>
          </a:bodyPr>
          <a:lstStyle/>
          <a:p>
            <a:pPr defTabSz="1219170">
              <a:buClr>
                <a:prstClr val="black"/>
              </a:buClr>
              <a:buSzPts val="1100"/>
            </a:pPr>
            <a:r>
              <a:rPr lang="en-US" sz="2667" b="1" kern="0" dirty="0">
                <a:solidFill>
                  <a:prstClr val="black"/>
                </a:solidFill>
                <a:latin typeface="Roboto"/>
                <a:ea typeface="Roboto"/>
                <a:cs typeface="Roboto"/>
                <a:sym typeface="Roboto"/>
              </a:rPr>
              <a:t>Smart Mobility</a:t>
            </a:r>
          </a:p>
          <a:p>
            <a:pPr defTabSz="1219170">
              <a:buClr>
                <a:prstClr val="black"/>
              </a:buClr>
              <a:buSzPts val="1100"/>
            </a:pPr>
            <a:r>
              <a:rPr lang="en-US" sz="2667" dirty="0">
                <a:solidFill>
                  <a:srgbClr val="0F73BA"/>
                </a:solidFill>
                <a:latin typeface="Roboto Light"/>
                <a:ea typeface="Roboto Light"/>
                <a:cs typeface="Arial"/>
                <a:sym typeface="Roboto"/>
              </a:rPr>
              <a:t>Circulator</a:t>
            </a:r>
          </a:p>
          <a:p>
            <a:pPr defTabSz="1219170">
              <a:buClr>
                <a:prstClr val="black"/>
              </a:buClr>
              <a:buSzPts val="1100"/>
            </a:pPr>
            <a:endParaRPr lang="en-US" sz="2667" kern="0" dirty="0">
              <a:solidFill>
                <a:srgbClr val="434343"/>
              </a:solidFill>
              <a:latin typeface="Roboto"/>
              <a:ea typeface="Roboto"/>
              <a:cs typeface="Roboto"/>
              <a:sym typeface="Roboto"/>
            </a:endParaRPr>
          </a:p>
          <a:p>
            <a:pPr defTabSz="1219170">
              <a:buClr>
                <a:prstClr val="black"/>
              </a:buClr>
              <a:buSzPts val="1100"/>
            </a:pPr>
            <a:endParaRPr lang="en-US" sz="2533" b="1" kern="0" dirty="0">
              <a:solidFill>
                <a:prstClr val="black"/>
              </a:solidFill>
              <a:latin typeface="Roboto"/>
              <a:ea typeface="Roboto"/>
              <a:cs typeface="Roboto"/>
              <a:sym typeface="Roboto"/>
            </a:endParaRPr>
          </a:p>
          <a:p>
            <a:pPr defTabSz="1219170">
              <a:buClr>
                <a:prstClr val="black"/>
              </a:buClr>
              <a:buSzPts val="1100"/>
            </a:pPr>
            <a:endParaRPr sz="2533" b="1" kern="0" dirty="0">
              <a:solidFill>
                <a:prstClr val="black"/>
              </a:solidFill>
              <a:latin typeface="Roboto"/>
              <a:ea typeface="Roboto"/>
              <a:cs typeface="Roboto"/>
              <a:sym typeface="Roboto"/>
            </a:endParaRPr>
          </a:p>
        </p:txBody>
      </p:sp>
      <p:sp>
        <p:nvSpPr>
          <p:cNvPr id="484" name="Google Shape;484;p97"/>
          <p:cNvSpPr txBox="1"/>
          <p:nvPr/>
        </p:nvSpPr>
        <p:spPr>
          <a:xfrm>
            <a:off x="413933" y="1447266"/>
            <a:ext cx="6757833" cy="4197937"/>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US" sz="1600" b="1" kern="0" dirty="0">
                <a:solidFill>
                  <a:prstClr val="black"/>
                </a:solidFill>
                <a:latin typeface="Roboto" panose="02000000000000000000" pitchFamily="2" charset="0"/>
                <a:ea typeface="Roboto" panose="02000000000000000000" pitchFamily="2" charset="0"/>
                <a:cs typeface="Roboto Light"/>
                <a:sym typeface="Roboto Light"/>
              </a:rPr>
              <a:t>What is it?</a:t>
            </a:r>
          </a:p>
          <a:p>
            <a:pPr defTabSz="1219170">
              <a:lnSpc>
                <a:spcPct val="115000"/>
              </a:lnSpc>
              <a:buClr>
                <a:srgbClr val="000000"/>
              </a:buClr>
            </a:pPr>
            <a:r>
              <a:rPr lang="en-US" sz="1600" kern="0" dirty="0">
                <a:solidFill>
                  <a:prstClr val="black"/>
                </a:solidFill>
                <a:latin typeface="Roboto Light"/>
                <a:ea typeface="Roboto Light"/>
                <a:cs typeface="Roboto Light"/>
                <a:sym typeface="Roboto Light"/>
              </a:rPr>
              <a:t>An internal transit service operating in a dedicated right of way that links key destinations across the site and provides first/last mile connections to BRT. </a:t>
            </a:r>
          </a:p>
          <a:p>
            <a:pPr defTabSz="1219170">
              <a:lnSpc>
                <a:spcPct val="115000"/>
              </a:lnSpc>
              <a:buClr>
                <a:srgbClr val="000000"/>
              </a:buClr>
            </a:pPr>
            <a:endParaRPr lang="en-US" sz="800" b="1" kern="0" dirty="0">
              <a:solidFill>
                <a:prstClr val="black"/>
              </a:solidFill>
              <a:latin typeface="Roboto" panose="02000000000000000000" pitchFamily="2" charset="0"/>
              <a:ea typeface="Roboto" panose="02000000000000000000" pitchFamily="2" charset="0"/>
              <a:cs typeface="Roboto Light"/>
              <a:sym typeface="Roboto Light"/>
            </a:endParaRPr>
          </a:p>
          <a:p>
            <a:pPr defTabSz="1219170">
              <a:lnSpc>
                <a:spcPct val="115000"/>
              </a:lnSpc>
              <a:buClr>
                <a:srgbClr val="000000"/>
              </a:buClr>
            </a:pPr>
            <a:r>
              <a:rPr lang="en-US" sz="1600" b="1" kern="0" dirty="0">
                <a:solidFill>
                  <a:prstClr val="black"/>
                </a:solidFill>
                <a:latin typeface="Roboto" panose="02000000000000000000" pitchFamily="2" charset="0"/>
                <a:ea typeface="Roboto" panose="02000000000000000000" pitchFamily="2" charset="0"/>
                <a:cs typeface="Roboto Light"/>
                <a:sym typeface="Roboto Light"/>
              </a:rPr>
              <a:t>How will it benefit The Point? </a:t>
            </a:r>
          </a:p>
          <a:p>
            <a:pPr defTabSz="1219170">
              <a:buClr>
                <a:srgbClr val="000000"/>
              </a:buClr>
            </a:pPr>
            <a:endParaRPr sz="1067" kern="0" dirty="0">
              <a:solidFill>
                <a:prstClr val="black"/>
              </a:solidFill>
              <a:latin typeface="Roboto Light"/>
              <a:ea typeface="Roboto Light"/>
              <a:cs typeface="Roboto Light"/>
              <a:sym typeface="Roboto Light"/>
            </a:endParaRPr>
          </a:p>
          <a:p>
            <a:pPr marL="609585" indent="-406390" defTabSz="1219170">
              <a:spcAft>
                <a:spcPts val="800"/>
              </a:spcAft>
              <a:buClr>
                <a:prstClr val="black"/>
              </a:buClr>
              <a:buSzPts val="1200"/>
              <a:buFont typeface="Roboto Light"/>
              <a:buAutoNum type="arabicPeriod"/>
            </a:pPr>
            <a:r>
              <a:rPr lang="en" sz="1600" kern="0" dirty="0">
                <a:solidFill>
                  <a:prstClr val="black"/>
                </a:solidFill>
                <a:latin typeface="Roboto Light"/>
                <a:ea typeface="Roboto Light"/>
                <a:cs typeface="Roboto Light"/>
                <a:sym typeface="Roboto Light"/>
              </a:rPr>
              <a:t>Provide </a:t>
            </a:r>
            <a:r>
              <a:rPr lang="en" sz="1600" b="1" kern="0" dirty="0">
                <a:solidFill>
                  <a:prstClr val="black"/>
                </a:solidFill>
                <a:latin typeface="Roboto"/>
                <a:ea typeface="Roboto"/>
                <a:cs typeface="Roboto"/>
                <a:sym typeface="Roboto"/>
              </a:rPr>
              <a:t>universal mobility</a:t>
            </a:r>
            <a:r>
              <a:rPr lang="en" sz="1600" kern="0" dirty="0">
                <a:solidFill>
                  <a:prstClr val="black"/>
                </a:solidFill>
                <a:latin typeface="Roboto Light"/>
                <a:ea typeface="Roboto Light"/>
                <a:cs typeface="Roboto Light"/>
                <a:sym typeface="Roboto Light"/>
              </a:rPr>
              <a:t> for all residents, workers, and visitors, regardless of age or ability, without the need for a car.</a:t>
            </a:r>
          </a:p>
          <a:p>
            <a:pPr marL="609585" indent="-406390" defTabSz="1219170">
              <a:spcAft>
                <a:spcPts val="800"/>
              </a:spcAft>
              <a:buClr>
                <a:prstClr val="black"/>
              </a:buClr>
              <a:buSzPts val="1200"/>
              <a:buFont typeface="Roboto Light"/>
              <a:buAutoNum type="arabicPeriod"/>
            </a:pPr>
            <a:r>
              <a:rPr lang="en" sz="1600" kern="0" dirty="0">
                <a:solidFill>
                  <a:prstClr val="black"/>
                </a:solidFill>
                <a:latin typeface="Roboto Light"/>
                <a:ea typeface="Roboto Light"/>
                <a:cs typeface="Roboto Light"/>
                <a:sym typeface="Roboto Light"/>
              </a:rPr>
              <a:t>Foster </a:t>
            </a:r>
            <a:r>
              <a:rPr lang="en" sz="1600" b="1" kern="0" dirty="0">
                <a:solidFill>
                  <a:prstClr val="black"/>
                </a:solidFill>
                <a:latin typeface="Roboto"/>
                <a:ea typeface="Roboto"/>
                <a:cs typeface="Roboto"/>
                <a:sym typeface="Roboto"/>
              </a:rPr>
              <a:t>“park once”</a:t>
            </a:r>
            <a:r>
              <a:rPr lang="en" sz="1600" kern="0" dirty="0">
                <a:solidFill>
                  <a:prstClr val="black"/>
                </a:solidFill>
                <a:latin typeface="Roboto Light"/>
                <a:ea typeface="Roboto Light"/>
                <a:cs typeface="Roboto Light"/>
                <a:sym typeface="Roboto Light"/>
              </a:rPr>
              <a:t> behavior and reduce the need for expensive urban parking. This encourages the healthier behavior of walking between destinations and increases pedestrian activity, the lifeblood of urban places. </a:t>
            </a:r>
          </a:p>
          <a:p>
            <a:pPr marL="609585" indent="-406390" defTabSz="1219170">
              <a:spcAft>
                <a:spcPts val="800"/>
              </a:spcAft>
              <a:buClr>
                <a:prstClr val="black"/>
              </a:buClr>
              <a:buSzPts val="1200"/>
              <a:buFont typeface="Roboto Light"/>
              <a:buAutoNum type="arabicPeriod"/>
            </a:pPr>
            <a:r>
              <a:rPr lang="en" sz="1600" kern="0" dirty="0">
                <a:solidFill>
                  <a:prstClr val="black"/>
                </a:solidFill>
                <a:latin typeface="Roboto Light"/>
                <a:ea typeface="Roboto Light"/>
                <a:cs typeface="Roboto Light"/>
                <a:sym typeface="Roboto Light"/>
              </a:rPr>
              <a:t>Help create a </a:t>
            </a:r>
            <a:r>
              <a:rPr lang="en" sz="1600" b="1" kern="0" dirty="0">
                <a:solidFill>
                  <a:prstClr val="black"/>
                </a:solidFill>
                <a:latin typeface="Roboto"/>
                <a:ea typeface="Roboto"/>
                <a:cs typeface="Roboto"/>
                <a:sym typeface="Roboto"/>
              </a:rPr>
              <a:t>healthy, one-car community</a:t>
            </a:r>
            <a:r>
              <a:rPr lang="en" sz="1600" kern="0" dirty="0">
                <a:solidFill>
                  <a:prstClr val="black"/>
                </a:solidFill>
                <a:latin typeface="Roboto Light"/>
                <a:ea typeface="Roboto Light"/>
                <a:cs typeface="Roboto Light"/>
                <a:sym typeface="Roboto Light"/>
              </a:rPr>
              <a:t> by reducing the need for short vehicle trips to key destinations such as retail and places of work. </a:t>
            </a:r>
          </a:p>
          <a:p>
            <a:pPr marL="609585" indent="-406390" defTabSz="1219170">
              <a:spcAft>
                <a:spcPts val="800"/>
              </a:spcAft>
              <a:buClr>
                <a:prstClr val="black"/>
              </a:buClr>
              <a:buSzPts val="1200"/>
              <a:buFont typeface="Roboto Light"/>
              <a:buAutoNum type="arabicPeriod"/>
            </a:pPr>
            <a:r>
              <a:rPr lang="en" sz="1600" kern="0" dirty="0">
                <a:solidFill>
                  <a:prstClr val="black"/>
                </a:solidFill>
                <a:latin typeface="Roboto Light"/>
                <a:ea typeface="Roboto Light"/>
                <a:cs typeface="Roboto Light"/>
                <a:sym typeface="Roboto Light"/>
              </a:rPr>
              <a:t>Support </a:t>
            </a:r>
            <a:r>
              <a:rPr lang="en" sz="1600" b="1" kern="0" dirty="0">
                <a:solidFill>
                  <a:prstClr val="black"/>
                </a:solidFill>
                <a:latin typeface="Roboto"/>
                <a:ea typeface="Roboto"/>
                <a:cs typeface="Roboto"/>
                <a:sym typeface="Roboto"/>
              </a:rPr>
              <a:t>BRT ridership</a:t>
            </a:r>
            <a:r>
              <a:rPr lang="en" sz="1600" kern="0" dirty="0">
                <a:solidFill>
                  <a:prstClr val="black"/>
                </a:solidFill>
                <a:latin typeface="Roboto Light"/>
                <a:ea typeface="Roboto Light"/>
                <a:cs typeface="Roboto Light"/>
                <a:sym typeface="Roboto Light"/>
              </a:rPr>
              <a:t> by providing a simple, convenient first/last mile connection. More BRT ridership will allow for higher frequency, leading to more </a:t>
            </a:r>
            <a:r>
              <a:rPr lang="en-US" sz="1600" kern="0" dirty="0">
                <a:solidFill>
                  <a:prstClr val="black"/>
                </a:solidFill>
                <a:latin typeface="Roboto Light"/>
                <a:ea typeface="Roboto Light"/>
                <a:cs typeface="Roboto Light"/>
                <a:sym typeface="Roboto Light"/>
              </a:rPr>
              <a:t>convenience</a:t>
            </a:r>
            <a:r>
              <a:rPr lang="en" sz="1600" kern="0" dirty="0">
                <a:solidFill>
                  <a:prstClr val="black"/>
                </a:solidFill>
                <a:latin typeface="Roboto Light"/>
                <a:ea typeface="Roboto Light"/>
                <a:cs typeface="Roboto Light"/>
                <a:sym typeface="Roboto Light"/>
              </a:rPr>
              <a:t> for all riders. </a:t>
            </a:r>
            <a:endParaRPr sz="1600" kern="0" dirty="0">
              <a:solidFill>
                <a:prstClr val="black"/>
              </a:solidFill>
              <a:latin typeface="Roboto"/>
              <a:ea typeface="Roboto"/>
              <a:cs typeface="Roboto"/>
              <a:sym typeface="Roboto"/>
            </a:endParaRPr>
          </a:p>
          <a:p>
            <a:pPr defTabSz="1219170">
              <a:lnSpc>
                <a:spcPct val="115000"/>
              </a:lnSpc>
              <a:buClr>
                <a:srgbClr val="000000"/>
              </a:buClr>
              <a:defRPr/>
            </a:pPr>
            <a:endParaRPr lang="en-US" sz="800" b="1" kern="0" dirty="0">
              <a:solidFill>
                <a:srgbClr val="000000"/>
              </a:solidFill>
              <a:latin typeface="Roboto" panose="02000000000000000000" pitchFamily="2" charset="0"/>
              <a:ea typeface="Roboto" panose="02000000000000000000" pitchFamily="2" charset="0"/>
              <a:cs typeface="Roboto Light"/>
              <a:sym typeface="Roboto Light"/>
            </a:endParaRPr>
          </a:p>
          <a:p>
            <a:pPr defTabSz="1219170">
              <a:lnSpc>
                <a:spcPct val="115000"/>
              </a:lnSpc>
              <a:spcBef>
                <a:spcPts val="1333"/>
              </a:spcBef>
              <a:buClr>
                <a:srgbClr val="000000"/>
              </a:buClr>
            </a:pPr>
            <a:endParaRPr lang="en-US" sz="1200" kern="0" dirty="0">
              <a:solidFill>
                <a:prstClr val="black"/>
              </a:solidFill>
              <a:latin typeface="Roboto"/>
              <a:ea typeface="Roboto"/>
              <a:cs typeface="Roboto"/>
              <a:sym typeface="Roboto"/>
            </a:endParaRPr>
          </a:p>
          <a:p>
            <a:pPr marL="609585" defTabSz="1219170">
              <a:lnSpc>
                <a:spcPct val="115000"/>
              </a:lnSpc>
              <a:buClr>
                <a:srgbClr val="000000"/>
              </a:buClr>
            </a:pPr>
            <a:endParaRPr sz="1200" kern="0" dirty="0">
              <a:solidFill>
                <a:prstClr val="black"/>
              </a:solidFill>
              <a:latin typeface="Roboto"/>
              <a:ea typeface="Roboto"/>
              <a:cs typeface="Roboto"/>
              <a:sym typeface="Roboto"/>
            </a:endParaRPr>
          </a:p>
          <a:p>
            <a:pPr defTabSz="1219170">
              <a:lnSpc>
                <a:spcPct val="115000"/>
              </a:lnSpc>
              <a:buClr>
                <a:srgbClr val="000000"/>
              </a:buClr>
            </a:pPr>
            <a:endParaRPr sz="1200" kern="0" dirty="0">
              <a:solidFill>
                <a:prstClr val="black"/>
              </a:solidFill>
              <a:latin typeface="Roboto"/>
              <a:ea typeface="Roboto"/>
              <a:cs typeface="Roboto"/>
              <a:sym typeface="Roboto"/>
            </a:endParaRPr>
          </a:p>
          <a:p>
            <a:pPr defTabSz="1219170">
              <a:lnSpc>
                <a:spcPct val="115000"/>
              </a:lnSpc>
              <a:buClr>
                <a:srgbClr val="000000"/>
              </a:buClr>
            </a:pPr>
            <a:endParaRPr sz="1200"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50000"/>
              </a:lnSpc>
              <a:buClr>
                <a:srgbClr val="000000"/>
              </a:buClr>
            </a:pPr>
            <a:endParaRPr sz="1200" kern="0" dirty="0">
              <a:solidFill>
                <a:prstClr val="black"/>
              </a:solidFill>
              <a:latin typeface="Roboto Light"/>
              <a:ea typeface="Roboto Light"/>
              <a:cs typeface="Roboto Light"/>
              <a:sym typeface="Roboto Light"/>
            </a:endParaRPr>
          </a:p>
        </p:txBody>
      </p:sp>
      <p:pic>
        <p:nvPicPr>
          <p:cNvPr id="7" name="Picture 6" descr="Diagram&#10;&#10;Description automatically generated">
            <a:extLst>
              <a:ext uri="{FF2B5EF4-FFF2-40B4-BE49-F238E27FC236}">
                <a16:creationId xmlns:a16="http://schemas.microsoft.com/office/drawing/2014/main" xmlns="" id="{586773A9-B6B4-4DF5-8B0E-D8D994A2B099}"/>
              </a:ext>
            </a:extLst>
          </p:cNvPr>
          <p:cNvPicPr>
            <a:picLocks noChangeAspect="1"/>
          </p:cNvPicPr>
          <p:nvPr/>
        </p:nvPicPr>
        <p:blipFill>
          <a:blip r:embed="rId3"/>
          <a:stretch>
            <a:fillRect/>
          </a:stretch>
        </p:blipFill>
        <p:spPr>
          <a:xfrm>
            <a:off x="7595637" y="1385064"/>
            <a:ext cx="4043112" cy="3251507"/>
          </a:xfrm>
          <a:prstGeom prst="rect">
            <a:avLst/>
          </a:prstGeom>
        </p:spPr>
      </p:pic>
      <p:sp>
        <p:nvSpPr>
          <p:cNvPr id="9" name="TextBox 8">
            <a:extLst>
              <a:ext uri="{FF2B5EF4-FFF2-40B4-BE49-F238E27FC236}">
                <a16:creationId xmlns:a16="http://schemas.microsoft.com/office/drawing/2014/main" xmlns="" id="{C065C21D-843B-4435-9BC2-CD7DEC8D9AF7}"/>
              </a:ext>
            </a:extLst>
          </p:cNvPr>
          <p:cNvSpPr txBox="1"/>
          <p:nvPr/>
        </p:nvSpPr>
        <p:spPr>
          <a:xfrm>
            <a:off x="7456265" y="4707520"/>
            <a:ext cx="4479600" cy="502573"/>
          </a:xfrm>
          <a:prstGeom prst="rect">
            <a:avLst/>
          </a:prstGeom>
          <a:noFill/>
        </p:spPr>
        <p:txBody>
          <a:bodyPr wrap="square" rtlCol="0">
            <a:spAutoFit/>
          </a:bodyPr>
          <a:lstStyle/>
          <a:p>
            <a:pPr defTabSz="1219170">
              <a:spcAft>
                <a:spcPts val="800"/>
              </a:spcAft>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Circulator runs every 5-10 minutes in a dedicated lane, linking all of the district cores to both BRT stations.</a:t>
            </a:r>
          </a:p>
        </p:txBody>
      </p:sp>
      <p:pic>
        <p:nvPicPr>
          <p:cNvPr id="6" name="Picture 5"/>
          <p:cNvPicPr>
            <a:picLocks noChangeAspect="1"/>
          </p:cNvPicPr>
          <p:nvPr/>
        </p:nvPicPr>
        <p:blipFill>
          <a:blip r:embed="rId4"/>
          <a:stretch>
            <a:fillRect/>
          </a:stretch>
        </p:blipFill>
        <p:spPr>
          <a:xfrm>
            <a:off x="10690528" y="6533409"/>
            <a:ext cx="1371601" cy="307983"/>
          </a:xfrm>
          <a:prstGeom prst="rect">
            <a:avLst/>
          </a:prstGeom>
        </p:spPr>
      </p:pic>
    </p:spTree>
    <p:extLst>
      <p:ext uri="{BB962C8B-B14F-4D97-AF65-F5344CB8AC3E}">
        <p14:creationId xmlns:p14="http://schemas.microsoft.com/office/powerpoint/2010/main" val="1874919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97"/>
          <p:cNvSpPr txBox="1"/>
          <p:nvPr/>
        </p:nvSpPr>
        <p:spPr>
          <a:xfrm>
            <a:off x="424767" y="439867"/>
            <a:ext cx="6362720" cy="670151"/>
          </a:xfrm>
          <a:prstGeom prst="rect">
            <a:avLst/>
          </a:prstGeom>
          <a:noFill/>
          <a:ln>
            <a:noFill/>
          </a:ln>
        </p:spPr>
        <p:txBody>
          <a:bodyPr spcFirstLastPara="1" wrap="square" lIns="0" tIns="0" rIns="0" bIns="0" anchor="t" anchorCtr="0">
            <a:noAutofit/>
          </a:bodyPr>
          <a:lstStyle/>
          <a:p>
            <a:pPr defTabSz="1219170">
              <a:buClr>
                <a:prstClr val="black"/>
              </a:buClr>
              <a:buSzPts val="1100"/>
            </a:pPr>
            <a:r>
              <a:rPr lang="en-US" sz="2667" b="1" kern="0" dirty="0">
                <a:solidFill>
                  <a:prstClr val="black"/>
                </a:solidFill>
                <a:latin typeface="Roboto"/>
                <a:ea typeface="Roboto"/>
                <a:cs typeface="Roboto"/>
                <a:sym typeface="Roboto"/>
              </a:rPr>
              <a:t>Smart Mobility</a:t>
            </a:r>
          </a:p>
          <a:p>
            <a:pPr defTabSz="1219170">
              <a:buClr>
                <a:prstClr val="black"/>
              </a:buClr>
              <a:buSzPts val="1100"/>
            </a:pPr>
            <a:r>
              <a:rPr lang="en-US" sz="2667" dirty="0">
                <a:solidFill>
                  <a:srgbClr val="0F73BA"/>
                </a:solidFill>
                <a:latin typeface="Roboto Light"/>
                <a:ea typeface="Roboto Light"/>
                <a:cs typeface="Arial"/>
                <a:sym typeface="Roboto"/>
              </a:rPr>
              <a:t>Active Transportation + </a:t>
            </a:r>
            <a:r>
              <a:rPr lang="en-US" sz="2667" dirty="0" err="1">
                <a:solidFill>
                  <a:srgbClr val="0F73BA"/>
                </a:solidFill>
                <a:latin typeface="Roboto Light"/>
                <a:ea typeface="Roboto Light"/>
                <a:cs typeface="Arial"/>
                <a:sym typeface="Roboto"/>
              </a:rPr>
              <a:t>Micromobility</a:t>
            </a:r>
            <a:endParaRPr lang="en-US" sz="2667" dirty="0">
              <a:solidFill>
                <a:srgbClr val="0F73BA"/>
              </a:solidFill>
              <a:latin typeface="Roboto Light"/>
              <a:ea typeface="Roboto Light"/>
              <a:cs typeface="Arial"/>
              <a:sym typeface="Roboto"/>
            </a:endParaRPr>
          </a:p>
          <a:p>
            <a:pPr defTabSz="1219170">
              <a:buClr>
                <a:prstClr val="black"/>
              </a:buClr>
              <a:buSzPts val="1100"/>
            </a:pPr>
            <a:endParaRPr lang="en-US" sz="2533" b="1" kern="0" dirty="0">
              <a:solidFill>
                <a:prstClr val="black"/>
              </a:solidFill>
              <a:latin typeface="Roboto"/>
              <a:ea typeface="Roboto"/>
              <a:cs typeface="Roboto"/>
              <a:sym typeface="Roboto"/>
            </a:endParaRPr>
          </a:p>
          <a:p>
            <a:pPr defTabSz="1219170">
              <a:buClr>
                <a:prstClr val="black"/>
              </a:buClr>
              <a:buSzPts val="1100"/>
            </a:pPr>
            <a:endParaRPr sz="2533" b="1" kern="0" dirty="0">
              <a:solidFill>
                <a:prstClr val="black"/>
              </a:solidFill>
              <a:latin typeface="Roboto"/>
              <a:ea typeface="Roboto"/>
              <a:cs typeface="Roboto"/>
              <a:sym typeface="Roboto"/>
            </a:endParaRPr>
          </a:p>
        </p:txBody>
      </p:sp>
      <p:sp>
        <p:nvSpPr>
          <p:cNvPr id="484" name="Google Shape;484;p97"/>
          <p:cNvSpPr txBox="1"/>
          <p:nvPr/>
        </p:nvSpPr>
        <p:spPr>
          <a:xfrm>
            <a:off x="413933" y="1447267"/>
            <a:ext cx="4903419" cy="16560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US" sz="1600" b="1" kern="0" dirty="0">
                <a:solidFill>
                  <a:prstClr val="black"/>
                </a:solidFill>
                <a:latin typeface="Roboto" panose="02000000000000000000" pitchFamily="2" charset="0"/>
                <a:ea typeface="Roboto" panose="02000000000000000000" pitchFamily="2" charset="0"/>
                <a:cs typeface="Roboto Light"/>
                <a:sym typeface="Roboto Light"/>
              </a:rPr>
              <a:t>What is it?</a:t>
            </a:r>
          </a:p>
          <a:p>
            <a:pPr defTabSz="1219170">
              <a:spcAft>
                <a:spcPts val="800"/>
              </a:spcAft>
              <a:buClr>
                <a:srgbClr val="000000"/>
              </a:buClr>
            </a:pPr>
            <a:r>
              <a:rPr lang="en-US" sz="1600" kern="0" dirty="0">
                <a:solidFill>
                  <a:srgbClr val="000000"/>
                </a:solidFill>
                <a:latin typeface="Roboto Light" panose="02000000000000000000" pitchFamily="2" charset="0"/>
                <a:ea typeface="Roboto Light" panose="02000000000000000000" pitchFamily="2" charset="0"/>
                <a:cs typeface="Arial"/>
                <a:sym typeface="Arial"/>
              </a:rPr>
              <a:t>A fleet of shared bikes, e-bikes, and e-scooters accompanied by design and technology solutions that deliver a safe, comfortable experience for people of all ages and abilities.</a:t>
            </a:r>
          </a:p>
          <a:p>
            <a:pPr defTabSz="1219170">
              <a:lnSpc>
                <a:spcPct val="115000"/>
              </a:lnSpc>
              <a:buClr>
                <a:srgbClr val="000000"/>
              </a:buClr>
            </a:pPr>
            <a:endParaRPr lang="en-US" sz="800" b="1" kern="0" dirty="0">
              <a:solidFill>
                <a:prstClr val="black"/>
              </a:solidFill>
              <a:latin typeface="Roboto" panose="02000000000000000000" pitchFamily="2" charset="0"/>
              <a:ea typeface="Roboto" panose="02000000000000000000" pitchFamily="2" charset="0"/>
              <a:cs typeface="Roboto Light"/>
              <a:sym typeface="Roboto Light"/>
            </a:endParaRPr>
          </a:p>
          <a:p>
            <a:pPr defTabSz="1219170">
              <a:lnSpc>
                <a:spcPct val="115000"/>
              </a:lnSpc>
              <a:buClr>
                <a:srgbClr val="000000"/>
              </a:buClr>
            </a:pPr>
            <a:r>
              <a:rPr lang="en-US" sz="1600" b="1" kern="0" dirty="0">
                <a:solidFill>
                  <a:prstClr val="black"/>
                </a:solidFill>
                <a:latin typeface="Roboto" panose="02000000000000000000" pitchFamily="2" charset="0"/>
                <a:ea typeface="Roboto" panose="02000000000000000000" pitchFamily="2" charset="0"/>
                <a:cs typeface="Roboto Light"/>
                <a:sym typeface="Roboto Light"/>
              </a:rPr>
              <a:t>How will it benefit The Point? </a:t>
            </a:r>
          </a:p>
          <a:p>
            <a:pPr defTabSz="1219170">
              <a:buClr>
                <a:srgbClr val="000000"/>
              </a:buClr>
            </a:pPr>
            <a:endParaRPr sz="1067" kern="0" dirty="0">
              <a:solidFill>
                <a:prstClr val="black"/>
              </a:solidFill>
              <a:latin typeface="Roboto Light"/>
              <a:ea typeface="Roboto Light"/>
              <a:cs typeface="Roboto Light"/>
              <a:sym typeface="Roboto Light"/>
            </a:endParaRPr>
          </a:p>
          <a:p>
            <a:pPr marL="609585" indent="-406390" defTabSz="1219170">
              <a:spcAft>
                <a:spcPts val="1600"/>
              </a:spcAft>
              <a:buClr>
                <a:prstClr val="black"/>
              </a:buClr>
              <a:buSzPts val="1200"/>
              <a:buFont typeface="Roboto Light"/>
              <a:buAutoNum type="arabicPeriod"/>
            </a:pPr>
            <a:r>
              <a:rPr lang="en" sz="1600" kern="0" dirty="0">
                <a:solidFill>
                  <a:prstClr val="black"/>
                </a:solidFill>
                <a:latin typeface="Roboto Light"/>
                <a:ea typeface="Roboto Light"/>
                <a:cs typeface="Roboto Light"/>
                <a:sym typeface="Roboto Light"/>
              </a:rPr>
              <a:t>E</a:t>
            </a:r>
            <a:r>
              <a:rPr lang="en-US" sz="1600" kern="0" dirty="0">
                <a:solidFill>
                  <a:prstClr val="black"/>
                </a:solidFill>
                <a:latin typeface="Roboto Light"/>
                <a:ea typeface="Roboto Light"/>
                <a:cs typeface="Roboto Light"/>
                <a:sym typeface="Roboto Light"/>
              </a:rPr>
              <a:t>n</a:t>
            </a:r>
            <a:r>
              <a:rPr lang="en" sz="1600" kern="0" dirty="0">
                <a:solidFill>
                  <a:prstClr val="black"/>
                </a:solidFill>
                <a:latin typeface="Roboto Light"/>
                <a:ea typeface="Roboto Light"/>
                <a:cs typeface="Roboto Light"/>
                <a:sym typeface="Roboto Light"/>
              </a:rPr>
              <a:t>able </a:t>
            </a:r>
            <a:r>
              <a:rPr lang="en" sz="1600" b="1" kern="0" dirty="0">
                <a:solidFill>
                  <a:prstClr val="black"/>
                </a:solidFill>
                <a:latin typeface="Roboto" panose="02000000000000000000" pitchFamily="2" charset="0"/>
                <a:ea typeface="Roboto" panose="02000000000000000000" pitchFamily="2" charset="0"/>
                <a:cs typeface="Roboto Light"/>
                <a:sym typeface="Roboto Light"/>
              </a:rPr>
              <a:t>first/last mile connections </a:t>
            </a:r>
            <a:r>
              <a:rPr lang="en" sz="1600" kern="0" dirty="0">
                <a:solidFill>
                  <a:prstClr val="black"/>
                </a:solidFill>
                <a:latin typeface="Roboto Light"/>
                <a:ea typeface="Roboto Light"/>
                <a:cs typeface="Roboto Light"/>
                <a:sym typeface="Roboto Light"/>
              </a:rPr>
              <a:t>to BRT and the circulator.</a:t>
            </a:r>
          </a:p>
          <a:p>
            <a:pPr marL="609585" indent="-406390" defTabSz="1219170">
              <a:spcAft>
                <a:spcPts val="800"/>
              </a:spcAft>
              <a:buClr>
                <a:prstClr val="black"/>
              </a:buClr>
              <a:buSzPts val="1200"/>
              <a:buFont typeface="Roboto Light"/>
              <a:buAutoNum type="arabicPeriod"/>
            </a:pPr>
            <a:r>
              <a:rPr lang="en" sz="1600" kern="0" dirty="0">
                <a:solidFill>
                  <a:prstClr val="black"/>
                </a:solidFill>
                <a:latin typeface="Roboto Light"/>
                <a:ea typeface="Roboto Light"/>
                <a:cs typeface="Roboto Light"/>
                <a:sym typeface="Roboto Light"/>
              </a:rPr>
              <a:t>Foster </a:t>
            </a:r>
            <a:r>
              <a:rPr lang="en" sz="1600" b="1" kern="0" dirty="0">
                <a:solidFill>
                  <a:prstClr val="black"/>
                </a:solidFill>
                <a:latin typeface="Roboto"/>
                <a:ea typeface="Roboto"/>
                <a:cs typeface="Roboto"/>
                <a:sym typeface="Roboto"/>
              </a:rPr>
              <a:t>“park once”</a:t>
            </a:r>
            <a:r>
              <a:rPr lang="en" sz="1600" kern="0" dirty="0">
                <a:solidFill>
                  <a:prstClr val="black"/>
                </a:solidFill>
                <a:latin typeface="Roboto Light"/>
                <a:ea typeface="Roboto Light"/>
                <a:cs typeface="Roboto Light"/>
                <a:sym typeface="Roboto Light"/>
              </a:rPr>
              <a:t> behavior and reduce the need for expensive urban parking. </a:t>
            </a:r>
          </a:p>
          <a:p>
            <a:pPr marL="609585" indent="-406390" defTabSz="1219170">
              <a:spcAft>
                <a:spcPts val="800"/>
              </a:spcAft>
              <a:buClr>
                <a:prstClr val="black"/>
              </a:buClr>
              <a:buSzPts val="1200"/>
              <a:buFont typeface="Roboto Light"/>
              <a:buAutoNum type="arabicPeriod"/>
            </a:pPr>
            <a:r>
              <a:rPr lang="en" sz="1600" kern="0" dirty="0">
                <a:solidFill>
                  <a:prstClr val="black"/>
                </a:solidFill>
                <a:latin typeface="Roboto Light"/>
                <a:ea typeface="Roboto Light"/>
                <a:cs typeface="Roboto Light"/>
                <a:sym typeface="Roboto Light"/>
              </a:rPr>
              <a:t>Help create a </a:t>
            </a:r>
            <a:r>
              <a:rPr lang="en" sz="1600" b="1" kern="0" dirty="0">
                <a:solidFill>
                  <a:prstClr val="black"/>
                </a:solidFill>
                <a:latin typeface="Roboto"/>
                <a:ea typeface="Roboto"/>
                <a:cs typeface="Roboto"/>
                <a:sym typeface="Roboto"/>
              </a:rPr>
              <a:t>healthy, one-car community</a:t>
            </a:r>
            <a:r>
              <a:rPr lang="en" sz="1600" kern="0" dirty="0">
                <a:solidFill>
                  <a:prstClr val="black"/>
                </a:solidFill>
                <a:latin typeface="Roboto Light"/>
                <a:ea typeface="Roboto Light"/>
                <a:cs typeface="Roboto Light"/>
                <a:sym typeface="Roboto Light"/>
              </a:rPr>
              <a:t> by reducing the need for short vehicle trips.</a:t>
            </a:r>
          </a:p>
          <a:p>
            <a:pPr defTabSz="1219170">
              <a:lnSpc>
                <a:spcPct val="115000"/>
              </a:lnSpc>
              <a:buClr>
                <a:srgbClr val="000000"/>
              </a:buClr>
              <a:defRPr/>
            </a:pPr>
            <a:endParaRPr lang="en-US" sz="800" b="1" kern="0" dirty="0">
              <a:solidFill>
                <a:srgbClr val="000000"/>
              </a:solidFill>
              <a:latin typeface="Roboto" panose="02000000000000000000" pitchFamily="2" charset="0"/>
              <a:ea typeface="Roboto" panose="02000000000000000000" pitchFamily="2" charset="0"/>
              <a:cs typeface="Roboto Light"/>
              <a:sym typeface="Roboto Light"/>
            </a:endParaRPr>
          </a:p>
          <a:p>
            <a:pPr defTabSz="1219170">
              <a:lnSpc>
                <a:spcPct val="150000"/>
              </a:lnSpc>
              <a:buClr>
                <a:srgbClr val="000000"/>
              </a:buClr>
            </a:pPr>
            <a:endParaRPr sz="1200" kern="0" dirty="0">
              <a:solidFill>
                <a:prstClr val="black"/>
              </a:solidFill>
              <a:latin typeface="Roboto Light"/>
              <a:ea typeface="Roboto Light"/>
              <a:cs typeface="Roboto Light"/>
              <a:sym typeface="Roboto Light"/>
            </a:endParaRPr>
          </a:p>
        </p:txBody>
      </p:sp>
      <p:pic>
        <p:nvPicPr>
          <p:cNvPr id="8" name="Picture 7" descr="Graphical user interface, application&#10;&#10;Description automatically generated">
            <a:extLst>
              <a:ext uri="{FF2B5EF4-FFF2-40B4-BE49-F238E27FC236}">
                <a16:creationId xmlns:a16="http://schemas.microsoft.com/office/drawing/2014/main" xmlns="" id="{52A368AF-7F16-42E3-AC45-7238466943C8}"/>
              </a:ext>
            </a:extLst>
          </p:cNvPr>
          <p:cNvPicPr>
            <a:picLocks noChangeAspect="1"/>
          </p:cNvPicPr>
          <p:nvPr/>
        </p:nvPicPr>
        <p:blipFill rotWithShape="1">
          <a:blip r:embed="rId3"/>
          <a:srcRect b="14806"/>
          <a:stretch/>
        </p:blipFill>
        <p:spPr>
          <a:xfrm>
            <a:off x="5743025" y="1297604"/>
            <a:ext cx="3162987" cy="3648179"/>
          </a:xfrm>
          <a:prstGeom prst="rect">
            <a:avLst/>
          </a:prstGeom>
        </p:spPr>
      </p:pic>
      <p:pic>
        <p:nvPicPr>
          <p:cNvPr id="9" name="Picture 3" descr="A picture containing application&#10;&#10;Description automatically generated">
            <a:extLst>
              <a:ext uri="{FF2B5EF4-FFF2-40B4-BE49-F238E27FC236}">
                <a16:creationId xmlns:a16="http://schemas.microsoft.com/office/drawing/2014/main" xmlns="" id="{011C2C11-08C1-4442-9999-AD13F002FDD4}"/>
              </a:ext>
            </a:extLst>
          </p:cNvPr>
          <p:cNvPicPr>
            <a:picLocks noChangeAspect="1"/>
          </p:cNvPicPr>
          <p:nvPr/>
        </p:nvPicPr>
        <p:blipFill rotWithShape="1">
          <a:blip r:embed="rId4"/>
          <a:srcRect b="14671"/>
          <a:stretch/>
        </p:blipFill>
        <p:spPr>
          <a:xfrm>
            <a:off x="8872806" y="1238595"/>
            <a:ext cx="3041937" cy="3701896"/>
          </a:xfrm>
          <a:prstGeom prst="rect">
            <a:avLst/>
          </a:prstGeom>
        </p:spPr>
      </p:pic>
      <p:sp>
        <p:nvSpPr>
          <p:cNvPr id="11" name="TextBox 10">
            <a:extLst>
              <a:ext uri="{FF2B5EF4-FFF2-40B4-BE49-F238E27FC236}">
                <a16:creationId xmlns:a16="http://schemas.microsoft.com/office/drawing/2014/main" xmlns="" id="{68558D8C-D98D-422E-AA83-2AA5759979A8}"/>
              </a:ext>
            </a:extLst>
          </p:cNvPr>
          <p:cNvSpPr txBox="1"/>
          <p:nvPr/>
        </p:nvSpPr>
        <p:spPr>
          <a:xfrm>
            <a:off x="6124365" y="5045619"/>
            <a:ext cx="5627084" cy="502573"/>
          </a:xfrm>
          <a:prstGeom prst="rect">
            <a:avLst/>
          </a:prstGeom>
          <a:noFill/>
        </p:spPr>
        <p:txBody>
          <a:bodyPr wrap="square" rtlCol="0">
            <a:spAutoFit/>
          </a:bodyPr>
          <a:lstStyle/>
          <a:p>
            <a:pPr defTabSz="1219170">
              <a:spcAft>
                <a:spcPts val="800"/>
              </a:spcAft>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Providing separated paths for people walking and people biking/using </a:t>
            </a:r>
            <a:r>
              <a:rPr lang="en-US" sz="1333" kern="0" dirty="0" err="1">
                <a:solidFill>
                  <a:srgbClr val="000000"/>
                </a:solidFill>
                <a:latin typeface="Roboto Light" panose="02000000000000000000" pitchFamily="2" charset="0"/>
                <a:ea typeface="Roboto Light" panose="02000000000000000000" pitchFamily="2" charset="0"/>
                <a:cs typeface="Arial"/>
                <a:sym typeface="Arial"/>
              </a:rPr>
              <a:t>micromobility</a:t>
            </a:r>
            <a:r>
              <a:rPr lang="en-US" sz="1333" kern="0" dirty="0">
                <a:solidFill>
                  <a:srgbClr val="000000"/>
                </a:solidFill>
                <a:latin typeface="Roboto Light" panose="02000000000000000000" pitchFamily="2" charset="0"/>
                <a:ea typeface="Roboto Light" panose="02000000000000000000" pitchFamily="2" charset="0"/>
                <a:cs typeface="Arial"/>
                <a:sym typeface="Arial"/>
              </a:rPr>
              <a:t> creates a safe, orderly environment. </a:t>
            </a:r>
          </a:p>
        </p:txBody>
      </p:sp>
      <p:pic>
        <p:nvPicPr>
          <p:cNvPr id="7" name="Picture 6"/>
          <p:cNvPicPr>
            <a:picLocks noChangeAspect="1"/>
          </p:cNvPicPr>
          <p:nvPr/>
        </p:nvPicPr>
        <p:blipFill>
          <a:blip r:embed="rId5"/>
          <a:stretch>
            <a:fillRect/>
          </a:stretch>
        </p:blipFill>
        <p:spPr>
          <a:xfrm>
            <a:off x="10690528" y="6533409"/>
            <a:ext cx="1371601" cy="307983"/>
          </a:xfrm>
          <a:prstGeom prst="rect">
            <a:avLst/>
          </a:prstGeom>
        </p:spPr>
      </p:pic>
    </p:spTree>
    <p:extLst>
      <p:ext uri="{BB962C8B-B14F-4D97-AF65-F5344CB8AC3E}">
        <p14:creationId xmlns:p14="http://schemas.microsoft.com/office/powerpoint/2010/main" val="50926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97"/>
          <p:cNvSpPr txBox="1"/>
          <p:nvPr/>
        </p:nvSpPr>
        <p:spPr>
          <a:xfrm>
            <a:off x="424767" y="439867"/>
            <a:ext cx="5621200" cy="1188400"/>
          </a:xfrm>
          <a:prstGeom prst="rect">
            <a:avLst/>
          </a:prstGeom>
          <a:noFill/>
          <a:ln>
            <a:noFill/>
          </a:ln>
        </p:spPr>
        <p:txBody>
          <a:bodyPr spcFirstLastPara="1" wrap="square" lIns="0" tIns="0" rIns="0" bIns="0" anchor="t" anchorCtr="0">
            <a:noAutofit/>
          </a:bodyPr>
          <a:lstStyle/>
          <a:p>
            <a:pPr defTabSz="1219170">
              <a:buClr>
                <a:prstClr val="black"/>
              </a:buClr>
              <a:buSzPts val="1100"/>
            </a:pPr>
            <a:r>
              <a:rPr lang="en-US" sz="2667" b="1" kern="0" dirty="0">
                <a:solidFill>
                  <a:prstClr val="black"/>
                </a:solidFill>
                <a:latin typeface="Roboto"/>
                <a:ea typeface="Roboto"/>
                <a:cs typeface="Roboto"/>
                <a:sym typeface="Roboto"/>
              </a:rPr>
              <a:t>Smart Mobility</a:t>
            </a:r>
          </a:p>
          <a:p>
            <a:pPr defTabSz="1219170">
              <a:buClr>
                <a:prstClr val="black"/>
              </a:buClr>
              <a:buSzPts val="1100"/>
            </a:pPr>
            <a:r>
              <a:rPr lang="en-US" sz="2667" dirty="0">
                <a:solidFill>
                  <a:srgbClr val="0F73BA"/>
                </a:solidFill>
                <a:latin typeface="Roboto Light"/>
                <a:ea typeface="Roboto Light"/>
                <a:cs typeface="Arial"/>
                <a:sym typeface="Roboto"/>
              </a:rPr>
              <a:t>Car Share</a:t>
            </a:r>
          </a:p>
          <a:p>
            <a:pPr defTabSz="1219170">
              <a:buClr>
                <a:prstClr val="black"/>
              </a:buClr>
              <a:buSzPts val="1100"/>
            </a:pPr>
            <a:endParaRPr lang="en-US" sz="2533" b="1" kern="0" dirty="0">
              <a:solidFill>
                <a:prstClr val="black"/>
              </a:solidFill>
              <a:latin typeface="Roboto"/>
              <a:ea typeface="Roboto"/>
              <a:cs typeface="Roboto"/>
              <a:sym typeface="Roboto"/>
            </a:endParaRPr>
          </a:p>
          <a:p>
            <a:pPr defTabSz="1219170">
              <a:buClr>
                <a:prstClr val="black"/>
              </a:buClr>
              <a:buSzPts val="1100"/>
            </a:pPr>
            <a:endParaRPr sz="2533" b="1" kern="0" dirty="0">
              <a:solidFill>
                <a:prstClr val="black"/>
              </a:solidFill>
              <a:latin typeface="Roboto"/>
              <a:ea typeface="Roboto"/>
              <a:cs typeface="Roboto"/>
              <a:sym typeface="Roboto"/>
            </a:endParaRPr>
          </a:p>
        </p:txBody>
      </p:sp>
      <p:sp>
        <p:nvSpPr>
          <p:cNvPr id="484" name="Google Shape;484;p97"/>
          <p:cNvSpPr txBox="1"/>
          <p:nvPr/>
        </p:nvSpPr>
        <p:spPr>
          <a:xfrm>
            <a:off x="413934" y="1447267"/>
            <a:ext cx="5456668" cy="16560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US" sz="1600" b="1" kern="0" dirty="0">
                <a:solidFill>
                  <a:prstClr val="black"/>
                </a:solidFill>
                <a:latin typeface="Roboto" panose="02000000000000000000" pitchFamily="2" charset="0"/>
                <a:ea typeface="Roboto" panose="02000000000000000000" pitchFamily="2" charset="0"/>
                <a:cs typeface="Roboto Light"/>
                <a:sym typeface="Roboto Light"/>
              </a:rPr>
              <a:t>What is it?</a:t>
            </a:r>
          </a:p>
          <a:p>
            <a:pPr defTabSz="1219170">
              <a:lnSpc>
                <a:spcPct val="115000"/>
              </a:lnSpc>
              <a:buClr>
                <a:srgbClr val="000000"/>
              </a:buClr>
            </a:pPr>
            <a:r>
              <a:rPr lang="en-US" sz="1600" kern="0" dirty="0">
                <a:solidFill>
                  <a:prstClr val="black"/>
                </a:solidFill>
                <a:latin typeface="Roboto Light"/>
                <a:ea typeface="Roboto Light"/>
                <a:cs typeface="Roboto Light"/>
                <a:sym typeface="Roboto Light"/>
              </a:rPr>
              <a:t>A fleet of shared cars available for short-term rentals. Car share provides users with access to a car when they need it while encouraging people to use transit, walking, and biking for more trips. </a:t>
            </a:r>
          </a:p>
          <a:p>
            <a:pPr defTabSz="1219170">
              <a:lnSpc>
                <a:spcPct val="115000"/>
              </a:lnSpc>
              <a:buClr>
                <a:srgbClr val="000000"/>
              </a:buClr>
            </a:pPr>
            <a:endParaRPr lang="en-US" sz="800" b="1" kern="0" dirty="0">
              <a:solidFill>
                <a:prstClr val="black"/>
              </a:solidFill>
              <a:latin typeface="Roboto" panose="02000000000000000000" pitchFamily="2" charset="0"/>
              <a:ea typeface="Roboto" panose="02000000000000000000" pitchFamily="2" charset="0"/>
              <a:cs typeface="Roboto Light"/>
              <a:sym typeface="Roboto Light"/>
            </a:endParaRPr>
          </a:p>
          <a:p>
            <a:pPr defTabSz="1219170">
              <a:lnSpc>
                <a:spcPct val="115000"/>
              </a:lnSpc>
              <a:buClr>
                <a:srgbClr val="000000"/>
              </a:buClr>
            </a:pPr>
            <a:r>
              <a:rPr lang="en-US" sz="1600" b="1" kern="0" dirty="0">
                <a:solidFill>
                  <a:prstClr val="black"/>
                </a:solidFill>
                <a:latin typeface="Roboto" panose="02000000000000000000" pitchFamily="2" charset="0"/>
                <a:ea typeface="Roboto" panose="02000000000000000000" pitchFamily="2" charset="0"/>
                <a:cs typeface="Roboto Light"/>
                <a:sym typeface="Roboto Light"/>
              </a:rPr>
              <a:t>How will it benefit The Point? </a:t>
            </a:r>
          </a:p>
          <a:p>
            <a:pPr defTabSz="1219170">
              <a:buClr>
                <a:srgbClr val="000000"/>
              </a:buClr>
            </a:pPr>
            <a:endParaRPr sz="1067" kern="0" dirty="0">
              <a:solidFill>
                <a:prstClr val="black"/>
              </a:solidFill>
              <a:latin typeface="Roboto Light"/>
              <a:ea typeface="Roboto Light"/>
              <a:cs typeface="Roboto Light"/>
              <a:sym typeface="Roboto Light"/>
            </a:endParaRPr>
          </a:p>
          <a:p>
            <a:pPr defTabSz="1219170">
              <a:lnSpc>
                <a:spcPct val="115000"/>
              </a:lnSpc>
              <a:buClr>
                <a:srgbClr val="000000"/>
              </a:buClr>
            </a:pPr>
            <a:endParaRPr sz="1200"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50000"/>
              </a:lnSpc>
              <a:buClr>
                <a:srgbClr val="000000"/>
              </a:buClr>
            </a:pPr>
            <a:endParaRPr sz="1200" kern="0" dirty="0">
              <a:solidFill>
                <a:prstClr val="black"/>
              </a:solidFill>
              <a:latin typeface="Roboto Light"/>
              <a:ea typeface="Roboto Light"/>
              <a:cs typeface="Roboto Light"/>
              <a:sym typeface="Roboto Light"/>
            </a:endParaRPr>
          </a:p>
        </p:txBody>
      </p:sp>
      <p:sp>
        <p:nvSpPr>
          <p:cNvPr id="12" name="TextBox 11">
            <a:extLst>
              <a:ext uri="{FF2B5EF4-FFF2-40B4-BE49-F238E27FC236}">
                <a16:creationId xmlns:a16="http://schemas.microsoft.com/office/drawing/2014/main" xmlns="" id="{0DB9D980-5636-49B0-8097-65C1E010AB11}"/>
              </a:ext>
            </a:extLst>
          </p:cNvPr>
          <p:cNvSpPr txBox="1"/>
          <p:nvPr/>
        </p:nvSpPr>
        <p:spPr>
          <a:xfrm>
            <a:off x="360608" y="3319086"/>
            <a:ext cx="5152683" cy="3191323"/>
          </a:xfrm>
          <a:prstGeom prst="rect">
            <a:avLst/>
          </a:prstGeom>
          <a:noFill/>
        </p:spPr>
        <p:txBody>
          <a:bodyPr wrap="square">
            <a:spAutoFit/>
          </a:bodyPr>
          <a:lstStyle/>
          <a:p>
            <a:pPr marL="609585" indent="-406390" defTabSz="1219170">
              <a:spcAft>
                <a:spcPts val="1600"/>
              </a:spcAft>
              <a:buClr>
                <a:prstClr val="black"/>
              </a:buClr>
              <a:buSzPts val="1200"/>
              <a:buFont typeface="Roboto Light"/>
              <a:buAutoNum type="arabicPeriod"/>
            </a:pPr>
            <a:r>
              <a:rPr lang="en-US" sz="1467" kern="0" dirty="0">
                <a:solidFill>
                  <a:prstClr val="black"/>
                </a:solidFill>
                <a:latin typeface="Roboto Light"/>
                <a:ea typeface="Roboto Light"/>
                <a:cs typeface="Roboto Light"/>
                <a:sym typeface="Roboto Light"/>
              </a:rPr>
              <a:t>Reduce the number of vehicles households at The Point own and foster a </a:t>
            </a:r>
            <a:r>
              <a:rPr lang="en-US" sz="1467" b="1" kern="0" dirty="0">
                <a:solidFill>
                  <a:prstClr val="black"/>
                </a:solidFill>
                <a:latin typeface="Roboto"/>
                <a:ea typeface="Roboto"/>
                <a:cs typeface="Arial"/>
                <a:sym typeface="Roboto Light"/>
              </a:rPr>
              <a:t>one-car community</a:t>
            </a:r>
            <a:r>
              <a:rPr lang="en-US" sz="1467" kern="0" dirty="0">
                <a:solidFill>
                  <a:prstClr val="black"/>
                </a:solidFill>
                <a:latin typeface="Roboto Light"/>
                <a:ea typeface="Roboto Light"/>
                <a:cs typeface="Roboto Light"/>
                <a:sym typeface="Roboto Light"/>
              </a:rPr>
              <a:t>. Each car share vehicle provided can eliminate up to 13 person vehicles. </a:t>
            </a:r>
            <a:endParaRPr lang="en" sz="1467" kern="0" dirty="0">
              <a:solidFill>
                <a:prstClr val="black"/>
              </a:solidFill>
              <a:latin typeface="Roboto Light"/>
              <a:ea typeface="Roboto Light"/>
              <a:cs typeface="Roboto Light"/>
              <a:sym typeface="Roboto Light"/>
            </a:endParaRPr>
          </a:p>
          <a:p>
            <a:pPr marL="609585" indent="-406390" defTabSz="1219170">
              <a:spcAft>
                <a:spcPts val="1600"/>
              </a:spcAft>
              <a:buClr>
                <a:prstClr val="black"/>
              </a:buClr>
              <a:buSzPts val="1200"/>
              <a:buFont typeface="Roboto Light"/>
              <a:buAutoNum type="arabicPeriod"/>
            </a:pPr>
            <a:r>
              <a:rPr lang="en" sz="1467" kern="0" dirty="0">
                <a:solidFill>
                  <a:prstClr val="black"/>
                </a:solidFill>
                <a:latin typeface="Roboto Light"/>
                <a:ea typeface="Roboto Light"/>
                <a:cs typeface="Roboto Light"/>
                <a:sym typeface="Roboto Light"/>
              </a:rPr>
              <a:t>Reduce the amount of </a:t>
            </a:r>
            <a:r>
              <a:rPr lang="en" sz="1467" b="1" kern="0" dirty="0">
                <a:solidFill>
                  <a:prstClr val="black"/>
                </a:solidFill>
                <a:latin typeface="Roboto"/>
                <a:ea typeface="Roboto"/>
                <a:cs typeface="Arial"/>
                <a:sym typeface="Roboto Light"/>
              </a:rPr>
              <a:t>expensive urban parking </a:t>
            </a:r>
            <a:r>
              <a:rPr lang="en" sz="1467" kern="0" dirty="0">
                <a:solidFill>
                  <a:prstClr val="black"/>
                </a:solidFill>
                <a:latin typeface="Roboto Light"/>
                <a:ea typeface="Roboto Light"/>
                <a:cs typeface="Roboto Light"/>
                <a:sym typeface="Roboto Light"/>
              </a:rPr>
              <a:t>needed at The Point. </a:t>
            </a:r>
          </a:p>
          <a:p>
            <a:pPr marL="609585" indent="-406390" defTabSz="1219170">
              <a:spcAft>
                <a:spcPts val="1600"/>
              </a:spcAft>
              <a:buClr>
                <a:prstClr val="black"/>
              </a:buClr>
              <a:buSzPts val="1200"/>
              <a:buFont typeface="Roboto Light"/>
              <a:buAutoNum type="arabicPeriod"/>
            </a:pPr>
            <a:r>
              <a:rPr lang="en" sz="1467" kern="0" dirty="0">
                <a:solidFill>
                  <a:prstClr val="black"/>
                </a:solidFill>
                <a:latin typeface="Roboto Light"/>
                <a:ea typeface="Roboto Light"/>
                <a:cs typeface="Roboto Light"/>
                <a:sym typeface="Roboto Light"/>
              </a:rPr>
              <a:t>Enable residents at The P</a:t>
            </a:r>
            <a:r>
              <a:rPr lang="en-US" sz="1467" kern="0" dirty="0">
                <a:solidFill>
                  <a:prstClr val="black"/>
                </a:solidFill>
                <a:latin typeface="Roboto Light"/>
                <a:ea typeface="Roboto Light"/>
                <a:cs typeface="Roboto Light"/>
                <a:sym typeface="Roboto Light"/>
              </a:rPr>
              <a:t>o</a:t>
            </a:r>
            <a:r>
              <a:rPr lang="en" sz="1467" kern="0" dirty="0">
                <a:solidFill>
                  <a:prstClr val="black"/>
                </a:solidFill>
                <a:latin typeface="Roboto Light"/>
                <a:ea typeface="Roboto Light"/>
                <a:cs typeface="Roboto Light"/>
                <a:sym typeface="Roboto Light"/>
              </a:rPr>
              <a:t>int to </a:t>
            </a:r>
            <a:r>
              <a:rPr lang="en" sz="1467" b="1" kern="0" dirty="0">
                <a:solidFill>
                  <a:prstClr val="black"/>
                </a:solidFill>
                <a:latin typeface="Roboto"/>
                <a:ea typeface="Roboto"/>
                <a:cs typeface="Arial"/>
                <a:sym typeface="Roboto Light"/>
              </a:rPr>
              <a:t>drive less</a:t>
            </a:r>
            <a:r>
              <a:rPr lang="en" sz="1467" kern="0" dirty="0">
                <a:solidFill>
                  <a:prstClr val="black"/>
                </a:solidFill>
                <a:latin typeface="Roboto Light"/>
                <a:ea typeface="Roboto Light"/>
                <a:cs typeface="Roboto Light"/>
                <a:sym typeface="Roboto Light"/>
              </a:rPr>
              <a:t>. Car share members drive up to 40% fewer miles than they did before joining. </a:t>
            </a:r>
          </a:p>
          <a:p>
            <a:pPr marL="609585" indent="-406390" defTabSz="1219170">
              <a:spcAft>
                <a:spcPts val="1600"/>
              </a:spcAft>
              <a:buClr>
                <a:prstClr val="black"/>
              </a:buClr>
              <a:buSzPts val="1200"/>
              <a:buFont typeface="Roboto Light"/>
              <a:buAutoNum type="arabicPeriod"/>
            </a:pPr>
            <a:r>
              <a:rPr lang="en" sz="1467" kern="0" dirty="0">
                <a:solidFill>
                  <a:prstClr val="black"/>
                </a:solidFill>
                <a:latin typeface="Roboto Light"/>
                <a:ea typeface="Roboto Light"/>
                <a:cs typeface="Roboto Light"/>
                <a:sym typeface="Roboto Light"/>
              </a:rPr>
              <a:t>Save families at The Point money by </a:t>
            </a:r>
            <a:r>
              <a:rPr lang="en" sz="1467" b="1" kern="0" dirty="0">
                <a:solidFill>
                  <a:prstClr val="black"/>
                </a:solidFill>
                <a:latin typeface="Roboto"/>
                <a:ea typeface="Roboto"/>
                <a:cs typeface="Arial"/>
                <a:sym typeface="Roboto Light"/>
              </a:rPr>
              <a:t>lowering household transportation costs</a:t>
            </a:r>
            <a:r>
              <a:rPr lang="en" sz="1467" kern="0" dirty="0">
                <a:solidFill>
                  <a:prstClr val="black"/>
                </a:solidFill>
                <a:latin typeface="Roboto Light"/>
                <a:ea typeface="Roboto Light"/>
                <a:cs typeface="Roboto Light"/>
                <a:sym typeface="Roboto Light"/>
              </a:rPr>
              <a:t>.   </a:t>
            </a:r>
          </a:p>
        </p:txBody>
      </p:sp>
      <p:pic>
        <p:nvPicPr>
          <p:cNvPr id="7" name="Picture 6" descr="Diagram&#10;&#10;Description automatically generated">
            <a:extLst>
              <a:ext uri="{FF2B5EF4-FFF2-40B4-BE49-F238E27FC236}">
                <a16:creationId xmlns:a16="http://schemas.microsoft.com/office/drawing/2014/main" xmlns="" id="{88D61546-F18B-4E8B-8498-16D2073EEC57}"/>
              </a:ext>
            </a:extLst>
          </p:cNvPr>
          <p:cNvPicPr>
            <a:picLocks noChangeAspect="1"/>
          </p:cNvPicPr>
          <p:nvPr/>
        </p:nvPicPr>
        <p:blipFill rotWithShape="1">
          <a:blip r:embed="rId3"/>
          <a:srcRect t="12338" b="10182"/>
          <a:stretch/>
        </p:blipFill>
        <p:spPr>
          <a:xfrm>
            <a:off x="6666769" y="1555845"/>
            <a:ext cx="5123431" cy="3928280"/>
          </a:xfrm>
          <a:prstGeom prst="rect">
            <a:avLst/>
          </a:prstGeom>
        </p:spPr>
      </p:pic>
      <p:sp>
        <p:nvSpPr>
          <p:cNvPr id="8" name="TextBox 7">
            <a:extLst>
              <a:ext uri="{FF2B5EF4-FFF2-40B4-BE49-F238E27FC236}">
                <a16:creationId xmlns:a16="http://schemas.microsoft.com/office/drawing/2014/main" xmlns="" id="{742C64A5-014A-4AB2-B136-9F00C3DEB0A5}"/>
              </a:ext>
            </a:extLst>
          </p:cNvPr>
          <p:cNvSpPr txBox="1"/>
          <p:nvPr/>
        </p:nvSpPr>
        <p:spPr>
          <a:xfrm>
            <a:off x="6620439" y="5592948"/>
            <a:ext cx="5217901" cy="523220"/>
          </a:xfrm>
          <a:prstGeom prst="rect">
            <a:avLst/>
          </a:prstGeom>
          <a:noFill/>
        </p:spPr>
        <p:txBody>
          <a:bodyPr wrap="square" rtlCol="0">
            <a:spAutoFit/>
          </a:bodyPr>
          <a:lstStyle/>
          <a:p>
            <a:pPr defTabSz="1219170">
              <a:buClr>
                <a:srgbClr val="000000"/>
              </a:buClr>
            </a:pPr>
            <a:r>
              <a:rPr lang="en-US" sz="1400" kern="0" dirty="0">
                <a:solidFill>
                  <a:srgbClr val="000000"/>
                </a:solidFill>
                <a:latin typeface="Roboto Light" panose="02000000000000000000" pitchFamily="2" charset="0"/>
                <a:ea typeface="Roboto Light" panose="02000000000000000000" pitchFamily="2" charset="0"/>
                <a:cs typeface="Arial"/>
                <a:sym typeface="Arial"/>
              </a:rPr>
              <a:t>Example target distribution of car share vehicles by district with 100-120 total vehicles.</a:t>
            </a:r>
            <a:endParaRPr lang="en-US" sz="1400" kern="0" dirty="0">
              <a:solidFill>
                <a:srgbClr val="000000"/>
              </a:solidFill>
              <a:latin typeface="Roboto" panose="02000000000000000000" pitchFamily="2" charset="0"/>
              <a:ea typeface="Roboto" panose="02000000000000000000" pitchFamily="2" charset="0"/>
              <a:cs typeface="Arial"/>
              <a:sym typeface="Arial"/>
            </a:endParaRPr>
          </a:p>
        </p:txBody>
      </p:sp>
      <p:pic>
        <p:nvPicPr>
          <p:cNvPr id="9" name="Picture 8"/>
          <p:cNvPicPr>
            <a:picLocks noChangeAspect="1"/>
          </p:cNvPicPr>
          <p:nvPr/>
        </p:nvPicPr>
        <p:blipFill>
          <a:blip r:embed="rId4"/>
          <a:stretch>
            <a:fillRect/>
          </a:stretch>
        </p:blipFill>
        <p:spPr>
          <a:xfrm>
            <a:off x="10690528" y="6533409"/>
            <a:ext cx="1371601" cy="307983"/>
          </a:xfrm>
          <a:prstGeom prst="rect">
            <a:avLst/>
          </a:prstGeom>
        </p:spPr>
      </p:pic>
    </p:spTree>
    <p:extLst>
      <p:ext uri="{BB962C8B-B14F-4D97-AF65-F5344CB8AC3E}">
        <p14:creationId xmlns:p14="http://schemas.microsoft.com/office/powerpoint/2010/main" val="3194488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97"/>
          <p:cNvSpPr txBox="1"/>
          <p:nvPr/>
        </p:nvSpPr>
        <p:spPr>
          <a:xfrm>
            <a:off x="424767" y="439867"/>
            <a:ext cx="5621200" cy="1188400"/>
          </a:xfrm>
          <a:prstGeom prst="rect">
            <a:avLst/>
          </a:prstGeom>
          <a:noFill/>
          <a:ln>
            <a:noFill/>
          </a:ln>
        </p:spPr>
        <p:txBody>
          <a:bodyPr spcFirstLastPara="1" wrap="square" lIns="0" tIns="0" rIns="0" bIns="0" anchor="t" anchorCtr="0">
            <a:noAutofit/>
          </a:bodyPr>
          <a:lstStyle/>
          <a:p>
            <a:pPr defTabSz="1219170">
              <a:buClr>
                <a:prstClr val="black"/>
              </a:buClr>
              <a:buSzPts val="1100"/>
            </a:pPr>
            <a:r>
              <a:rPr lang="en-US" sz="2667" b="1" kern="0" dirty="0">
                <a:solidFill>
                  <a:prstClr val="black"/>
                </a:solidFill>
                <a:latin typeface="Roboto"/>
                <a:ea typeface="Roboto"/>
                <a:cs typeface="Roboto"/>
                <a:sym typeface="Roboto"/>
              </a:rPr>
              <a:t>Smart Mobility</a:t>
            </a:r>
          </a:p>
          <a:p>
            <a:pPr defTabSz="1219170">
              <a:buClr>
                <a:prstClr val="black"/>
              </a:buClr>
              <a:buSzPts val="1100"/>
            </a:pPr>
            <a:r>
              <a:rPr lang="en-US" sz="2667" dirty="0">
                <a:solidFill>
                  <a:srgbClr val="0F73BA"/>
                </a:solidFill>
                <a:latin typeface="Roboto Light"/>
                <a:ea typeface="Roboto Light"/>
                <a:cs typeface="Arial"/>
                <a:sym typeface="Roboto"/>
              </a:rPr>
              <a:t>Mobility Hubs</a:t>
            </a:r>
          </a:p>
          <a:p>
            <a:pPr defTabSz="1219170">
              <a:buClr>
                <a:prstClr val="black"/>
              </a:buClr>
              <a:buSzPts val="1100"/>
            </a:pPr>
            <a:endParaRPr lang="en-US" sz="2533" b="1" kern="0" dirty="0">
              <a:solidFill>
                <a:prstClr val="black"/>
              </a:solidFill>
              <a:latin typeface="Roboto"/>
              <a:ea typeface="Roboto"/>
              <a:cs typeface="Roboto"/>
              <a:sym typeface="Roboto"/>
            </a:endParaRPr>
          </a:p>
          <a:p>
            <a:pPr defTabSz="1219170">
              <a:buClr>
                <a:prstClr val="black"/>
              </a:buClr>
              <a:buSzPts val="1100"/>
            </a:pPr>
            <a:endParaRPr sz="2533" b="1" kern="0" dirty="0">
              <a:solidFill>
                <a:prstClr val="black"/>
              </a:solidFill>
              <a:latin typeface="Roboto"/>
              <a:ea typeface="Roboto"/>
              <a:cs typeface="Roboto"/>
              <a:sym typeface="Roboto"/>
            </a:endParaRPr>
          </a:p>
        </p:txBody>
      </p:sp>
      <p:sp>
        <p:nvSpPr>
          <p:cNvPr id="484" name="Google Shape;484;p97"/>
          <p:cNvSpPr txBox="1"/>
          <p:nvPr/>
        </p:nvSpPr>
        <p:spPr>
          <a:xfrm>
            <a:off x="413934" y="1447267"/>
            <a:ext cx="5425932" cy="16560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US" sz="1600" b="1" kern="0" dirty="0">
                <a:solidFill>
                  <a:prstClr val="black"/>
                </a:solidFill>
                <a:latin typeface="Roboto" panose="02000000000000000000" pitchFamily="2" charset="0"/>
                <a:ea typeface="Roboto" panose="02000000000000000000" pitchFamily="2" charset="0"/>
                <a:cs typeface="Roboto Light"/>
                <a:sym typeface="Roboto Light"/>
              </a:rPr>
              <a:t>What is it?</a:t>
            </a:r>
          </a:p>
          <a:p>
            <a:pPr defTabSz="1219170">
              <a:lnSpc>
                <a:spcPct val="115000"/>
              </a:lnSpc>
              <a:buClr>
                <a:srgbClr val="000000"/>
              </a:buClr>
            </a:pPr>
            <a:r>
              <a:rPr lang="en" sz="1600" kern="0" dirty="0">
                <a:solidFill>
                  <a:prstClr val="black"/>
                </a:solidFill>
                <a:latin typeface="Roboto Light"/>
                <a:ea typeface="Roboto Light"/>
                <a:cs typeface="Roboto Light"/>
                <a:sym typeface="Roboto Light"/>
              </a:rPr>
              <a:t>Mobility hubs bring together the many mobility options at The Point—along with information, wayfinding, and amenities– to enable seamless connectivity. </a:t>
            </a:r>
          </a:p>
          <a:p>
            <a:pPr defTabSz="1219170">
              <a:lnSpc>
                <a:spcPct val="115000"/>
              </a:lnSpc>
              <a:buClr>
                <a:srgbClr val="000000"/>
              </a:buClr>
            </a:pPr>
            <a:endParaRPr lang="en" sz="1600" kern="0" dirty="0">
              <a:solidFill>
                <a:prstClr val="black"/>
              </a:solidFill>
              <a:latin typeface="Roboto Light"/>
              <a:ea typeface="Roboto Light"/>
              <a:cs typeface="Roboto Light"/>
              <a:sym typeface="Roboto Light"/>
            </a:endParaRPr>
          </a:p>
          <a:p>
            <a:pPr defTabSz="1219170">
              <a:lnSpc>
                <a:spcPct val="115000"/>
              </a:lnSpc>
              <a:buClr>
                <a:srgbClr val="000000"/>
              </a:buClr>
            </a:pPr>
            <a:r>
              <a:rPr lang="en-US" sz="1600" b="1" kern="0" dirty="0">
                <a:solidFill>
                  <a:prstClr val="black"/>
                </a:solidFill>
                <a:latin typeface="Roboto" panose="02000000000000000000" pitchFamily="2" charset="0"/>
                <a:ea typeface="Roboto" panose="02000000000000000000" pitchFamily="2" charset="0"/>
                <a:cs typeface="Roboto Light"/>
                <a:sym typeface="Roboto Light"/>
              </a:rPr>
              <a:t>How will it benefit The Point? </a:t>
            </a:r>
          </a:p>
          <a:p>
            <a:pPr defTabSz="1219170">
              <a:buClr>
                <a:srgbClr val="000000"/>
              </a:buClr>
            </a:pPr>
            <a:endParaRPr sz="1067"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50000"/>
              </a:lnSpc>
              <a:buClr>
                <a:srgbClr val="000000"/>
              </a:buClr>
            </a:pPr>
            <a:endParaRPr sz="1200" kern="0" dirty="0">
              <a:solidFill>
                <a:prstClr val="black"/>
              </a:solidFill>
              <a:latin typeface="Roboto Light"/>
              <a:ea typeface="Roboto Light"/>
              <a:cs typeface="Roboto Light"/>
              <a:sym typeface="Roboto Light"/>
            </a:endParaRPr>
          </a:p>
        </p:txBody>
      </p:sp>
      <p:sp>
        <p:nvSpPr>
          <p:cNvPr id="12" name="TextBox 11">
            <a:extLst>
              <a:ext uri="{FF2B5EF4-FFF2-40B4-BE49-F238E27FC236}">
                <a16:creationId xmlns:a16="http://schemas.microsoft.com/office/drawing/2014/main" xmlns="" id="{0DB9D980-5636-49B0-8097-65C1E010AB11}"/>
              </a:ext>
            </a:extLst>
          </p:cNvPr>
          <p:cNvSpPr txBox="1"/>
          <p:nvPr/>
        </p:nvSpPr>
        <p:spPr>
          <a:xfrm>
            <a:off x="360609" y="3284683"/>
            <a:ext cx="5086028" cy="4258410"/>
          </a:xfrm>
          <a:prstGeom prst="rect">
            <a:avLst/>
          </a:prstGeom>
          <a:noFill/>
        </p:spPr>
        <p:txBody>
          <a:bodyPr wrap="square">
            <a:spAutoFit/>
          </a:bodyPr>
          <a:lstStyle/>
          <a:p>
            <a:pPr marL="609585" indent="-406390" defTabSz="1219170">
              <a:spcAft>
                <a:spcPts val="1600"/>
              </a:spcAft>
              <a:buClr>
                <a:prstClr val="black"/>
              </a:buClr>
              <a:buSzPts val="1200"/>
              <a:buFont typeface="Roboto Light"/>
              <a:buAutoNum type="arabicPeriod"/>
            </a:pPr>
            <a:r>
              <a:rPr lang="en-US" sz="1467" kern="0" dirty="0">
                <a:solidFill>
                  <a:prstClr val="black"/>
                </a:solidFill>
                <a:latin typeface="Roboto Light"/>
                <a:ea typeface="Roboto Light"/>
                <a:cs typeface="Roboto Light"/>
                <a:sym typeface="Roboto Light"/>
              </a:rPr>
              <a:t>Bring together the many mobility options at The Point into a </a:t>
            </a:r>
            <a:r>
              <a:rPr lang="en-US" sz="1467" b="1" kern="0" dirty="0">
                <a:solidFill>
                  <a:prstClr val="black"/>
                </a:solidFill>
                <a:latin typeface="Roboto" panose="02000000000000000000" pitchFamily="2" charset="0"/>
                <a:ea typeface="Roboto" panose="02000000000000000000" pitchFamily="2" charset="0"/>
                <a:cs typeface="Arial"/>
                <a:sym typeface="Roboto Light"/>
              </a:rPr>
              <a:t>unified, easy to use, and convenient system</a:t>
            </a:r>
            <a:r>
              <a:rPr lang="en-US" sz="1467" kern="0" dirty="0">
                <a:solidFill>
                  <a:prstClr val="black"/>
                </a:solidFill>
                <a:latin typeface="Roboto Light"/>
                <a:ea typeface="Roboto Light"/>
                <a:cs typeface="Roboto Light"/>
                <a:sym typeface="Roboto Light"/>
              </a:rPr>
              <a:t>. </a:t>
            </a:r>
          </a:p>
          <a:p>
            <a:pPr marL="609585" indent="-406390" defTabSz="1219170">
              <a:spcAft>
                <a:spcPts val="1600"/>
              </a:spcAft>
              <a:buClr>
                <a:prstClr val="black"/>
              </a:buClr>
              <a:buSzPts val="1200"/>
              <a:buFont typeface="Roboto Light"/>
              <a:buAutoNum type="arabicPeriod"/>
            </a:pPr>
            <a:r>
              <a:rPr lang="en" sz="1467" kern="0" dirty="0">
                <a:solidFill>
                  <a:prstClr val="black"/>
                </a:solidFill>
                <a:latin typeface="Roboto Light"/>
                <a:ea typeface="Roboto Light"/>
                <a:cs typeface="Roboto Light"/>
                <a:sym typeface="Roboto Light"/>
              </a:rPr>
              <a:t>Improve </a:t>
            </a:r>
            <a:r>
              <a:rPr lang="en" sz="1467" b="1" kern="0" dirty="0">
                <a:solidFill>
                  <a:prstClr val="black"/>
                </a:solidFill>
                <a:latin typeface="Roboto" panose="02000000000000000000" pitchFamily="2" charset="0"/>
                <a:ea typeface="Roboto" panose="02000000000000000000" pitchFamily="2" charset="0"/>
                <a:cs typeface="Arial"/>
                <a:sym typeface="Roboto Light"/>
              </a:rPr>
              <a:t>availability of transportation information and wayfinding </a:t>
            </a:r>
            <a:r>
              <a:rPr lang="en" sz="1467" kern="0" dirty="0">
                <a:solidFill>
                  <a:prstClr val="black"/>
                </a:solidFill>
                <a:latin typeface="Roboto Light"/>
                <a:ea typeface="Roboto Light"/>
                <a:cs typeface="Roboto Light"/>
                <a:sym typeface="Roboto Light"/>
              </a:rPr>
              <a:t>to empower smart decision making. </a:t>
            </a:r>
          </a:p>
          <a:p>
            <a:pPr marL="609585" indent="-406390" defTabSz="1219170">
              <a:spcAft>
                <a:spcPts val="1600"/>
              </a:spcAft>
              <a:buClr>
                <a:prstClr val="black"/>
              </a:buClr>
              <a:buSzPts val="1200"/>
              <a:buFont typeface="Roboto Light"/>
              <a:buAutoNum type="arabicPeriod"/>
            </a:pPr>
            <a:r>
              <a:rPr lang="en" sz="1467" kern="0" dirty="0">
                <a:solidFill>
                  <a:prstClr val="black"/>
                </a:solidFill>
                <a:latin typeface="Roboto Light"/>
                <a:ea typeface="Roboto Light"/>
                <a:cs typeface="Roboto Light"/>
                <a:sym typeface="Roboto Light"/>
              </a:rPr>
              <a:t>E</a:t>
            </a:r>
            <a:r>
              <a:rPr lang="en-US" sz="1467" kern="0" dirty="0">
                <a:solidFill>
                  <a:prstClr val="black"/>
                </a:solidFill>
                <a:latin typeface="Roboto Light"/>
                <a:ea typeface="Roboto Light"/>
                <a:cs typeface="Roboto Light"/>
                <a:sym typeface="Roboto Light"/>
              </a:rPr>
              <a:t>n</a:t>
            </a:r>
            <a:r>
              <a:rPr lang="en" sz="1467" kern="0" dirty="0">
                <a:solidFill>
                  <a:prstClr val="black"/>
                </a:solidFill>
                <a:latin typeface="Roboto Light"/>
                <a:ea typeface="Roboto Light"/>
                <a:cs typeface="Roboto Light"/>
                <a:sym typeface="Roboto Light"/>
              </a:rPr>
              <a:t>able </a:t>
            </a:r>
            <a:r>
              <a:rPr lang="en" sz="1467" b="1" kern="0" dirty="0">
                <a:solidFill>
                  <a:prstClr val="black"/>
                </a:solidFill>
                <a:latin typeface="Roboto" panose="02000000000000000000" pitchFamily="2" charset="0"/>
                <a:ea typeface="Roboto" panose="02000000000000000000" pitchFamily="2" charset="0"/>
                <a:cs typeface="Roboto Light"/>
                <a:sym typeface="Roboto Light"/>
              </a:rPr>
              <a:t>first/last mile connections </a:t>
            </a:r>
            <a:r>
              <a:rPr lang="en" sz="1467" kern="0" dirty="0">
                <a:solidFill>
                  <a:prstClr val="black"/>
                </a:solidFill>
                <a:latin typeface="Roboto Light"/>
                <a:ea typeface="Roboto Light"/>
                <a:cs typeface="Roboto Light"/>
                <a:sym typeface="Roboto Light"/>
              </a:rPr>
              <a:t>to BRT and the circulator.</a:t>
            </a:r>
          </a:p>
          <a:p>
            <a:pPr marL="609585" indent="-406390" defTabSz="1219170">
              <a:spcAft>
                <a:spcPts val="1600"/>
              </a:spcAft>
              <a:buClr>
                <a:prstClr val="black"/>
              </a:buClr>
              <a:buSzPts val="1200"/>
              <a:buFont typeface="Roboto Light"/>
              <a:buAutoNum type="arabicPeriod"/>
            </a:pPr>
            <a:r>
              <a:rPr lang="en" sz="1467" kern="0" dirty="0">
                <a:solidFill>
                  <a:prstClr val="black"/>
                </a:solidFill>
                <a:latin typeface="Roboto Light"/>
                <a:ea typeface="Roboto Light"/>
                <a:cs typeface="Roboto Light"/>
                <a:sym typeface="Roboto Light"/>
              </a:rPr>
              <a:t>Foster </a:t>
            </a:r>
            <a:r>
              <a:rPr lang="en" sz="1467" b="1" kern="0" dirty="0">
                <a:solidFill>
                  <a:prstClr val="black"/>
                </a:solidFill>
                <a:latin typeface="Roboto"/>
                <a:ea typeface="Roboto"/>
                <a:cs typeface="Roboto"/>
                <a:sym typeface="Roboto"/>
              </a:rPr>
              <a:t>“park once”</a:t>
            </a:r>
            <a:r>
              <a:rPr lang="en" sz="1467" kern="0" dirty="0">
                <a:solidFill>
                  <a:prstClr val="black"/>
                </a:solidFill>
                <a:latin typeface="Roboto Light"/>
                <a:ea typeface="Roboto Light"/>
                <a:cs typeface="Roboto Light"/>
                <a:sym typeface="Roboto Light"/>
              </a:rPr>
              <a:t> behavior and reduce the need for expensive urban parking. </a:t>
            </a:r>
          </a:p>
          <a:p>
            <a:pPr marL="609585" indent="-406390" defTabSz="1219170">
              <a:spcAft>
                <a:spcPts val="1600"/>
              </a:spcAft>
              <a:buClr>
                <a:prstClr val="black"/>
              </a:buClr>
              <a:buSzPts val="1200"/>
              <a:buFont typeface="Roboto Light"/>
              <a:buAutoNum type="arabicPeriod"/>
            </a:pPr>
            <a:endParaRPr lang="en" sz="1467" kern="0" dirty="0">
              <a:solidFill>
                <a:prstClr val="black"/>
              </a:solidFill>
              <a:latin typeface="Roboto Light"/>
              <a:ea typeface="Roboto Light"/>
              <a:cs typeface="Roboto Light"/>
              <a:sym typeface="Roboto Light"/>
            </a:endParaRPr>
          </a:p>
          <a:p>
            <a:pPr marL="609585" indent="-406390" defTabSz="1219170">
              <a:spcAft>
                <a:spcPts val="1600"/>
              </a:spcAft>
              <a:buClr>
                <a:prstClr val="black"/>
              </a:buClr>
              <a:buSzPts val="1200"/>
              <a:buFont typeface="Roboto Light"/>
              <a:buAutoNum type="arabicPeriod"/>
            </a:pPr>
            <a:endParaRPr lang="en-US" sz="1467" kern="0" dirty="0">
              <a:solidFill>
                <a:prstClr val="black"/>
              </a:solidFill>
              <a:latin typeface="Roboto Light"/>
              <a:ea typeface="Roboto Light"/>
              <a:cs typeface="Roboto Light"/>
              <a:sym typeface="Roboto Light"/>
            </a:endParaRPr>
          </a:p>
          <a:p>
            <a:pPr marL="609585" indent="-406390" defTabSz="1219170">
              <a:spcAft>
                <a:spcPts val="1600"/>
              </a:spcAft>
              <a:buClr>
                <a:prstClr val="black"/>
              </a:buClr>
              <a:buSzPts val="1200"/>
              <a:buFont typeface="Roboto Light"/>
              <a:buAutoNum type="arabicPeriod"/>
            </a:pPr>
            <a:endParaRPr lang="en" sz="1467" kern="0" dirty="0">
              <a:solidFill>
                <a:prstClr val="black"/>
              </a:solidFill>
              <a:latin typeface="Roboto Light"/>
              <a:ea typeface="Roboto Light"/>
              <a:cs typeface="Roboto Light"/>
              <a:sym typeface="Roboto Light"/>
            </a:endParaRPr>
          </a:p>
        </p:txBody>
      </p:sp>
      <p:pic>
        <p:nvPicPr>
          <p:cNvPr id="10" name="Picture 9" descr="Diagram&#10;&#10;Description automatically generated">
            <a:extLst>
              <a:ext uri="{FF2B5EF4-FFF2-40B4-BE49-F238E27FC236}">
                <a16:creationId xmlns:a16="http://schemas.microsoft.com/office/drawing/2014/main" xmlns="" id="{2361F702-E7D9-49FF-BFEE-4F41BA1D874B}"/>
              </a:ext>
            </a:extLst>
          </p:cNvPr>
          <p:cNvPicPr>
            <a:picLocks noChangeAspect="1"/>
          </p:cNvPicPr>
          <p:nvPr/>
        </p:nvPicPr>
        <p:blipFill rotWithShape="1">
          <a:blip r:embed="rId3"/>
          <a:srcRect t="11479" b="8759"/>
          <a:stretch/>
        </p:blipFill>
        <p:spPr>
          <a:xfrm>
            <a:off x="6024985" y="928046"/>
            <a:ext cx="6167015" cy="4867701"/>
          </a:xfrm>
          <a:prstGeom prst="rect">
            <a:avLst/>
          </a:prstGeom>
        </p:spPr>
      </p:pic>
      <p:sp>
        <p:nvSpPr>
          <p:cNvPr id="11" name="Google Shape;915;p118">
            <a:extLst>
              <a:ext uri="{FF2B5EF4-FFF2-40B4-BE49-F238E27FC236}">
                <a16:creationId xmlns:a16="http://schemas.microsoft.com/office/drawing/2014/main" xmlns="" id="{EAD49FE0-1181-4C25-BCE2-4E0E510BC35B}"/>
              </a:ext>
            </a:extLst>
          </p:cNvPr>
          <p:cNvSpPr txBox="1"/>
          <p:nvPr/>
        </p:nvSpPr>
        <p:spPr>
          <a:xfrm>
            <a:off x="10320111" y="5768495"/>
            <a:ext cx="2821200" cy="772607"/>
          </a:xfrm>
          <a:prstGeom prst="rect">
            <a:avLst/>
          </a:prstGeom>
          <a:noFill/>
          <a:ln>
            <a:noFill/>
          </a:ln>
        </p:spPr>
        <p:txBody>
          <a:bodyPr spcFirstLastPara="1" wrap="square" lIns="121900" tIns="121900" rIns="121900" bIns="121900" anchor="t" anchorCtr="0">
            <a:spAutoFit/>
          </a:bodyPr>
          <a:lstStyle/>
          <a:p>
            <a:pPr defTabSz="1219170">
              <a:lnSpc>
                <a:spcPct val="135000"/>
              </a:lnSpc>
              <a:buClr>
                <a:srgbClr val="000000"/>
              </a:buClr>
            </a:pPr>
            <a:r>
              <a:rPr lang="en-US" sz="1067" kern="0" dirty="0">
                <a:solidFill>
                  <a:prstClr val="black"/>
                </a:solidFill>
                <a:latin typeface="Roboto"/>
                <a:ea typeface="Roboto"/>
                <a:cs typeface="Roboto"/>
                <a:sym typeface="Roboto"/>
              </a:rPr>
              <a:t>Regional Mobility Hubs</a:t>
            </a:r>
          </a:p>
          <a:p>
            <a:pPr defTabSz="1219170">
              <a:lnSpc>
                <a:spcPct val="135000"/>
              </a:lnSpc>
              <a:buClr>
                <a:srgbClr val="000000"/>
              </a:buClr>
            </a:pPr>
            <a:endParaRPr sz="400" kern="0" dirty="0">
              <a:solidFill>
                <a:prstClr val="black"/>
              </a:solidFill>
              <a:latin typeface="Roboto"/>
              <a:ea typeface="Roboto"/>
              <a:cs typeface="Roboto"/>
              <a:sym typeface="Roboto"/>
            </a:endParaRPr>
          </a:p>
          <a:p>
            <a:pPr defTabSz="1219170">
              <a:lnSpc>
                <a:spcPct val="135000"/>
              </a:lnSpc>
              <a:buClr>
                <a:srgbClr val="000000"/>
              </a:buClr>
            </a:pPr>
            <a:r>
              <a:rPr lang="en-US" sz="1067" kern="0" dirty="0">
                <a:solidFill>
                  <a:prstClr val="black"/>
                </a:solidFill>
                <a:latin typeface="Roboto"/>
                <a:ea typeface="Roboto"/>
                <a:cs typeface="Roboto"/>
                <a:sym typeface="Roboto"/>
              </a:rPr>
              <a:t>District Mobility Hubs</a:t>
            </a:r>
            <a:endParaRPr sz="1067" kern="0" dirty="0">
              <a:solidFill>
                <a:prstClr val="black"/>
              </a:solidFill>
              <a:latin typeface="Roboto"/>
              <a:ea typeface="Roboto"/>
              <a:cs typeface="Roboto"/>
              <a:sym typeface="Roboto"/>
            </a:endParaRPr>
          </a:p>
        </p:txBody>
      </p:sp>
      <p:sp>
        <p:nvSpPr>
          <p:cNvPr id="13" name="Oval 12">
            <a:extLst>
              <a:ext uri="{FF2B5EF4-FFF2-40B4-BE49-F238E27FC236}">
                <a16:creationId xmlns:a16="http://schemas.microsoft.com/office/drawing/2014/main" xmlns="" id="{E7EE866E-7772-4837-93F8-A0311861242F}"/>
              </a:ext>
            </a:extLst>
          </p:cNvPr>
          <p:cNvSpPr/>
          <p:nvPr/>
        </p:nvSpPr>
        <p:spPr>
          <a:xfrm>
            <a:off x="10144837" y="5895832"/>
            <a:ext cx="218364" cy="218365"/>
          </a:xfrm>
          <a:prstGeom prst="ellipse">
            <a:avLst/>
          </a:prstGeom>
          <a:solidFill>
            <a:schemeClr val="bg1"/>
          </a:solidFill>
          <a:ln w="38100">
            <a:solidFill>
              <a:srgbClr val="EC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14" name="Oval 13">
            <a:extLst>
              <a:ext uri="{FF2B5EF4-FFF2-40B4-BE49-F238E27FC236}">
                <a16:creationId xmlns:a16="http://schemas.microsoft.com/office/drawing/2014/main" xmlns="" id="{89B286C7-85C9-4B4D-94AA-C7B95A858A45}"/>
              </a:ext>
            </a:extLst>
          </p:cNvPr>
          <p:cNvSpPr/>
          <p:nvPr/>
        </p:nvSpPr>
        <p:spPr>
          <a:xfrm>
            <a:off x="10163034" y="6214279"/>
            <a:ext cx="194101" cy="194103"/>
          </a:xfrm>
          <a:prstGeom prst="ellipse">
            <a:avLst/>
          </a:prstGeom>
          <a:solidFill>
            <a:schemeClr val="bg1"/>
          </a:solidFill>
          <a:ln w="38100">
            <a:solidFill>
              <a:srgbClr val="0F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15" name="TextBox 14">
            <a:extLst>
              <a:ext uri="{FF2B5EF4-FFF2-40B4-BE49-F238E27FC236}">
                <a16:creationId xmlns:a16="http://schemas.microsoft.com/office/drawing/2014/main" xmlns="" id="{3E4E4AC2-0AF2-4FB6-A37B-893905912497}"/>
              </a:ext>
            </a:extLst>
          </p:cNvPr>
          <p:cNvSpPr txBox="1"/>
          <p:nvPr/>
        </p:nvSpPr>
        <p:spPr>
          <a:xfrm>
            <a:off x="6000743" y="5873116"/>
            <a:ext cx="3602183" cy="769634"/>
          </a:xfrm>
          <a:prstGeom prst="rect">
            <a:avLst/>
          </a:prstGeom>
          <a:noFill/>
        </p:spPr>
        <p:txBody>
          <a:bodyPr wrap="square" rtlCol="0">
            <a:spAutoFit/>
          </a:bodyPr>
          <a:lstStyle/>
          <a:p>
            <a:pPr defTabSz="1219170">
              <a:buClr>
                <a:srgbClr val="000000"/>
              </a:buClr>
            </a:pPr>
            <a:r>
              <a:rPr lang="en-US" sz="1467" kern="0" dirty="0">
                <a:solidFill>
                  <a:srgbClr val="000000"/>
                </a:solidFill>
                <a:latin typeface="Roboto Black" panose="02000000000000000000" pitchFamily="2" charset="0"/>
                <a:ea typeface="Roboto Black" panose="02000000000000000000" pitchFamily="2" charset="0"/>
                <a:cs typeface="Arial"/>
                <a:sym typeface="Arial"/>
              </a:rPr>
              <a:t>90% </a:t>
            </a:r>
            <a:r>
              <a:rPr lang="en-US" sz="1467" kern="0" dirty="0">
                <a:solidFill>
                  <a:srgbClr val="000000"/>
                </a:solidFill>
                <a:latin typeface="Roboto Light" panose="02000000000000000000" pitchFamily="2" charset="0"/>
                <a:ea typeface="Roboto Light" panose="02000000000000000000" pitchFamily="2" charset="0"/>
                <a:cs typeface="Arial"/>
                <a:sym typeface="Arial"/>
              </a:rPr>
              <a:t>of the site w/in a 5-minute walk of a regional or district mobility hub (Good scenario)</a:t>
            </a:r>
          </a:p>
        </p:txBody>
      </p:sp>
      <p:pic>
        <p:nvPicPr>
          <p:cNvPr id="16" name="Picture 15"/>
          <p:cNvPicPr>
            <a:picLocks noChangeAspect="1"/>
          </p:cNvPicPr>
          <p:nvPr/>
        </p:nvPicPr>
        <p:blipFill>
          <a:blip r:embed="rId4"/>
          <a:stretch>
            <a:fillRect/>
          </a:stretch>
        </p:blipFill>
        <p:spPr>
          <a:xfrm>
            <a:off x="10690528" y="6533409"/>
            <a:ext cx="1371601" cy="307983"/>
          </a:xfrm>
          <a:prstGeom prst="rect">
            <a:avLst/>
          </a:prstGeom>
        </p:spPr>
      </p:pic>
    </p:spTree>
    <p:extLst>
      <p:ext uri="{BB962C8B-B14F-4D97-AF65-F5344CB8AC3E}">
        <p14:creationId xmlns:p14="http://schemas.microsoft.com/office/powerpoint/2010/main" val="3192885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690528" y="6533409"/>
            <a:ext cx="1371601" cy="307983"/>
          </a:xfrm>
          <a:prstGeom prst="rect">
            <a:avLst/>
          </a:prstGeom>
        </p:spPr>
      </p:pic>
      <p:sp>
        <p:nvSpPr>
          <p:cNvPr id="483" name="Google Shape;483;p97"/>
          <p:cNvSpPr txBox="1"/>
          <p:nvPr/>
        </p:nvSpPr>
        <p:spPr>
          <a:xfrm>
            <a:off x="424766" y="439867"/>
            <a:ext cx="6271735" cy="1188400"/>
          </a:xfrm>
          <a:prstGeom prst="rect">
            <a:avLst/>
          </a:prstGeom>
          <a:noFill/>
          <a:ln>
            <a:noFill/>
          </a:ln>
        </p:spPr>
        <p:txBody>
          <a:bodyPr spcFirstLastPara="1" wrap="square" lIns="0" tIns="0" rIns="0" bIns="0" anchor="t" anchorCtr="0">
            <a:noAutofit/>
          </a:bodyPr>
          <a:lstStyle/>
          <a:p>
            <a:pPr defTabSz="1219170">
              <a:buClr>
                <a:prstClr val="black"/>
              </a:buClr>
              <a:buSzPts val="1100"/>
            </a:pPr>
            <a:r>
              <a:rPr lang="en-US" sz="2667" b="1" kern="0" dirty="0">
                <a:solidFill>
                  <a:prstClr val="black"/>
                </a:solidFill>
                <a:latin typeface="Roboto"/>
                <a:ea typeface="Roboto"/>
                <a:cs typeface="Roboto"/>
                <a:sym typeface="Roboto"/>
              </a:rPr>
              <a:t>Smart Mobility</a:t>
            </a:r>
          </a:p>
          <a:p>
            <a:pPr defTabSz="1219170">
              <a:buClr>
                <a:prstClr val="black"/>
              </a:buClr>
              <a:buSzPts val="1100"/>
            </a:pPr>
            <a:r>
              <a:rPr lang="en-US" sz="2667" dirty="0">
                <a:solidFill>
                  <a:srgbClr val="0F73BA"/>
                </a:solidFill>
                <a:latin typeface="Roboto Light"/>
                <a:ea typeface="Roboto Light"/>
                <a:cs typeface="Arial"/>
                <a:sym typeface="Roboto"/>
              </a:rPr>
              <a:t>Mobility as a Service + Mobility Package</a:t>
            </a:r>
          </a:p>
          <a:p>
            <a:pPr defTabSz="1219170">
              <a:buClr>
                <a:prstClr val="black"/>
              </a:buClr>
              <a:buSzPts val="1100"/>
            </a:pPr>
            <a:endParaRPr lang="en-US" sz="2533" b="1" kern="0" dirty="0">
              <a:solidFill>
                <a:prstClr val="black"/>
              </a:solidFill>
              <a:latin typeface="Roboto"/>
              <a:ea typeface="Roboto"/>
              <a:cs typeface="Roboto"/>
              <a:sym typeface="Roboto"/>
            </a:endParaRPr>
          </a:p>
          <a:p>
            <a:pPr defTabSz="1219170">
              <a:buClr>
                <a:prstClr val="black"/>
              </a:buClr>
              <a:buSzPts val="1100"/>
            </a:pPr>
            <a:endParaRPr sz="2533" b="1" kern="0" dirty="0">
              <a:solidFill>
                <a:prstClr val="black"/>
              </a:solidFill>
              <a:latin typeface="Roboto"/>
              <a:ea typeface="Roboto"/>
              <a:cs typeface="Roboto"/>
              <a:sym typeface="Roboto"/>
            </a:endParaRPr>
          </a:p>
        </p:txBody>
      </p:sp>
      <p:sp>
        <p:nvSpPr>
          <p:cNvPr id="484" name="Google Shape;484;p97"/>
          <p:cNvSpPr txBox="1"/>
          <p:nvPr/>
        </p:nvSpPr>
        <p:spPr>
          <a:xfrm>
            <a:off x="413935" y="1447267"/>
            <a:ext cx="7965792" cy="16560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US" sz="1600" b="1" kern="0" dirty="0">
                <a:solidFill>
                  <a:prstClr val="black"/>
                </a:solidFill>
                <a:latin typeface="Roboto" panose="02000000000000000000" pitchFamily="2" charset="0"/>
                <a:ea typeface="Roboto" panose="02000000000000000000" pitchFamily="2" charset="0"/>
                <a:cs typeface="Roboto Light"/>
                <a:sym typeface="Roboto Light"/>
              </a:rPr>
              <a:t>What is it?</a:t>
            </a:r>
          </a:p>
          <a:p>
            <a:pPr defTabSz="1219170">
              <a:lnSpc>
                <a:spcPct val="115000"/>
              </a:lnSpc>
              <a:buClr>
                <a:srgbClr val="000000"/>
              </a:buClr>
            </a:pPr>
            <a:r>
              <a:rPr lang="en-US" sz="1467" kern="0" dirty="0">
                <a:solidFill>
                  <a:prstClr val="black"/>
                </a:solidFill>
                <a:latin typeface="Roboto Light"/>
                <a:ea typeface="Roboto Light"/>
                <a:cs typeface="Roboto Light"/>
                <a:sym typeface="Roboto Light"/>
              </a:rPr>
              <a:t>A platform that compiles The Point’s mobility options into a single application and payment channel, enabling users to plan and pay for trips across different modes in one place. Residents and workers also receive discounts to incentivize using transit, walking, biking, and shared modes. </a:t>
            </a:r>
          </a:p>
          <a:p>
            <a:pPr defTabSz="1219170">
              <a:lnSpc>
                <a:spcPct val="115000"/>
              </a:lnSpc>
              <a:buClr>
                <a:srgbClr val="000000"/>
              </a:buClr>
            </a:pPr>
            <a:endParaRPr lang="en" sz="1467" kern="0" dirty="0">
              <a:solidFill>
                <a:prstClr val="black"/>
              </a:solidFill>
              <a:latin typeface="Roboto Light"/>
              <a:ea typeface="Roboto Light"/>
              <a:cs typeface="Roboto Light"/>
              <a:sym typeface="Roboto Light"/>
            </a:endParaRPr>
          </a:p>
          <a:p>
            <a:pPr defTabSz="1219170">
              <a:lnSpc>
                <a:spcPct val="115000"/>
              </a:lnSpc>
              <a:buClr>
                <a:srgbClr val="000000"/>
              </a:buClr>
            </a:pPr>
            <a:r>
              <a:rPr lang="en-US" sz="1600" b="1" kern="0" dirty="0">
                <a:solidFill>
                  <a:prstClr val="black"/>
                </a:solidFill>
                <a:latin typeface="Roboto" panose="02000000000000000000" pitchFamily="2" charset="0"/>
                <a:ea typeface="Roboto" panose="02000000000000000000" pitchFamily="2" charset="0"/>
                <a:cs typeface="Roboto Light"/>
                <a:sym typeface="Roboto Light"/>
              </a:rPr>
              <a:t>How will it benefit The Point? </a:t>
            </a:r>
          </a:p>
          <a:p>
            <a:pPr defTabSz="1219170">
              <a:buClr>
                <a:srgbClr val="000000"/>
              </a:buClr>
            </a:pPr>
            <a:endParaRPr sz="1067"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50000"/>
              </a:lnSpc>
              <a:buClr>
                <a:srgbClr val="000000"/>
              </a:buClr>
            </a:pPr>
            <a:endParaRPr sz="1200" kern="0" dirty="0">
              <a:solidFill>
                <a:prstClr val="black"/>
              </a:solidFill>
              <a:latin typeface="Roboto Light"/>
              <a:ea typeface="Roboto Light"/>
              <a:cs typeface="Roboto Light"/>
              <a:sym typeface="Roboto Light"/>
            </a:endParaRPr>
          </a:p>
        </p:txBody>
      </p:sp>
      <p:sp>
        <p:nvSpPr>
          <p:cNvPr id="12" name="TextBox 11">
            <a:extLst>
              <a:ext uri="{FF2B5EF4-FFF2-40B4-BE49-F238E27FC236}">
                <a16:creationId xmlns:a16="http://schemas.microsoft.com/office/drawing/2014/main" xmlns="" id="{0DB9D980-5636-49B0-8097-65C1E010AB11}"/>
              </a:ext>
            </a:extLst>
          </p:cNvPr>
          <p:cNvSpPr txBox="1"/>
          <p:nvPr/>
        </p:nvSpPr>
        <p:spPr>
          <a:xfrm>
            <a:off x="360608" y="3262075"/>
            <a:ext cx="7100552" cy="4668779"/>
          </a:xfrm>
          <a:prstGeom prst="rect">
            <a:avLst/>
          </a:prstGeom>
          <a:noFill/>
        </p:spPr>
        <p:txBody>
          <a:bodyPr wrap="square">
            <a:spAutoFit/>
          </a:bodyPr>
          <a:lstStyle/>
          <a:p>
            <a:pPr marL="609585" indent="-406390" defTabSz="1219170">
              <a:spcAft>
                <a:spcPts val="1600"/>
              </a:spcAft>
              <a:buClr>
                <a:prstClr val="black"/>
              </a:buClr>
              <a:buSzPts val="1200"/>
              <a:buFont typeface="Roboto Light"/>
              <a:buAutoNum type="arabicPeriod"/>
            </a:pPr>
            <a:r>
              <a:rPr lang="en-US" sz="1467" kern="0" dirty="0">
                <a:solidFill>
                  <a:prstClr val="black"/>
                </a:solidFill>
                <a:latin typeface="Roboto Light"/>
                <a:ea typeface="Roboto Light"/>
                <a:cs typeface="Roboto Light"/>
                <a:sym typeface="Roboto Light"/>
              </a:rPr>
              <a:t>Bring together the many mobility options at The Point into a </a:t>
            </a:r>
            <a:r>
              <a:rPr lang="en-US" sz="1467" b="1" kern="0" dirty="0">
                <a:solidFill>
                  <a:prstClr val="black"/>
                </a:solidFill>
                <a:latin typeface="Roboto" panose="02000000000000000000" pitchFamily="2" charset="0"/>
                <a:ea typeface="Roboto" panose="02000000000000000000" pitchFamily="2" charset="0"/>
                <a:cs typeface="Arial"/>
                <a:sym typeface="Roboto Light"/>
              </a:rPr>
              <a:t>unified, easy to use, and convenient system</a:t>
            </a:r>
            <a:r>
              <a:rPr lang="en-US" sz="1467" kern="0" dirty="0">
                <a:solidFill>
                  <a:prstClr val="black"/>
                </a:solidFill>
                <a:latin typeface="Roboto Light"/>
                <a:ea typeface="Roboto Light"/>
                <a:cs typeface="Roboto Light"/>
                <a:sym typeface="Roboto Light"/>
              </a:rPr>
              <a:t>. </a:t>
            </a:r>
          </a:p>
          <a:p>
            <a:pPr marL="609585" indent="-406390" defTabSz="1219170">
              <a:spcAft>
                <a:spcPts val="1600"/>
              </a:spcAft>
              <a:buClr>
                <a:prstClr val="black"/>
              </a:buClr>
              <a:buSzPts val="1200"/>
              <a:buFont typeface="Roboto Light"/>
              <a:buAutoNum type="arabicPeriod"/>
            </a:pPr>
            <a:r>
              <a:rPr lang="en" sz="1467" kern="0" dirty="0">
                <a:solidFill>
                  <a:prstClr val="black"/>
                </a:solidFill>
                <a:latin typeface="Roboto Light"/>
                <a:ea typeface="Roboto Light"/>
                <a:cs typeface="Roboto Light"/>
                <a:sym typeface="Roboto Light"/>
              </a:rPr>
              <a:t>Improve </a:t>
            </a:r>
            <a:r>
              <a:rPr lang="en" sz="1467" b="1" kern="0" dirty="0">
                <a:solidFill>
                  <a:prstClr val="black"/>
                </a:solidFill>
                <a:latin typeface="Roboto" panose="02000000000000000000" pitchFamily="2" charset="0"/>
                <a:ea typeface="Roboto" panose="02000000000000000000" pitchFamily="2" charset="0"/>
                <a:cs typeface="Arial"/>
                <a:sym typeface="Roboto Light"/>
              </a:rPr>
              <a:t>availability of transportation information and wayfinding </a:t>
            </a:r>
            <a:r>
              <a:rPr lang="en" sz="1467" kern="0" dirty="0">
                <a:solidFill>
                  <a:prstClr val="black"/>
                </a:solidFill>
                <a:latin typeface="Roboto Light"/>
                <a:ea typeface="Roboto Light"/>
                <a:cs typeface="Roboto Light"/>
                <a:sym typeface="Roboto Light"/>
              </a:rPr>
              <a:t>to empower smart decision making. </a:t>
            </a:r>
          </a:p>
          <a:p>
            <a:pPr marL="609585" indent="-406390" defTabSz="1219170">
              <a:spcAft>
                <a:spcPts val="1600"/>
              </a:spcAft>
              <a:buClr>
                <a:prstClr val="black"/>
              </a:buClr>
              <a:buSzPts val="1200"/>
              <a:buFont typeface="Roboto Light"/>
              <a:buAutoNum type="arabicPeriod"/>
            </a:pPr>
            <a:r>
              <a:rPr lang="en-US" sz="1467" kern="0" dirty="0">
                <a:solidFill>
                  <a:prstClr val="black"/>
                </a:solidFill>
                <a:latin typeface="Roboto Light"/>
                <a:ea typeface="Roboto Light"/>
                <a:cs typeface="Roboto Light"/>
                <a:sym typeface="Roboto Light"/>
              </a:rPr>
              <a:t>Incentivize </a:t>
            </a:r>
            <a:r>
              <a:rPr lang="en-US" sz="1467" b="1" kern="0" dirty="0">
                <a:solidFill>
                  <a:prstClr val="black"/>
                </a:solidFill>
                <a:latin typeface="Roboto" panose="02000000000000000000" pitchFamily="2" charset="0"/>
                <a:ea typeface="Roboto" panose="02000000000000000000" pitchFamily="2" charset="0"/>
                <a:cs typeface="Roboto Light"/>
                <a:sym typeface="Roboto Light"/>
              </a:rPr>
              <a:t>alternatives to driving alone </a:t>
            </a:r>
            <a:r>
              <a:rPr lang="en-US" sz="1467" kern="0" dirty="0">
                <a:solidFill>
                  <a:prstClr val="black"/>
                </a:solidFill>
                <a:latin typeface="Roboto Light"/>
                <a:ea typeface="Roboto Light"/>
                <a:cs typeface="Roboto Light"/>
                <a:sym typeface="Roboto Light"/>
              </a:rPr>
              <a:t>and reduce driving. </a:t>
            </a:r>
          </a:p>
          <a:p>
            <a:pPr marL="609585" indent="-406390" defTabSz="1219170">
              <a:spcAft>
                <a:spcPts val="1600"/>
              </a:spcAft>
              <a:buClr>
                <a:prstClr val="black"/>
              </a:buClr>
              <a:buSzPts val="1200"/>
              <a:buFont typeface="Roboto Light"/>
              <a:buAutoNum type="arabicPeriod"/>
            </a:pPr>
            <a:r>
              <a:rPr lang="en-US" sz="1467" kern="0" dirty="0">
                <a:solidFill>
                  <a:prstClr val="black"/>
                </a:solidFill>
                <a:latin typeface="Roboto Light"/>
                <a:ea typeface="Roboto Light"/>
                <a:cs typeface="Roboto Light"/>
                <a:sym typeface="Roboto Light"/>
              </a:rPr>
              <a:t>Reduce the number of vehicles households at The Point own and foster a </a:t>
            </a:r>
            <a:r>
              <a:rPr lang="en-US" sz="1467" b="1" kern="0" dirty="0">
                <a:solidFill>
                  <a:prstClr val="black"/>
                </a:solidFill>
                <a:latin typeface="Roboto"/>
                <a:ea typeface="Roboto"/>
                <a:cs typeface="Arial"/>
                <a:sym typeface="Roboto Light"/>
              </a:rPr>
              <a:t>one-car community</a:t>
            </a:r>
            <a:r>
              <a:rPr lang="en-US" sz="1467" kern="0" dirty="0">
                <a:solidFill>
                  <a:prstClr val="black"/>
                </a:solidFill>
                <a:latin typeface="Roboto Light"/>
                <a:ea typeface="Roboto Light"/>
                <a:cs typeface="Roboto Light"/>
                <a:sym typeface="Roboto Light"/>
              </a:rPr>
              <a:t>. </a:t>
            </a:r>
            <a:endParaRPr lang="en" sz="1467" kern="0" dirty="0">
              <a:solidFill>
                <a:prstClr val="black"/>
              </a:solidFill>
              <a:latin typeface="Roboto Light"/>
              <a:ea typeface="Roboto Light"/>
              <a:cs typeface="Roboto Light"/>
              <a:sym typeface="Roboto Light"/>
            </a:endParaRPr>
          </a:p>
          <a:p>
            <a:pPr marL="609585" indent="-406390" defTabSz="1219170">
              <a:spcAft>
                <a:spcPts val="1600"/>
              </a:spcAft>
              <a:buClr>
                <a:prstClr val="black"/>
              </a:buClr>
              <a:buSzPts val="1200"/>
              <a:buFont typeface="Roboto Light"/>
              <a:buAutoNum type="arabicPeriod"/>
            </a:pPr>
            <a:r>
              <a:rPr lang="en" sz="1467" kern="0" dirty="0">
                <a:solidFill>
                  <a:prstClr val="black"/>
                </a:solidFill>
                <a:latin typeface="Roboto Light"/>
                <a:ea typeface="Roboto Light"/>
                <a:cs typeface="Roboto Light"/>
                <a:sym typeface="Roboto Light"/>
              </a:rPr>
              <a:t>Reduce the amount of </a:t>
            </a:r>
            <a:r>
              <a:rPr lang="en" sz="1467" b="1" kern="0" dirty="0">
                <a:solidFill>
                  <a:prstClr val="black"/>
                </a:solidFill>
                <a:latin typeface="Roboto"/>
                <a:ea typeface="Roboto"/>
                <a:cs typeface="Arial"/>
                <a:sym typeface="Roboto Light"/>
              </a:rPr>
              <a:t>expensive urban parking </a:t>
            </a:r>
            <a:r>
              <a:rPr lang="en" sz="1467" kern="0" dirty="0">
                <a:solidFill>
                  <a:prstClr val="black"/>
                </a:solidFill>
                <a:latin typeface="Roboto Light"/>
                <a:ea typeface="Roboto Light"/>
                <a:cs typeface="Roboto Light"/>
                <a:sym typeface="Roboto Light"/>
              </a:rPr>
              <a:t>needed at The Point. </a:t>
            </a:r>
          </a:p>
          <a:p>
            <a:pPr marL="609585" indent="-406390" defTabSz="1219170">
              <a:spcAft>
                <a:spcPts val="1600"/>
              </a:spcAft>
              <a:buClr>
                <a:prstClr val="black"/>
              </a:buClr>
              <a:buSzPts val="1200"/>
              <a:buFont typeface="Roboto Light"/>
              <a:buAutoNum type="arabicPeriod"/>
            </a:pPr>
            <a:r>
              <a:rPr lang="en" sz="1467" kern="0" dirty="0">
                <a:solidFill>
                  <a:prstClr val="black"/>
                </a:solidFill>
                <a:latin typeface="Roboto Light"/>
                <a:ea typeface="Roboto Light"/>
                <a:cs typeface="Roboto Light"/>
                <a:sym typeface="Roboto Light"/>
              </a:rPr>
              <a:t>Save families and employees at The Point money by </a:t>
            </a:r>
            <a:r>
              <a:rPr lang="en" sz="1467" b="1" kern="0" dirty="0">
                <a:solidFill>
                  <a:prstClr val="black"/>
                </a:solidFill>
                <a:latin typeface="Roboto"/>
                <a:ea typeface="Roboto"/>
                <a:cs typeface="Arial"/>
                <a:sym typeface="Roboto Light"/>
              </a:rPr>
              <a:t>lowering household transportation costs</a:t>
            </a:r>
            <a:r>
              <a:rPr lang="en" sz="1467" kern="0" dirty="0">
                <a:solidFill>
                  <a:prstClr val="black"/>
                </a:solidFill>
                <a:latin typeface="Roboto Light"/>
                <a:ea typeface="Roboto Light"/>
                <a:cs typeface="Roboto Light"/>
                <a:sym typeface="Roboto Light"/>
              </a:rPr>
              <a:t>.   </a:t>
            </a:r>
          </a:p>
          <a:p>
            <a:pPr marL="609585" indent="-406390" defTabSz="1219170">
              <a:spcAft>
                <a:spcPts val="1600"/>
              </a:spcAft>
              <a:buClr>
                <a:prstClr val="black"/>
              </a:buClr>
              <a:buSzPts val="1200"/>
              <a:buFont typeface="Roboto Light"/>
              <a:buAutoNum type="arabicPeriod"/>
            </a:pPr>
            <a:endParaRPr lang="en" sz="1467" kern="0" dirty="0">
              <a:solidFill>
                <a:prstClr val="black"/>
              </a:solidFill>
              <a:latin typeface="Roboto Light"/>
              <a:ea typeface="Roboto Light"/>
              <a:cs typeface="Roboto Light"/>
              <a:sym typeface="Roboto Light"/>
            </a:endParaRPr>
          </a:p>
          <a:p>
            <a:pPr marL="609585" indent="-406390" defTabSz="1219170">
              <a:spcAft>
                <a:spcPts val="1600"/>
              </a:spcAft>
              <a:buClr>
                <a:prstClr val="black"/>
              </a:buClr>
              <a:buSzPts val="1200"/>
              <a:buFont typeface="Roboto Light"/>
              <a:buAutoNum type="arabicPeriod"/>
            </a:pPr>
            <a:endParaRPr lang="en-US" sz="1467" kern="0" dirty="0">
              <a:solidFill>
                <a:prstClr val="black"/>
              </a:solidFill>
              <a:latin typeface="Roboto Light"/>
              <a:ea typeface="Roboto Light"/>
              <a:cs typeface="Roboto Light"/>
              <a:sym typeface="Roboto Light"/>
            </a:endParaRPr>
          </a:p>
          <a:p>
            <a:pPr marL="609585" indent="-406390" defTabSz="1219170">
              <a:spcAft>
                <a:spcPts val="1600"/>
              </a:spcAft>
              <a:buClr>
                <a:prstClr val="black"/>
              </a:buClr>
              <a:buSzPts val="1200"/>
              <a:buFont typeface="Roboto Light"/>
              <a:buAutoNum type="arabicPeriod"/>
            </a:pPr>
            <a:endParaRPr lang="en" sz="1467" kern="0" dirty="0">
              <a:solidFill>
                <a:prstClr val="black"/>
              </a:solidFill>
              <a:latin typeface="Roboto Light"/>
              <a:ea typeface="Roboto Light"/>
              <a:cs typeface="Roboto Light"/>
              <a:sym typeface="Roboto Light"/>
            </a:endParaRPr>
          </a:p>
        </p:txBody>
      </p:sp>
      <p:pic>
        <p:nvPicPr>
          <p:cNvPr id="3" name="Picture 2" descr="Graphical user interface, application&#10;&#10;Description automatically generated">
            <a:extLst>
              <a:ext uri="{FF2B5EF4-FFF2-40B4-BE49-F238E27FC236}">
                <a16:creationId xmlns:a16="http://schemas.microsoft.com/office/drawing/2014/main" xmlns="" id="{AD6C0C2F-0204-4FE5-B067-92497218EAD2}"/>
              </a:ext>
            </a:extLst>
          </p:cNvPr>
          <p:cNvPicPr>
            <a:picLocks noChangeAspect="1"/>
          </p:cNvPicPr>
          <p:nvPr/>
        </p:nvPicPr>
        <p:blipFill>
          <a:blip r:embed="rId4"/>
          <a:stretch>
            <a:fillRect/>
          </a:stretch>
        </p:blipFill>
        <p:spPr>
          <a:xfrm>
            <a:off x="8320257" y="0"/>
            <a:ext cx="3740144" cy="6858000"/>
          </a:xfrm>
          <a:prstGeom prst="rect">
            <a:avLst/>
          </a:prstGeom>
        </p:spPr>
      </p:pic>
    </p:spTree>
    <p:extLst>
      <p:ext uri="{BB962C8B-B14F-4D97-AF65-F5344CB8AC3E}">
        <p14:creationId xmlns:p14="http://schemas.microsoft.com/office/powerpoint/2010/main" val="2978010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EC8F5-59D6-4BD2-A032-964578F326CA}"/>
              </a:ext>
            </a:extLst>
          </p:cNvPr>
          <p:cNvSpPr>
            <a:spLocks noGrp="1"/>
          </p:cNvSpPr>
          <p:nvPr>
            <p:ph type="title"/>
          </p:nvPr>
        </p:nvSpPr>
        <p:spPr/>
        <p:txBody>
          <a:bodyPr/>
          <a:lstStyle/>
          <a:p>
            <a:r>
              <a:rPr lang="en-US" dirty="0"/>
              <a:t>Smart Mobility</a:t>
            </a:r>
            <a:br>
              <a:rPr lang="en-US" dirty="0"/>
            </a:br>
            <a:r>
              <a:rPr lang="en-US" b="0" dirty="0">
                <a:solidFill>
                  <a:srgbClr val="0F73BA"/>
                </a:solidFill>
                <a:latin typeface="Roboto Light"/>
                <a:ea typeface="Roboto Light"/>
                <a:cs typeface="Roboto Light"/>
                <a:sym typeface="Roboto Light"/>
              </a:rPr>
              <a:t>Scenario Evaluation Process</a:t>
            </a:r>
            <a:endParaRPr lang="en-US" b="0" dirty="0"/>
          </a:p>
        </p:txBody>
      </p:sp>
      <p:graphicFrame>
        <p:nvGraphicFramePr>
          <p:cNvPr id="3" name="Table 3">
            <a:extLst>
              <a:ext uri="{FF2B5EF4-FFF2-40B4-BE49-F238E27FC236}">
                <a16:creationId xmlns:a16="http://schemas.microsoft.com/office/drawing/2014/main" xmlns="" id="{7C1D0379-1A96-4EF0-9CF6-90FC3FC0C705}"/>
              </a:ext>
            </a:extLst>
          </p:cNvPr>
          <p:cNvGraphicFramePr>
            <a:graphicFrameLocks noGrp="1"/>
          </p:cNvGraphicFramePr>
          <p:nvPr/>
        </p:nvGraphicFramePr>
        <p:xfrm>
          <a:off x="4049479" y="1519053"/>
          <a:ext cx="6949420" cy="4096119"/>
        </p:xfrm>
        <a:graphic>
          <a:graphicData uri="http://schemas.openxmlformats.org/drawingml/2006/table">
            <a:tbl>
              <a:tblPr firstRow="1" bandRow="1"/>
              <a:tblGrid>
                <a:gridCol w="2071141">
                  <a:extLst>
                    <a:ext uri="{9D8B030D-6E8A-4147-A177-3AD203B41FA5}">
                      <a16:colId xmlns:a16="http://schemas.microsoft.com/office/drawing/2014/main" xmlns="" val="3850926759"/>
                    </a:ext>
                  </a:extLst>
                </a:gridCol>
                <a:gridCol w="497305">
                  <a:extLst>
                    <a:ext uri="{9D8B030D-6E8A-4147-A177-3AD203B41FA5}">
                      <a16:colId xmlns:a16="http://schemas.microsoft.com/office/drawing/2014/main" xmlns="" val="4089381542"/>
                    </a:ext>
                  </a:extLst>
                </a:gridCol>
                <a:gridCol w="456353">
                  <a:extLst>
                    <a:ext uri="{9D8B030D-6E8A-4147-A177-3AD203B41FA5}">
                      <a16:colId xmlns:a16="http://schemas.microsoft.com/office/drawing/2014/main" xmlns="" val="1110087009"/>
                    </a:ext>
                  </a:extLst>
                </a:gridCol>
                <a:gridCol w="450503">
                  <a:extLst>
                    <a:ext uri="{9D8B030D-6E8A-4147-A177-3AD203B41FA5}">
                      <a16:colId xmlns:a16="http://schemas.microsoft.com/office/drawing/2014/main" xmlns="" val="3398268163"/>
                    </a:ext>
                  </a:extLst>
                </a:gridCol>
                <a:gridCol w="497308">
                  <a:extLst>
                    <a:ext uri="{9D8B030D-6E8A-4147-A177-3AD203B41FA5}">
                      <a16:colId xmlns:a16="http://schemas.microsoft.com/office/drawing/2014/main" xmlns="" val="2955668909"/>
                    </a:ext>
                  </a:extLst>
                </a:gridCol>
                <a:gridCol w="496135">
                  <a:extLst>
                    <a:ext uri="{9D8B030D-6E8A-4147-A177-3AD203B41FA5}">
                      <a16:colId xmlns:a16="http://schemas.microsoft.com/office/drawing/2014/main" xmlns="" val="1536204343"/>
                    </a:ext>
                  </a:extLst>
                </a:gridCol>
                <a:gridCol w="496135">
                  <a:extLst>
                    <a:ext uri="{9D8B030D-6E8A-4147-A177-3AD203B41FA5}">
                      <a16:colId xmlns:a16="http://schemas.microsoft.com/office/drawing/2014/main" xmlns="" val="782528358"/>
                    </a:ext>
                  </a:extLst>
                </a:gridCol>
                <a:gridCol w="496135">
                  <a:extLst>
                    <a:ext uri="{9D8B030D-6E8A-4147-A177-3AD203B41FA5}">
                      <a16:colId xmlns:a16="http://schemas.microsoft.com/office/drawing/2014/main" xmlns="" val="3713092140"/>
                    </a:ext>
                  </a:extLst>
                </a:gridCol>
                <a:gridCol w="496135">
                  <a:extLst>
                    <a:ext uri="{9D8B030D-6E8A-4147-A177-3AD203B41FA5}">
                      <a16:colId xmlns:a16="http://schemas.microsoft.com/office/drawing/2014/main" xmlns="" val="211253188"/>
                    </a:ext>
                  </a:extLst>
                </a:gridCol>
                <a:gridCol w="496135">
                  <a:extLst>
                    <a:ext uri="{9D8B030D-6E8A-4147-A177-3AD203B41FA5}">
                      <a16:colId xmlns:a16="http://schemas.microsoft.com/office/drawing/2014/main" xmlns="" val="2773030578"/>
                    </a:ext>
                  </a:extLst>
                </a:gridCol>
                <a:gridCol w="496135">
                  <a:extLst>
                    <a:ext uri="{9D8B030D-6E8A-4147-A177-3AD203B41FA5}">
                      <a16:colId xmlns:a16="http://schemas.microsoft.com/office/drawing/2014/main" xmlns="" val="840011689"/>
                    </a:ext>
                  </a:extLst>
                </a:gridCol>
              </a:tblGrid>
              <a:tr h="447040">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b="1" dirty="0">
                          <a:latin typeface="Roboto" panose="02000000000000000000" pitchFamily="2" charset="0"/>
                          <a:ea typeface="Roboto" panose="02000000000000000000" pitchFamily="2" charset="0"/>
                        </a:rPr>
                        <a:t>Alt. 1</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a:latin typeface="Roboto" panose="02000000000000000000" pitchFamily="2" charset="0"/>
                          <a:ea typeface="Roboto" panose="02000000000000000000" pitchFamily="2" charset="0"/>
                        </a:rPr>
                        <a:t>Alt. 2</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kumimoji="0" lang="en-US" sz="11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rPr>
                        <a:t>Alt. 3</a:t>
                      </a:r>
                      <a:endParaRPr lang="en-US" sz="11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kumimoji="0" lang="en-US" sz="11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rPr>
                        <a:t>Alt. 4</a:t>
                      </a:r>
                      <a:endParaRPr lang="en-US" sz="11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kumimoji="0" lang="en-US" sz="11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rPr>
                        <a:t>Alt. 5</a:t>
                      </a:r>
                      <a:endParaRPr lang="en-US" sz="11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100" b="1" dirty="0">
                          <a:latin typeface="Roboto" panose="02000000000000000000" pitchFamily="2" charset="0"/>
                          <a:ea typeface="Roboto" panose="02000000000000000000" pitchFamily="2" charset="0"/>
                        </a:rPr>
                        <a:t>Alt. 6</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a:latin typeface="Roboto" panose="02000000000000000000" pitchFamily="2" charset="0"/>
                          <a:ea typeface="Roboto" panose="02000000000000000000" pitchFamily="2" charset="0"/>
                        </a:rPr>
                        <a:t>Alt. 7</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kumimoji="0" lang="en-US" sz="11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rPr>
                        <a:t>Alt. 8</a:t>
                      </a:r>
                      <a:endParaRPr lang="en-US" sz="11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kumimoji="0" lang="en-US" sz="11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rPr>
                        <a:t>Alt. 9</a:t>
                      </a:r>
                      <a:endParaRPr lang="en-US" sz="11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kumimoji="0" lang="en-US" sz="11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rPr>
                        <a:t>Alt. 10</a:t>
                      </a:r>
                      <a:endParaRPr lang="en-US" sz="11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66573518"/>
                  </a:ext>
                </a:extLst>
              </a:tr>
              <a:tr h="368897">
                <a:tc>
                  <a:txBody>
                    <a:bodyPr/>
                    <a:lstStyle/>
                    <a:p>
                      <a:pPr algn="r"/>
                      <a:r>
                        <a:rPr lang="en-US" sz="1300" b="1" dirty="0">
                          <a:latin typeface="Roboto" panose="02000000000000000000" pitchFamily="2" charset="0"/>
                          <a:ea typeface="Roboto" panose="02000000000000000000" pitchFamily="2" charset="0"/>
                        </a:rPr>
                        <a:t>Circulator</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extLst>
                  <a:ext uri="{0D108BD9-81ED-4DB2-BD59-A6C34878D82A}">
                    <a16:rowId xmlns:a16="http://schemas.microsoft.com/office/drawing/2014/main" xmlns="" val="814621974"/>
                  </a:ext>
                </a:extLst>
              </a:tr>
              <a:tr h="528320">
                <a:tc>
                  <a:txBody>
                    <a:bodyPr/>
                    <a:lstStyle/>
                    <a:p>
                      <a:pPr algn="r"/>
                      <a:r>
                        <a:rPr lang="en-US" sz="1300" b="1" dirty="0">
                          <a:latin typeface="Roboto" panose="02000000000000000000" pitchFamily="2" charset="0"/>
                          <a:ea typeface="Roboto" panose="02000000000000000000" pitchFamily="2" charset="0"/>
                        </a:rPr>
                        <a:t>Active Transportation + Micromobility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extLst>
                  <a:ext uri="{0D108BD9-81ED-4DB2-BD59-A6C34878D82A}">
                    <a16:rowId xmlns:a16="http://schemas.microsoft.com/office/drawing/2014/main" xmlns="" val="1725479062"/>
                  </a:ext>
                </a:extLst>
              </a:tr>
              <a:tr h="368897">
                <a:tc>
                  <a:txBody>
                    <a:bodyPr/>
                    <a:lstStyle/>
                    <a:p>
                      <a:pPr algn="r"/>
                      <a:r>
                        <a:rPr lang="en-US" sz="1300" b="1" dirty="0">
                          <a:latin typeface="Roboto" panose="02000000000000000000" pitchFamily="2" charset="0"/>
                          <a:ea typeface="Roboto" panose="02000000000000000000" pitchFamily="2" charset="0"/>
                        </a:rPr>
                        <a:t>Car Share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extLst>
                  <a:ext uri="{0D108BD9-81ED-4DB2-BD59-A6C34878D82A}">
                    <a16:rowId xmlns:a16="http://schemas.microsoft.com/office/drawing/2014/main" xmlns="" val="1701926084"/>
                  </a:ext>
                </a:extLst>
              </a:tr>
              <a:tr h="368897">
                <a:tc>
                  <a:txBody>
                    <a:bodyPr/>
                    <a:lstStyle/>
                    <a:p>
                      <a:pPr algn="r"/>
                      <a:r>
                        <a:rPr lang="en-US" sz="1300" b="1" dirty="0">
                          <a:latin typeface="Roboto" panose="02000000000000000000" pitchFamily="2" charset="0"/>
                          <a:ea typeface="Roboto" panose="02000000000000000000" pitchFamily="2" charset="0"/>
                        </a:rPr>
                        <a:t>Mobility Hubs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extLst>
                  <a:ext uri="{0D108BD9-81ED-4DB2-BD59-A6C34878D82A}">
                    <a16:rowId xmlns:a16="http://schemas.microsoft.com/office/drawing/2014/main" xmlns="" val="2022752790"/>
                  </a:ext>
                </a:extLst>
              </a:tr>
              <a:tr h="528320">
                <a:tc>
                  <a:txBody>
                    <a:bodyPr/>
                    <a:lstStyle/>
                    <a:p>
                      <a:pPr algn="r"/>
                      <a:r>
                        <a:rPr lang="en-US" sz="1300" b="1" dirty="0" err="1">
                          <a:latin typeface="Roboto" panose="02000000000000000000" pitchFamily="2" charset="0"/>
                          <a:ea typeface="Roboto" panose="02000000000000000000" pitchFamily="2" charset="0"/>
                        </a:rPr>
                        <a:t>MaaS</a:t>
                      </a:r>
                      <a:r>
                        <a:rPr lang="en-US" sz="1300" b="1" dirty="0">
                          <a:latin typeface="Roboto" panose="02000000000000000000" pitchFamily="2" charset="0"/>
                          <a:ea typeface="Roboto" panose="02000000000000000000" pitchFamily="2" charset="0"/>
                        </a:rPr>
                        <a:t> + Mobility Package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D9F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73BA"/>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406C"/>
                    </a:solidFill>
                  </a:tcPr>
                </a:tc>
                <a:extLst>
                  <a:ext uri="{0D108BD9-81ED-4DB2-BD59-A6C34878D82A}">
                    <a16:rowId xmlns:a16="http://schemas.microsoft.com/office/drawing/2014/main" xmlns="" val="3669123087"/>
                  </a:ext>
                </a:extLst>
              </a:tr>
              <a:tr h="368897">
                <a:tc>
                  <a:txBody>
                    <a:bodyPr/>
                    <a:lstStyle/>
                    <a:p>
                      <a:pPr algn="r"/>
                      <a:r>
                        <a:rPr lang="en-US" sz="1300" b="1" dirty="0">
                          <a:latin typeface="Roboto" panose="02000000000000000000" pitchFamily="2" charset="0"/>
                          <a:ea typeface="Roboto" panose="02000000000000000000" pitchFamily="2" charset="0"/>
                        </a:rPr>
                        <a:t>Cost </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A37"/>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ABAB"/>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ABAB"/>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xmlns="" val="2006339524"/>
                  </a:ext>
                </a:extLst>
              </a:tr>
              <a:tr h="368897">
                <a:tc>
                  <a:txBody>
                    <a:bodyPr/>
                    <a:lstStyle/>
                    <a:p>
                      <a:pPr algn="r"/>
                      <a:r>
                        <a:rPr lang="en-US" sz="1300" b="1" dirty="0">
                          <a:latin typeface="Roboto" panose="02000000000000000000" pitchFamily="2" charset="0"/>
                          <a:ea typeface="Roboto" panose="02000000000000000000" pitchFamily="2" charset="0"/>
                        </a:rPr>
                        <a:t>Impact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ABAB"/>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A37"/>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xmlns="" val="1236235404"/>
                  </a:ext>
                </a:extLst>
              </a:tr>
              <a:tr h="368897">
                <a:tc>
                  <a:txBody>
                    <a:bodyPr/>
                    <a:lstStyle/>
                    <a:p>
                      <a:pPr algn="r"/>
                      <a:r>
                        <a:rPr lang="en-US" sz="1300" b="1" dirty="0">
                          <a:latin typeface="Roboto" panose="02000000000000000000" pitchFamily="2" charset="0"/>
                          <a:ea typeface="Roboto" panose="02000000000000000000" pitchFamily="2" charset="0"/>
                        </a:rPr>
                        <a:t>Benefit : Cost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A37"/>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ABAB"/>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xmlns="" val="2522038081"/>
                  </a:ext>
                </a:extLst>
              </a:tr>
              <a:tr h="368897">
                <a:tc>
                  <a:txBody>
                    <a:bodyPr/>
                    <a:lstStyle/>
                    <a:p>
                      <a:pPr algn="r"/>
                      <a:r>
                        <a:rPr lang="en-US" sz="1300" b="1" dirty="0">
                          <a:latin typeface="Roboto" panose="02000000000000000000" pitchFamily="2" charset="0"/>
                          <a:ea typeface="Roboto" panose="02000000000000000000" pitchFamily="2" charset="0"/>
                        </a:rPr>
                        <a:t>$ / Trip Reduced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A37"/>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ABAB"/>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1300" dirty="0">
                        <a:latin typeface="Roboto" panose="02000000000000000000" pitchFamily="2" charset="0"/>
                        <a:ea typeface="Roboto" panose="02000000000000000000" pitchFamily="2"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xmlns="" val="915890076"/>
                  </a:ext>
                </a:extLst>
              </a:tr>
            </a:tbl>
          </a:graphicData>
        </a:graphic>
      </p:graphicFrame>
      <p:sp>
        <p:nvSpPr>
          <p:cNvPr id="4" name="Google Shape;484;p97">
            <a:extLst>
              <a:ext uri="{FF2B5EF4-FFF2-40B4-BE49-F238E27FC236}">
                <a16:creationId xmlns:a16="http://schemas.microsoft.com/office/drawing/2014/main" xmlns="" id="{987BCE50-A723-4041-8ECD-0E7738462D5E}"/>
              </a:ext>
            </a:extLst>
          </p:cNvPr>
          <p:cNvSpPr txBox="1"/>
          <p:nvPr/>
        </p:nvSpPr>
        <p:spPr>
          <a:xfrm>
            <a:off x="413936" y="1765112"/>
            <a:ext cx="3278009" cy="2257105"/>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US" sz="1467" kern="0" dirty="0">
                <a:solidFill>
                  <a:prstClr val="black"/>
                </a:solidFill>
                <a:latin typeface="Roboto Light"/>
                <a:ea typeface="Roboto Light"/>
                <a:cs typeface="Roboto Light"/>
                <a:sym typeface="Roboto Light"/>
              </a:rPr>
              <a:t>Synthesize Good/Better/Best scenarios for each program element and evaluated a range of potential scenarios based on key performance metrics (total annualized cost, total monetized societal impact, benefit : cost ratio, and $/trip reduce).</a:t>
            </a:r>
          </a:p>
          <a:p>
            <a:pPr defTabSz="1219170">
              <a:lnSpc>
                <a:spcPct val="115000"/>
              </a:lnSpc>
              <a:buClr>
                <a:srgbClr val="000000"/>
              </a:buClr>
            </a:pPr>
            <a:endParaRPr lang="en-US" sz="1467" kern="0" dirty="0">
              <a:solidFill>
                <a:prstClr val="black"/>
              </a:solidFill>
              <a:latin typeface="Roboto Light"/>
              <a:ea typeface="Roboto Light"/>
              <a:cs typeface="Roboto Light"/>
              <a:sym typeface="Roboto Light"/>
            </a:endParaRPr>
          </a:p>
          <a:p>
            <a:pPr defTabSz="1219170">
              <a:lnSpc>
                <a:spcPct val="115000"/>
              </a:lnSpc>
              <a:buClr>
                <a:srgbClr val="000000"/>
              </a:buClr>
            </a:pPr>
            <a:r>
              <a:rPr lang="en-US" sz="1467" kern="0" dirty="0">
                <a:solidFill>
                  <a:prstClr val="black"/>
                </a:solidFill>
                <a:latin typeface="Roboto Light"/>
                <a:ea typeface="Roboto Light"/>
                <a:cs typeface="Roboto Light"/>
                <a:sym typeface="Roboto Light"/>
              </a:rPr>
              <a:t>Identified four scenarios for more detailed investigation and analysis:</a:t>
            </a:r>
          </a:p>
          <a:p>
            <a:pPr marL="228594" indent="-228594" defTabSz="1219170">
              <a:lnSpc>
                <a:spcPct val="115000"/>
              </a:lnSpc>
              <a:buClr>
                <a:srgbClr val="000000"/>
              </a:buClr>
              <a:buFont typeface="Arial" panose="020B0604020202020204" pitchFamily="34" charset="0"/>
              <a:buChar char="•"/>
            </a:pPr>
            <a:r>
              <a:rPr lang="en-US" sz="1467" kern="0" dirty="0">
                <a:solidFill>
                  <a:prstClr val="black"/>
                </a:solidFill>
                <a:latin typeface="Roboto Light"/>
                <a:ea typeface="Roboto Light"/>
                <a:cs typeface="Roboto Light"/>
                <a:sym typeface="Roboto Light"/>
              </a:rPr>
              <a:t>Two scenarios act as bookends (alt. 1 acts as low-cost scenario, alt. 10 is maximum impact scenario).</a:t>
            </a:r>
          </a:p>
          <a:p>
            <a:pPr marL="228594" indent="-228594" defTabSz="1219170">
              <a:lnSpc>
                <a:spcPct val="115000"/>
              </a:lnSpc>
              <a:buClr>
                <a:srgbClr val="000000"/>
              </a:buClr>
              <a:buFont typeface="Arial" panose="020B0604020202020204" pitchFamily="34" charset="0"/>
              <a:buChar char="•"/>
            </a:pPr>
            <a:r>
              <a:rPr lang="en-US" sz="1467" kern="0" dirty="0">
                <a:solidFill>
                  <a:prstClr val="black"/>
                </a:solidFill>
                <a:latin typeface="Roboto Light"/>
                <a:ea typeface="Roboto Light"/>
                <a:cs typeface="Roboto Light"/>
                <a:sym typeface="Roboto Light"/>
              </a:rPr>
              <a:t>Two scenarios offer best balance of cost and impact (alt. 3 and alt. 4). </a:t>
            </a:r>
          </a:p>
          <a:p>
            <a:pPr defTabSz="1219170">
              <a:lnSpc>
                <a:spcPct val="115000"/>
              </a:lnSpc>
              <a:buClr>
                <a:srgbClr val="000000"/>
              </a:buClr>
            </a:pPr>
            <a:endParaRPr lang="en-US" sz="1467" kern="0" dirty="0">
              <a:solidFill>
                <a:prstClr val="black"/>
              </a:solidFill>
              <a:latin typeface="Roboto Light"/>
              <a:ea typeface="Roboto Light"/>
              <a:cs typeface="Roboto Light"/>
              <a:sym typeface="Roboto Light"/>
            </a:endParaRPr>
          </a:p>
          <a:p>
            <a:pPr defTabSz="1219170">
              <a:buClr>
                <a:srgbClr val="000000"/>
              </a:buClr>
            </a:pPr>
            <a:endParaRPr sz="1067" kern="0" dirty="0">
              <a:solidFill>
                <a:prstClr val="black"/>
              </a:solidFill>
              <a:latin typeface="Roboto Light"/>
              <a:ea typeface="Roboto Light"/>
              <a:cs typeface="Roboto Light"/>
              <a:sym typeface="Roboto Light"/>
            </a:endParaRPr>
          </a:p>
          <a:p>
            <a:pPr defTabSz="1219170">
              <a:lnSpc>
                <a:spcPct val="115000"/>
              </a:lnSpc>
              <a:buClr>
                <a:prstClr val="black"/>
              </a:buClr>
              <a:buSzPts val="1100"/>
            </a:pPr>
            <a:endParaRPr sz="1200" kern="0" dirty="0">
              <a:solidFill>
                <a:prstClr val="black"/>
              </a:solidFill>
              <a:latin typeface="Roboto Light"/>
              <a:ea typeface="Roboto Light"/>
              <a:cs typeface="Roboto Light"/>
              <a:sym typeface="Roboto Light"/>
            </a:endParaRPr>
          </a:p>
          <a:p>
            <a:pPr defTabSz="1219170">
              <a:lnSpc>
                <a:spcPct val="150000"/>
              </a:lnSpc>
              <a:buClr>
                <a:srgbClr val="000000"/>
              </a:buClr>
            </a:pPr>
            <a:endParaRPr sz="1200" kern="0" dirty="0">
              <a:solidFill>
                <a:prstClr val="black"/>
              </a:solidFill>
              <a:latin typeface="Roboto Light"/>
              <a:ea typeface="Roboto Light"/>
              <a:cs typeface="Roboto Light"/>
              <a:sym typeface="Roboto Light"/>
            </a:endParaRPr>
          </a:p>
        </p:txBody>
      </p:sp>
      <p:sp>
        <p:nvSpPr>
          <p:cNvPr id="5" name="Rectangle 4">
            <a:extLst>
              <a:ext uri="{FF2B5EF4-FFF2-40B4-BE49-F238E27FC236}">
                <a16:creationId xmlns:a16="http://schemas.microsoft.com/office/drawing/2014/main" xmlns="" id="{CCD98445-EB7F-4E91-BE4C-ACF954332D05}"/>
              </a:ext>
            </a:extLst>
          </p:cNvPr>
          <p:cNvSpPr/>
          <p:nvPr/>
        </p:nvSpPr>
        <p:spPr>
          <a:xfrm>
            <a:off x="6133036" y="1527268"/>
            <a:ext cx="482221" cy="40670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6" name="Rectangle 5">
            <a:extLst>
              <a:ext uri="{FF2B5EF4-FFF2-40B4-BE49-F238E27FC236}">
                <a16:creationId xmlns:a16="http://schemas.microsoft.com/office/drawing/2014/main" xmlns="" id="{A4C2F159-2605-406D-9D27-FE60FA818BEB}"/>
              </a:ext>
            </a:extLst>
          </p:cNvPr>
          <p:cNvSpPr/>
          <p:nvPr/>
        </p:nvSpPr>
        <p:spPr>
          <a:xfrm>
            <a:off x="7082314" y="1530301"/>
            <a:ext cx="943213" cy="40670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8" name="Rectangle 7">
            <a:extLst>
              <a:ext uri="{FF2B5EF4-FFF2-40B4-BE49-F238E27FC236}">
                <a16:creationId xmlns:a16="http://schemas.microsoft.com/office/drawing/2014/main" xmlns="" id="{C8363B27-2610-449E-B65E-B98538695C0D}"/>
              </a:ext>
            </a:extLst>
          </p:cNvPr>
          <p:cNvSpPr/>
          <p:nvPr/>
        </p:nvSpPr>
        <p:spPr>
          <a:xfrm>
            <a:off x="10503352" y="1530301"/>
            <a:ext cx="482221" cy="40670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7" name="Rectangle 6">
            <a:extLst>
              <a:ext uri="{FF2B5EF4-FFF2-40B4-BE49-F238E27FC236}">
                <a16:creationId xmlns:a16="http://schemas.microsoft.com/office/drawing/2014/main" xmlns="" id="{0C6523F3-84AA-404B-89CB-E8C634129516}"/>
              </a:ext>
            </a:extLst>
          </p:cNvPr>
          <p:cNvSpPr/>
          <p:nvPr/>
        </p:nvSpPr>
        <p:spPr>
          <a:xfrm>
            <a:off x="11160920" y="4253204"/>
            <a:ext cx="154528" cy="1471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13" name="Rectangle 12">
            <a:extLst>
              <a:ext uri="{FF2B5EF4-FFF2-40B4-BE49-F238E27FC236}">
                <a16:creationId xmlns:a16="http://schemas.microsoft.com/office/drawing/2014/main" xmlns="" id="{FA21256F-ABB1-4BDB-BEA5-5B049B354ED2}"/>
              </a:ext>
            </a:extLst>
          </p:cNvPr>
          <p:cNvSpPr/>
          <p:nvPr/>
        </p:nvSpPr>
        <p:spPr>
          <a:xfrm>
            <a:off x="11333031" y="4252070"/>
            <a:ext cx="154528" cy="147129"/>
          </a:xfrm>
          <a:prstGeom prst="rect">
            <a:avLst/>
          </a:prstGeom>
          <a:solidFill>
            <a:srgbClr val="F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14" name="Rectangle 13">
            <a:extLst>
              <a:ext uri="{FF2B5EF4-FFF2-40B4-BE49-F238E27FC236}">
                <a16:creationId xmlns:a16="http://schemas.microsoft.com/office/drawing/2014/main" xmlns="" id="{67A123CF-B44B-4D1D-9192-D48E31D95B38}"/>
              </a:ext>
            </a:extLst>
          </p:cNvPr>
          <p:cNvSpPr/>
          <p:nvPr/>
        </p:nvSpPr>
        <p:spPr>
          <a:xfrm>
            <a:off x="11506792" y="4253620"/>
            <a:ext cx="154528" cy="1471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15" name="Rectangle 14">
            <a:extLst>
              <a:ext uri="{FF2B5EF4-FFF2-40B4-BE49-F238E27FC236}">
                <a16:creationId xmlns:a16="http://schemas.microsoft.com/office/drawing/2014/main" xmlns="" id="{C31BC129-9570-4AC2-9F16-1FC92361EC8A}"/>
              </a:ext>
            </a:extLst>
          </p:cNvPr>
          <p:cNvSpPr/>
          <p:nvPr/>
        </p:nvSpPr>
        <p:spPr>
          <a:xfrm>
            <a:off x="11678903" y="4252486"/>
            <a:ext cx="154528" cy="14712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16" name="Rectangle 15">
            <a:extLst>
              <a:ext uri="{FF2B5EF4-FFF2-40B4-BE49-F238E27FC236}">
                <a16:creationId xmlns:a16="http://schemas.microsoft.com/office/drawing/2014/main" xmlns="" id="{73428728-2DF1-49E6-9C1D-63BC9F9C782D}"/>
              </a:ext>
            </a:extLst>
          </p:cNvPr>
          <p:cNvSpPr/>
          <p:nvPr/>
        </p:nvSpPr>
        <p:spPr>
          <a:xfrm>
            <a:off x="11848581" y="4253578"/>
            <a:ext cx="154528" cy="147129"/>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18" name="TextBox 17">
            <a:extLst>
              <a:ext uri="{FF2B5EF4-FFF2-40B4-BE49-F238E27FC236}">
                <a16:creationId xmlns:a16="http://schemas.microsoft.com/office/drawing/2014/main" xmlns="" id="{5FDAB173-459C-46AD-94A7-CE2F215A5A8C}"/>
              </a:ext>
            </a:extLst>
          </p:cNvPr>
          <p:cNvSpPr txBox="1"/>
          <p:nvPr/>
        </p:nvSpPr>
        <p:spPr>
          <a:xfrm>
            <a:off x="10998558" y="4018209"/>
            <a:ext cx="652529" cy="256545"/>
          </a:xfrm>
          <a:prstGeom prst="rect">
            <a:avLst/>
          </a:prstGeom>
          <a:noFill/>
        </p:spPr>
        <p:txBody>
          <a:bodyPr wrap="square" rtlCol="0">
            <a:spAutoFit/>
          </a:bodyPr>
          <a:lstStyle/>
          <a:p>
            <a:pP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High</a:t>
            </a:r>
          </a:p>
        </p:txBody>
      </p:sp>
      <p:sp>
        <p:nvSpPr>
          <p:cNvPr id="19" name="TextBox 18">
            <a:extLst>
              <a:ext uri="{FF2B5EF4-FFF2-40B4-BE49-F238E27FC236}">
                <a16:creationId xmlns:a16="http://schemas.microsoft.com/office/drawing/2014/main" xmlns="" id="{939D345B-FCF3-41E2-84DA-5E4E1EC860F1}"/>
              </a:ext>
            </a:extLst>
          </p:cNvPr>
          <p:cNvSpPr txBox="1"/>
          <p:nvPr/>
        </p:nvSpPr>
        <p:spPr>
          <a:xfrm>
            <a:off x="11691150" y="4015346"/>
            <a:ext cx="652529" cy="256545"/>
          </a:xfrm>
          <a:prstGeom prst="rect">
            <a:avLst/>
          </a:prstGeom>
          <a:noFill/>
        </p:spPr>
        <p:txBody>
          <a:bodyPr wrap="square" rtlCol="0">
            <a:spAutoFit/>
          </a:bodyPr>
          <a:lstStyle/>
          <a:p>
            <a:pP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Low</a:t>
            </a:r>
          </a:p>
        </p:txBody>
      </p:sp>
      <p:sp>
        <p:nvSpPr>
          <p:cNvPr id="21" name="Rectangle 20">
            <a:extLst>
              <a:ext uri="{FF2B5EF4-FFF2-40B4-BE49-F238E27FC236}">
                <a16:creationId xmlns:a16="http://schemas.microsoft.com/office/drawing/2014/main" xmlns="" id="{3702C1D9-01F1-4287-BB19-17D93910A1E0}"/>
              </a:ext>
            </a:extLst>
          </p:cNvPr>
          <p:cNvSpPr/>
          <p:nvPr/>
        </p:nvSpPr>
        <p:spPr>
          <a:xfrm>
            <a:off x="11173629" y="4642937"/>
            <a:ext cx="154528" cy="1471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22" name="Rectangle 21">
            <a:extLst>
              <a:ext uri="{FF2B5EF4-FFF2-40B4-BE49-F238E27FC236}">
                <a16:creationId xmlns:a16="http://schemas.microsoft.com/office/drawing/2014/main" xmlns="" id="{7C57C433-62FD-4489-9B30-DDA67F0D5096}"/>
              </a:ext>
            </a:extLst>
          </p:cNvPr>
          <p:cNvSpPr/>
          <p:nvPr/>
        </p:nvSpPr>
        <p:spPr>
          <a:xfrm>
            <a:off x="11345740" y="4641804"/>
            <a:ext cx="154528" cy="147129"/>
          </a:xfrm>
          <a:prstGeom prst="rect">
            <a:avLst/>
          </a:prstGeom>
          <a:solidFill>
            <a:srgbClr val="F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23" name="Rectangle 22">
            <a:extLst>
              <a:ext uri="{FF2B5EF4-FFF2-40B4-BE49-F238E27FC236}">
                <a16:creationId xmlns:a16="http://schemas.microsoft.com/office/drawing/2014/main" xmlns="" id="{9C7FBBBB-444B-4F58-B4E1-4512475DBA34}"/>
              </a:ext>
            </a:extLst>
          </p:cNvPr>
          <p:cNvSpPr/>
          <p:nvPr/>
        </p:nvSpPr>
        <p:spPr>
          <a:xfrm>
            <a:off x="11519501" y="4643353"/>
            <a:ext cx="154528" cy="1471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24" name="Rectangle 23">
            <a:extLst>
              <a:ext uri="{FF2B5EF4-FFF2-40B4-BE49-F238E27FC236}">
                <a16:creationId xmlns:a16="http://schemas.microsoft.com/office/drawing/2014/main" xmlns="" id="{C55A9139-AFC4-436E-BB3E-192EB495FA77}"/>
              </a:ext>
            </a:extLst>
          </p:cNvPr>
          <p:cNvSpPr/>
          <p:nvPr/>
        </p:nvSpPr>
        <p:spPr>
          <a:xfrm>
            <a:off x="11691612" y="4642220"/>
            <a:ext cx="154528" cy="14712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25" name="Rectangle 24">
            <a:extLst>
              <a:ext uri="{FF2B5EF4-FFF2-40B4-BE49-F238E27FC236}">
                <a16:creationId xmlns:a16="http://schemas.microsoft.com/office/drawing/2014/main" xmlns="" id="{798116C6-FC79-43CC-A81C-F644822DA9D5}"/>
              </a:ext>
            </a:extLst>
          </p:cNvPr>
          <p:cNvSpPr/>
          <p:nvPr/>
        </p:nvSpPr>
        <p:spPr>
          <a:xfrm>
            <a:off x="11861291" y="4643312"/>
            <a:ext cx="154528" cy="147129"/>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26" name="TextBox 25">
            <a:extLst>
              <a:ext uri="{FF2B5EF4-FFF2-40B4-BE49-F238E27FC236}">
                <a16:creationId xmlns:a16="http://schemas.microsoft.com/office/drawing/2014/main" xmlns="" id="{0671CF27-1C98-49FA-B97E-131EA41A3449}"/>
              </a:ext>
            </a:extLst>
          </p:cNvPr>
          <p:cNvSpPr txBox="1"/>
          <p:nvPr/>
        </p:nvSpPr>
        <p:spPr>
          <a:xfrm>
            <a:off x="11011268" y="4407942"/>
            <a:ext cx="652529" cy="256545"/>
          </a:xfrm>
          <a:prstGeom prst="rect">
            <a:avLst/>
          </a:prstGeom>
          <a:noFill/>
        </p:spPr>
        <p:txBody>
          <a:bodyPr wrap="square" rtlCol="0">
            <a:spAutoFit/>
          </a:bodyPr>
          <a:lstStyle/>
          <a:p>
            <a:pP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Low</a:t>
            </a:r>
          </a:p>
        </p:txBody>
      </p:sp>
      <p:sp>
        <p:nvSpPr>
          <p:cNvPr id="27" name="TextBox 26">
            <a:extLst>
              <a:ext uri="{FF2B5EF4-FFF2-40B4-BE49-F238E27FC236}">
                <a16:creationId xmlns:a16="http://schemas.microsoft.com/office/drawing/2014/main" xmlns="" id="{93CD2B0F-6A34-4400-95E7-1E44D7D8043C}"/>
              </a:ext>
            </a:extLst>
          </p:cNvPr>
          <p:cNvSpPr txBox="1"/>
          <p:nvPr/>
        </p:nvSpPr>
        <p:spPr>
          <a:xfrm>
            <a:off x="11703860" y="4413030"/>
            <a:ext cx="652529" cy="256545"/>
          </a:xfrm>
          <a:prstGeom prst="rect">
            <a:avLst/>
          </a:prstGeom>
          <a:noFill/>
        </p:spPr>
        <p:txBody>
          <a:bodyPr wrap="square" rtlCol="0">
            <a:spAutoFit/>
          </a:bodyPr>
          <a:lstStyle/>
          <a:p>
            <a:pP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High</a:t>
            </a:r>
          </a:p>
        </p:txBody>
      </p:sp>
      <p:sp>
        <p:nvSpPr>
          <p:cNvPr id="29" name="Rectangle 28">
            <a:extLst>
              <a:ext uri="{FF2B5EF4-FFF2-40B4-BE49-F238E27FC236}">
                <a16:creationId xmlns:a16="http://schemas.microsoft.com/office/drawing/2014/main" xmlns="" id="{BF3E702C-8C0D-469C-874D-FFEF06D9A63A}"/>
              </a:ext>
            </a:extLst>
          </p:cNvPr>
          <p:cNvSpPr/>
          <p:nvPr/>
        </p:nvSpPr>
        <p:spPr>
          <a:xfrm>
            <a:off x="11173629" y="5026130"/>
            <a:ext cx="154528" cy="1471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30" name="Rectangle 29">
            <a:extLst>
              <a:ext uri="{FF2B5EF4-FFF2-40B4-BE49-F238E27FC236}">
                <a16:creationId xmlns:a16="http://schemas.microsoft.com/office/drawing/2014/main" xmlns="" id="{58C7DA8D-6D13-4A75-B4FB-AFD1897374A3}"/>
              </a:ext>
            </a:extLst>
          </p:cNvPr>
          <p:cNvSpPr/>
          <p:nvPr/>
        </p:nvSpPr>
        <p:spPr>
          <a:xfrm>
            <a:off x="11345740" y="5028172"/>
            <a:ext cx="154528" cy="147129"/>
          </a:xfrm>
          <a:prstGeom prst="rect">
            <a:avLst/>
          </a:prstGeom>
          <a:solidFill>
            <a:srgbClr val="F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31" name="Rectangle 30">
            <a:extLst>
              <a:ext uri="{FF2B5EF4-FFF2-40B4-BE49-F238E27FC236}">
                <a16:creationId xmlns:a16="http://schemas.microsoft.com/office/drawing/2014/main" xmlns="" id="{06FDA1D1-ABDA-42EA-B5F5-757438A06A5D}"/>
              </a:ext>
            </a:extLst>
          </p:cNvPr>
          <p:cNvSpPr/>
          <p:nvPr/>
        </p:nvSpPr>
        <p:spPr>
          <a:xfrm>
            <a:off x="11519501" y="5026546"/>
            <a:ext cx="154528" cy="1471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32" name="Rectangle 31">
            <a:extLst>
              <a:ext uri="{FF2B5EF4-FFF2-40B4-BE49-F238E27FC236}">
                <a16:creationId xmlns:a16="http://schemas.microsoft.com/office/drawing/2014/main" xmlns="" id="{120B60B5-F104-4443-B312-7C5EDE79696E}"/>
              </a:ext>
            </a:extLst>
          </p:cNvPr>
          <p:cNvSpPr/>
          <p:nvPr/>
        </p:nvSpPr>
        <p:spPr>
          <a:xfrm>
            <a:off x="11691612" y="5028588"/>
            <a:ext cx="154528" cy="14712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33" name="Rectangle 32">
            <a:extLst>
              <a:ext uri="{FF2B5EF4-FFF2-40B4-BE49-F238E27FC236}">
                <a16:creationId xmlns:a16="http://schemas.microsoft.com/office/drawing/2014/main" xmlns="" id="{EA0C995F-EBE9-4630-8CFF-B6AC45023FD6}"/>
              </a:ext>
            </a:extLst>
          </p:cNvPr>
          <p:cNvSpPr/>
          <p:nvPr/>
        </p:nvSpPr>
        <p:spPr>
          <a:xfrm>
            <a:off x="11861291" y="5026505"/>
            <a:ext cx="154528" cy="147129"/>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34" name="TextBox 33">
            <a:extLst>
              <a:ext uri="{FF2B5EF4-FFF2-40B4-BE49-F238E27FC236}">
                <a16:creationId xmlns:a16="http://schemas.microsoft.com/office/drawing/2014/main" xmlns="" id="{01076F2B-D0D8-4BB2-A5DD-3C58E5651D67}"/>
              </a:ext>
            </a:extLst>
          </p:cNvPr>
          <p:cNvSpPr txBox="1"/>
          <p:nvPr/>
        </p:nvSpPr>
        <p:spPr>
          <a:xfrm>
            <a:off x="11011268" y="4794310"/>
            <a:ext cx="652529" cy="256545"/>
          </a:xfrm>
          <a:prstGeom prst="rect">
            <a:avLst/>
          </a:prstGeom>
          <a:noFill/>
        </p:spPr>
        <p:txBody>
          <a:bodyPr wrap="square" rtlCol="0">
            <a:spAutoFit/>
          </a:bodyPr>
          <a:lstStyle/>
          <a:p>
            <a:pP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Low</a:t>
            </a:r>
          </a:p>
        </p:txBody>
      </p:sp>
      <p:sp>
        <p:nvSpPr>
          <p:cNvPr id="35" name="TextBox 34">
            <a:extLst>
              <a:ext uri="{FF2B5EF4-FFF2-40B4-BE49-F238E27FC236}">
                <a16:creationId xmlns:a16="http://schemas.microsoft.com/office/drawing/2014/main" xmlns="" id="{6FEDD2E8-E1A6-4F71-BED0-0E51F1DF1C9B}"/>
              </a:ext>
            </a:extLst>
          </p:cNvPr>
          <p:cNvSpPr txBox="1"/>
          <p:nvPr/>
        </p:nvSpPr>
        <p:spPr>
          <a:xfrm>
            <a:off x="11703860" y="4791447"/>
            <a:ext cx="652529" cy="256545"/>
          </a:xfrm>
          <a:prstGeom prst="rect">
            <a:avLst/>
          </a:prstGeom>
          <a:noFill/>
        </p:spPr>
        <p:txBody>
          <a:bodyPr wrap="square" rtlCol="0">
            <a:spAutoFit/>
          </a:bodyPr>
          <a:lstStyle/>
          <a:p>
            <a:pP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High</a:t>
            </a:r>
          </a:p>
        </p:txBody>
      </p:sp>
      <p:sp>
        <p:nvSpPr>
          <p:cNvPr id="37" name="Rectangle 36">
            <a:extLst>
              <a:ext uri="{FF2B5EF4-FFF2-40B4-BE49-F238E27FC236}">
                <a16:creationId xmlns:a16="http://schemas.microsoft.com/office/drawing/2014/main" xmlns="" id="{622FAEFD-48C5-44CB-A4A0-9DA6992CADDE}"/>
              </a:ext>
            </a:extLst>
          </p:cNvPr>
          <p:cNvSpPr/>
          <p:nvPr/>
        </p:nvSpPr>
        <p:spPr>
          <a:xfrm>
            <a:off x="11179353" y="5392462"/>
            <a:ext cx="154528" cy="1471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38" name="Rectangle 37">
            <a:extLst>
              <a:ext uri="{FF2B5EF4-FFF2-40B4-BE49-F238E27FC236}">
                <a16:creationId xmlns:a16="http://schemas.microsoft.com/office/drawing/2014/main" xmlns="" id="{854C1EAF-870F-4B01-9190-3F59DDE0DA54}"/>
              </a:ext>
            </a:extLst>
          </p:cNvPr>
          <p:cNvSpPr/>
          <p:nvPr/>
        </p:nvSpPr>
        <p:spPr>
          <a:xfrm>
            <a:off x="11351464" y="5394504"/>
            <a:ext cx="154528" cy="147129"/>
          </a:xfrm>
          <a:prstGeom prst="rect">
            <a:avLst/>
          </a:prstGeom>
          <a:solidFill>
            <a:srgbClr val="F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39" name="Rectangle 38">
            <a:extLst>
              <a:ext uri="{FF2B5EF4-FFF2-40B4-BE49-F238E27FC236}">
                <a16:creationId xmlns:a16="http://schemas.microsoft.com/office/drawing/2014/main" xmlns="" id="{F4024272-B527-47AD-92B5-5169069F3AE5}"/>
              </a:ext>
            </a:extLst>
          </p:cNvPr>
          <p:cNvSpPr/>
          <p:nvPr/>
        </p:nvSpPr>
        <p:spPr>
          <a:xfrm>
            <a:off x="11525225" y="5392878"/>
            <a:ext cx="154528" cy="1471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40" name="Rectangle 39">
            <a:extLst>
              <a:ext uri="{FF2B5EF4-FFF2-40B4-BE49-F238E27FC236}">
                <a16:creationId xmlns:a16="http://schemas.microsoft.com/office/drawing/2014/main" xmlns="" id="{349F9AC3-F228-4865-B8D8-378623FB147F}"/>
              </a:ext>
            </a:extLst>
          </p:cNvPr>
          <p:cNvSpPr/>
          <p:nvPr/>
        </p:nvSpPr>
        <p:spPr>
          <a:xfrm>
            <a:off x="11697336" y="5394920"/>
            <a:ext cx="154528" cy="14712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41" name="Rectangle 40">
            <a:extLst>
              <a:ext uri="{FF2B5EF4-FFF2-40B4-BE49-F238E27FC236}">
                <a16:creationId xmlns:a16="http://schemas.microsoft.com/office/drawing/2014/main" xmlns="" id="{5FB7B1D1-4635-4FA2-BE08-541DDBEA0B9F}"/>
              </a:ext>
            </a:extLst>
          </p:cNvPr>
          <p:cNvSpPr/>
          <p:nvPr/>
        </p:nvSpPr>
        <p:spPr>
          <a:xfrm>
            <a:off x="11870401" y="5392837"/>
            <a:ext cx="154528" cy="147129"/>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42" name="TextBox 41">
            <a:extLst>
              <a:ext uri="{FF2B5EF4-FFF2-40B4-BE49-F238E27FC236}">
                <a16:creationId xmlns:a16="http://schemas.microsoft.com/office/drawing/2014/main" xmlns="" id="{0999BA03-E6DF-4F00-84DD-3A03C9B5B9E3}"/>
              </a:ext>
            </a:extLst>
          </p:cNvPr>
          <p:cNvSpPr txBox="1"/>
          <p:nvPr/>
        </p:nvSpPr>
        <p:spPr>
          <a:xfrm>
            <a:off x="11016992" y="5160642"/>
            <a:ext cx="652529" cy="256545"/>
          </a:xfrm>
          <a:prstGeom prst="rect">
            <a:avLst/>
          </a:prstGeom>
          <a:noFill/>
        </p:spPr>
        <p:txBody>
          <a:bodyPr wrap="square" rtlCol="0">
            <a:spAutoFit/>
          </a:bodyPr>
          <a:lstStyle/>
          <a:p>
            <a:pP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High</a:t>
            </a:r>
          </a:p>
        </p:txBody>
      </p:sp>
      <p:sp>
        <p:nvSpPr>
          <p:cNvPr id="43" name="TextBox 42">
            <a:extLst>
              <a:ext uri="{FF2B5EF4-FFF2-40B4-BE49-F238E27FC236}">
                <a16:creationId xmlns:a16="http://schemas.microsoft.com/office/drawing/2014/main" xmlns="" id="{5B9E6965-C06A-4A0D-BEB3-B60BD668D9F5}"/>
              </a:ext>
            </a:extLst>
          </p:cNvPr>
          <p:cNvSpPr txBox="1"/>
          <p:nvPr/>
        </p:nvSpPr>
        <p:spPr>
          <a:xfrm>
            <a:off x="11699424" y="5157779"/>
            <a:ext cx="652529" cy="256545"/>
          </a:xfrm>
          <a:prstGeom prst="rect">
            <a:avLst/>
          </a:prstGeom>
          <a:noFill/>
        </p:spPr>
        <p:txBody>
          <a:bodyPr wrap="square" rtlCol="0">
            <a:spAutoFit/>
          </a:bodyPr>
          <a:lstStyle/>
          <a:p>
            <a:pP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Low</a:t>
            </a:r>
          </a:p>
        </p:txBody>
      </p:sp>
      <p:sp>
        <p:nvSpPr>
          <p:cNvPr id="54" name="Rectangle 53">
            <a:extLst>
              <a:ext uri="{FF2B5EF4-FFF2-40B4-BE49-F238E27FC236}">
                <a16:creationId xmlns:a16="http://schemas.microsoft.com/office/drawing/2014/main" xmlns="" id="{9729D073-37F5-4AE1-8493-62A37BFC29F7}"/>
              </a:ext>
            </a:extLst>
          </p:cNvPr>
          <p:cNvSpPr/>
          <p:nvPr/>
        </p:nvSpPr>
        <p:spPr>
          <a:xfrm>
            <a:off x="11139583" y="3019505"/>
            <a:ext cx="154528" cy="147129"/>
          </a:xfrm>
          <a:prstGeom prst="rect">
            <a:avLst/>
          </a:prstGeom>
          <a:solidFill>
            <a:srgbClr val="B2D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sym typeface="Arial"/>
            </a:endParaRPr>
          </a:p>
        </p:txBody>
      </p:sp>
      <p:sp>
        <p:nvSpPr>
          <p:cNvPr id="55" name="Rectangle 54">
            <a:extLst>
              <a:ext uri="{FF2B5EF4-FFF2-40B4-BE49-F238E27FC236}">
                <a16:creationId xmlns:a16="http://schemas.microsoft.com/office/drawing/2014/main" xmlns="" id="{9778B8A8-9311-4C32-B27E-EAA17F832AED}"/>
              </a:ext>
            </a:extLst>
          </p:cNvPr>
          <p:cNvSpPr/>
          <p:nvPr/>
        </p:nvSpPr>
        <p:spPr>
          <a:xfrm>
            <a:off x="11510388" y="3018898"/>
            <a:ext cx="154528" cy="147129"/>
          </a:xfrm>
          <a:prstGeom prst="rect">
            <a:avLst/>
          </a:prstGeom>
          <a:solidFill>
            <a:srgbClr val="0F7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56" name="Rectangle 55">
            <a:extLst>
              <a:ext uri="{FF2B5EF4-FFF2-40B4-BE49-F238E27FC236}">
                <a16:creationId xmlns:a16="http://schemas.microsoft.com/office/drawing/2014/main" xmlns="" id="{02264728-3302-411A-A643-FF5470495B65}"/>
              </a:ext>
            </a:extLst>
          </p:cNvPr>
          <p:cNvSpPr/>
          <p:nvPr/>
        </p:nvSpPr>
        <p:spPr>
          <a:xfrm>
            <a:off x="11857164" y="3018898"/>
            <a:ext cx="154528" cy="147129"/>
          </a:xfrm>
          <a:prstGeom prst="rect">
            <a:avLst/>
          </a:prstGeom>
          <a:solidFill>
            <a:srgbClr val="0F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59" name="TextBox 58">
            <a:extLst>
              <a:ext uri="{FF2B5EF4-FFF2-40B4-BE49-F238E27FC236}">
                <a16:creationId xmlns:a16="http://schemas.microsoft.com/office/drawing/2014/main" xmlns="" id="{0F94E0F2-C380-4C02-9E86-110B15B6F518}"/>
              </a:ext>
            </a:extLst>
          </p:cNvPr>
          <p:cNvSpPr txBox="1"/>
          <p:nvPr/>
        </p:nvSpPr>
        <p:spPr>
          <a:xfrm>
            <a:off x="10919459" y="2778413"/>
            <a:ext cx="679268" cy="256545"/>
          </a:xfrm>
          <a:prstGeom prst="rect">
            <a:avLst/>
          </a:prstGeom>
          <a:noFill/>
        </p:spPr>
        <p:txBody>
          <a:bodyPr wrap="square" rtlCol="0">
            <a:spAutoFit/>
          </a:bodyPr>
          <a:lstStyle/>
          <a:p>
            <a:pP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Good</a:t>
            </a:r>
          </a:p>
        </p:txBody>
      </p:sp>
      <p:sp>
        <p:nvSpPr>
          <p:cNvPr id="60" name="TextBox 59">
            <a:extLst>
              <a:ext uri="{FF2B5EF4-FFF2-40B4-BE49-F238E27FC236}">
                <a16:creationId xmlns:a16="http://schemas.microsoft.com/office/drawing/2014/main" xmlns="" id="{867F7CC0-5FAA-4254-BF23-CB65F8B26F9C}"/>
              </a:ext>
            </a:extLst>
          </p:cNvPr>
          <p:cNvSpPr txBox="1"/>
          <p:nvPr/>
        </p:nvSpPr>
        <p:spPr>
          <a:xfrm>
            <a:off x="11592660" y="2778414"/>
            <a:ext cx="694097" cy="256545"/>
          </a:xfrm>
          <a:prstGeom prst="rect">
            <a:avLst/>
          </a:prstGeom>
          <a:noFill/>
        </p:spPr>
        <p:txBody>
          <a:bodyPr wrap="square" rtlCol="0">
            <a:spAutoFit/>
          </a:bodyPr>
          <a:lstStyle/>
          <a:p>
            <a:pPr algn="ct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Best</a:t>
            </a:r>
          </a:p>
        </p:txBody>
      </p:sp>
      <p:sp>
        <p:nvSpPr>
          <p:cNvPr id="44" name="TextBox 43">
            <a:extLst>
              <a:ext uri="{FF2B5EF4-FFF2-40B4-BE49-F238E27FC236}">
                <a16:creationId xmlns:a16="http://schemas.microsoft.com/office/drawing/2014/main" xmlns="" id="{AAD3B118-53A7-44F7-BD3F-90A6647E3289}"/>
              </a:ext>
            </a:extLst>
          </p:cNvPr>
          <p:cNvSpPr txBox="1"/>
          <p:nvPr/>
        </p:nvSpPr>
        <p:spPr>
          <a:xfrm>
            <a:off x="11274271" y="2779467"/>
            <a:ext cx="679268" cy="256545"/>
          </a:xfrm>
          <a:prstGeom prst="rect">
            <a:avLst/>
          </a:prstGeom>
          <a:noFill/>
        </p:spPr>
        <p:txBody>
          <a:bodyPr wrap="square" rtlCol="0">
            <a:spAutoFit/>
          </a:bodyPr>
          <a:lstStyle/>
          <a:p>
            <a:pPr defTabSz="1219170">
              <a:buClr>
                <a:srgbClr val="000000"/>
              </a:buClr>
            </a:pPr>
            <a:r>
              <a:rPr lang="en-US" sz="1067" kern="0" dirty="0">
                <a:solidFill>
                  <a:srgbClr val="000000"/>
                </a:solidFill>
                <a:latin typeface="Roboto Light" panose="02000000000000000000" pitchFamily="2" charset="0"/>
                <a:ea typeface="Roboto Light" panose="02000000000000000000" pitchFamily="2" charset="0"/>
                <a:cs typeface="Arial"/>
                <a:sym typeface="Arial"/>
              </a:rPr>
              <a:t>Better</a:t>
            </a:r>
          </a:p>
        </p:txBody>
      </p:sp>
      <p:pic>
        <p:nvPicPr>
          <p:cNvPr id="45" name="Picture 44"/>
          <p:cNvPicPr>
            <a:picLocks noChangeAspect="1"/>
          </p:cNvPicPr>
          <p:nvPr/>
        </p:nvPicPr>
        <p:blipFill>
          <a:blip r:embed="rId3"/>
          <a:stretch>
            <a:fillRect/>
          </a:stretch>
        </p:blipFill>
        <p:spPr>
          <a:xfrm>
            <a:off x="10690528" y="6533409"/>
            <a:ext cx="1371601" cy="307983"/>
          </a:xfrm>
          <a:prstGeom prst="rect">
            <a:avLst/>
          </a:prstGeom>
        </p:spPr>
      </p:pic>
    </p:spTree>
    <p:extLst>
      <p:ext uri="{BB962C8B-B14F-4D97-AF65-F5344CB8AC3E}">
        <p14:creationId xmlns:p14="http://schemas.microsoft.com/office/powerpoint/2010/main" val="585812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xmlns="" id="{19C667E0-51AD-44B6-AF84-E2273E674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123" b="22067"/>
          <a:stretch/>
        </p:blipFill>
        <p:spPr>
          <a:xfrm>
            <a:off x="0" y="2105130"/>
            <a:ext cx="12192000" cy="3084844"/>
          </a:xfrm>
          <a:prstGeom prst="rect">
            <a:avLst/>
          </a:prstGeom>
        </p:spPr>
      </p:pic>
      <p:sp>
        <p:nvSpPr>
          <p:cNvPr id="3" name="Rectangle 2">
            <a:extLst>
              <a:ext uri="{FF2B5EF4-FFF2-40B4-BE49-F238E27FC236}">
                <a16:creationId xmlns:a16="http://schemas.microsoft.com/office/drawing/2014/main" xmlns="" id="{35E69F59-2C94-4F0F-85C5-E5CD54DC6E63}"/>
              </a:ext>
            </a:extLst>
          </p:cNvPr>
          <p:cNvSpPr/>
          <p:nvPr/>
        </p:nvSpPr>
        <p:spPr>
          <a:xfrm>
            <a:off x="0" y="2083437"/>
            <a:ext cx="12192000" cy="3128229"/>
          </a:xfrm>
          <a:prstGeom prst="rect">
            <a:avLst/>
          </a:prstGeom>
          <a:solidFill>
            <a:srgbClr val="101F3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1567578-6C1C-4723-AC60-E529C19C4AE2}"/>
              </a:ext>
            </a:extLst>
          </p:cNvPr>
          <p:cNvSpPr>
            <a:spLocks noGrp="1"/>
          </p:cNvSpPr>
          <p:nvPr>
            <p:ph type="title"/>
          </p:nvPr>
        </p:nvSpPr>
        <p:spPr>
          <a:prstGeom prst="rect">
            <a:avLst/>
          </a:prstGeom>
          <a:effectLst>
            <a:outerShdw dist="50800" dir="2700000" algn="tl" rotWithShape="0">
              <a:srgbClr val="50A5F2">
                <a:alpha val="50000"/>
              </a:srgbClr>
            </a:outerShdw>
          </a:effectLst>
        </p:spPr>
        <p:txBody>
          <a:bodyPr anchor="ctr">
            <a:normAutofit/>
          </a:bodyPr>
          <a:lstStyle/>
          <a:p>
            <a:pPr algn="l"/>
            <a:r>
              <a:rPr lang="en-US" sz="6200" dirty="0" smtClean="0">
                <a:solidFill>
                  <a:schemeClr val="bg1"/>
                </a:solidFill>
              </a:rPr>
              <a:t>Framework Plan Goals</a:t>
            </a:r>
            <a:endParaRPr lang="en-US" sz="6200" b="1" dirty="0">
              <a:solidFill>
                <a:schemeClr val="bg1"/>
              </a:solidFill>
              <a:latin typeface="Roboto" panose="02000000000000000000" pitchFamily="2" charset="0"/>
              <a:ea typeface="Roboto" panose="02000000000000000000" pitchFamily="2" charset="0"/>
            </a:endParaRPr>
          </a:p>
        </p:txBody>
      </p:sp>
      <p:pic>
        <p:nvPicPr>
          <p:cNvPr id="8" name="Picture 7" descr="Logo&#10;&#10;Description automatically generated" hidden="1">
            <a:extLst>
              <a:ext uri="{FF2B5EF4-FFF2-40B4-BE49-F238E27FC236}">
                <a16:creationId xmlns:a16="http://schemas.microsoft.com/office/drawing/2014/main" xmlns="" id="{BB81489D-7B5A-4FF9-A50F-5CC8466B5C79}"/>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5537"/>
          <a:stretch/>
        </p:blipFill>
        <p:spPr>
          <a:xfrm>
            <a:off x="2115178" y="443792"/>
            <a:ext cx="3237872" cy="1502820"/>
          </a:xfrm>
          <a:prstGeom prst="rect">
            <a:avLst/>
          </a:prstGeom>
          <a:effectLst/>
        </p:spPr>
      </p:pic>
      <p:sp>
        <p:nvSpPr>
          <p:cNvPr id="5" name="TextBox 4"/>
          <p:cNvSpPr txBox="1"/>
          <p:nvPr/>
        </p:nvSpPr>
        <p:spPr>
          <a:xfrm>
            <a:off x="10543430" y="6162261"/>
            <a:ext cx="1502796" cy="61225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75930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D5C28-370C-4BC0-9B52-0849D6F14DA0}"/>
              </a:ext>
            </a:extLst>
          </p:cNvPr>
          <p:cNvSpPr>
            <a:spLocks noGrp="1"/>
          </p:cNvSpPr>
          <p:nvPr>
            <p:ph type="title"/>
          </p:nvPr>
        </p:nvSpPr>
        <p:spPr/>
        <p:txBody>
          <a:bodyPr/>
          <a:lstStyle/>
          <a:p>
            <a:r>
              <a:rPr lang="en-US" dirty="0"/>
              <a:t>Smart Mobility</a:t>
            </a:r>
            <a:br>
              <a:rPr lang="en-US" dirty="0"/>
            </a:br>
            <a:r>
              <a:rPr lang="en-US" b="0" dirty="0">
                <a:solidFill>
                  <a:srgbClr val="0F73BA"/>
                </a:solidFill>
                <a:latin typeface="Roboto Light"/>
                <a:ea typeface="Roboto Light"/>
                <a:cs typeface="Roboto Light"/>
                <a:sym typeface="Roboto Light"/>
              </a:rPr>
              <a:t>Scenario Evaluation Process</a:t>
            </a:r>
            <a:endParaRPr lang="en-US" dirty="0"/>
          </a:p>
        </p:txBody>
      </p:sp>
      <p:cxnSp>
        <p:nvCxnSpPr>
          <p:cNvPr id="4" name="Straight Connector 3">
            <a:extLst>
              <a:ext uri="{FF2B5EF4-FFF2-40B4-BE49-F238E27FC236}">
                <a16:creationId xmlns:a16="http://schemas.microsoft.com/office/drawing/2014/main" xmlns="" id="{53098DCD-F89F-4CE5-8885-48895F6D72BC}"/>
              </a:ext>
            </a:extLst>
          </p:cNvPr>
          <p:cNvCxnSpPr>
            <a:cxnSpLocks/>
            <a:stCxn id="16" idx="3"/>
          </p:cNvCxnSpPr>
          <p:nvPr/>
        </p:nvCxnSpPr>
        <p:spPr>
          <a:xfrm flipH="1">
            <a:off x="3051254" y="1559143"/>
            <a:ext cx="11146" cy="5687372"/>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xmlns="" id="{DD9E222E-E3CC-4485-904A-49C5145E35D6}"/>
              </a:ext>
            </a:extLst>
          </p:cNvPr>
          <p:cNvSpPr txBox="1"/>
          <p:nvPr/>
        </p:nvSpPr>
        <p:spPr>
          <a:xfrm>
            <a:off x="0" y="1369315"/>
            <a:ext cx="3062400" cy="379656"/>
          </a:xfrm>
          <a:prstGeom prst="rect">
            <a:avLst/>
          </a:prstGeom>
          <a:noFill/>
        </p:spPr>
        <p:txBody>
          <a:bodyPr wrap="square" rtlCol="0">
            <a:spAutoFit/>
          </a:bodyPr>
          <a:lstStyle/>
          <a:p>
            <a:pPr algn="ctr" defTabSz="1219170">
              <a:defRPr/>
            </a:pPr>
            <a:r>
              <a:rPr lang="en-US" sz="1867" b="1" dirty="0">
                <a:solidFill>
                  <a:srgbClr val="E7E6E6">
                    <a:lumMod val="50000"/>
                  </a:srgbClr>
                </a:solidFill>
                <a:latin typeface="Roboto" panose="02000000000000000000" pitchFamily="2" charset="0"/>
                <a:ea typeface="Roboto" panose="02000000000000000000" pitchFamily="2" charset="0"/>
                <a:cs typeface="Arial"/>
                <a:sym typeface="Arial"/>
              </a:rPr>
              <a:t>Scenario 1 – Low Cost </a:t>
            </a:r>
            <a:endParaRPr lang="en-US" sz="2400" b="1" dirty="0">
              <a:solidFill>
                <a:srgbClr val="E7E6E6">
                  <a:lumMod val="50000"/>
                </a:srgbClr>
              </a:solidFill>
              <a:latin typeface="Roboto" panose="02000000000000000000" pitchFamily="2" charset="0"/>
              <a:ea typeface="Roboto" panose="02000000000000000000" pitchFamily="2" charset="0"/>
              <a:cs typeface="Arial"/>
              <a:sym typeface="Arial"/>
            </a:endParaRPr>
          </a:p>
        </p:txBody>
      </p:sp>
      <p:cxnSp>
        <p:nvCxnSpPr>
          <p:cNvPr id="55" name="Straight Connector 54">
            <a:extLst>
              <a:ext uri="{FF2B5EF4-FFF2-40B4-BE49-F238E27FC236}">
                <a16:creationId xmlns:a16="http://schemas.microsoft.com/office/drawing/2014/main" xmlns="" id="{2D53C0D8-0631-43C1-B6A2-75C9F5D8C88A}"/>
              </a:ext>
            </a:extLst>
          </p:cNvPr>
          <p:cNvCxnSpPr>
            <a:cxnSpLocks/>
          </p:cNvCxnSpPr>
          <p:nvPr/>
        </p:nvCxnSpPr>
        <p:spPr>
          <a:xfrm>
            <a:off x="6096052" y="1689600"/>
            <a:ext cx="0" cy="563880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xmlns="" id="{4042ADD0-228A-430E-B47D-7BF6EFADCD89}"/>
              </a:ext>
            </a:extLst>
          </p:cNvPr>
          <p:cNvCxnSpPr>
            <a:cxnSpLocks/>
          </p:cNvCxnSpPr>
          <p:nvPr/>
        </p:nvCxnSpPr>
        <p:spPr>
          <a:xfrm>
            <a:off x="9169652" y="1699200"/>
            <a:ext cx="0" cy="5629200"/>
          </a:xfrm>
          <a:prstGeom prst="line">
            <a:avLst/>
          </a:prstGeom>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xmlns="" id="{812CA906-07F0-43AD-8B62-92AAAB8E674F}"/>
              </a:ext>
            </a:extLst>
          </p:cNvPr>
          <p:cNvSpPr txBox="1"/>
          <p:nvPr/>
        </p:nvSpPr>
        <p:spPr>
          <a:xfrm>
            <a:off x="9201492" y="1243034"/>
            <a:ext cx="3062400" cy="666977"/>
          </a:xfrm>
          <a:prstGeom prst="rect">
            <a:avLst/>
          </a:prstGeom>
          <a:noFill/>
        </p:spPr>
        <p:txBody>
          <a:bodyPr wrap="square" rtlCol="0">
            <a:spAutoFit/>
          </a:bodyPr>
          <a:lstStyle/>
          <a:p>
            <a:pPr algn="ctr" defTabSz="1219170">
              <a:defRPr/>
            </a:pPr>
            <a:r>
              <a:rPr lang="en-US" sz="1867" b="1" dirty="0">
                <a:solidFill>
                  <a:srgbClr val="E7E6E6">
                    <a:lumMod val="50000"/>
                  </a:srgbClr>
                </a:solidFill>
                <a:latin typeface="Roboto" panose="02000000000000000000" pitchFamily="2" charset="0"/>
                <a:ea typeface="Roboto" panose="02000000000000000000" pitchFamily="2" charset="0"/>
                <a:cs typeface="Arial"/>
                <a:sym typeface="Arial"/>
              </a:rPr>
              <a:t>Scenario 4 – Maximum Impact</a:t>
            </a:r>
            <a:endParaRPr lang="en-US" sz="2400" b="1" dirty="0">
              <a:solidFill>
                <a:srgbClr val="E7E6E6">
                  <a:lumMod val="50000"/>
                </a:srgbClr>
              </a:solidFill>
              <a:latin typeface="Roboto" panose="02000000000000000000" pitchFamily="2" charset="0"/>
              <a:ea typeface="Roboto" panose="02000000000000000000" pitchFamily="2" charset="0"/>
              <a:cs typeface="Arial"/>
              <a:sym typeface="Arial"/>
            </a:endParaRPr>
          </a:p>
        </p:txBody>
      </p:sp>
      <p:sp>
        <p:nvSpPr>
          <p:cNvPr id="77" name="TextBox 76">
            <a:extLst>
              <a:ext uri="{FF2B5EF4-FFF2-40B4-BE49-F238E27FC236}">
                <a16:creationId xmlns:a16="http://schemas.microsoft.com/office/drawing/2014/main" xmlns="" id="{23F771CC-3CA2-450C-AC60-3071A4476B7D}"/>
              </a:ext>
            </a:extLst>
          </p:cNvPr>
          <p:cNvSpPr txBox="1"/>
          <p:nvPr/>
        </p:nvSpPr>
        <p:spPr>
          <a:xfrm>
            <a:off x="3033525" y="1243033"/>
            <a:ext cx="3062400" cy="666977"/>
          </a:xfrm>
          <a:prstGeom prst="rect">
            <a:avLst/>
          </a:prstGeom>
          <a:noFill/>
        </p:spPr>
        <p:txBody>
          <a:bodyPr wrap="square" rtlCol="0">
            <a:spAutoFit/>
          </a:bodyPr>
          <a:lstStyle/>
          <a:p>
            <a:pPr algn="ctr" defTabSz="1219170">
              <a:defRPr/>
            </a:pPr>
            <a:r>
              <a:rPr lang="en-US" sz="1867" b="1" dirty="0">
                <a:solidFill>
                  <a:srgbClr val="E7E6E6">
                    <a:lumMod val="50000"/>
                  </a:srgbClr>
                </a:solidFill>
                <a:latin typeface="Roboto" panose="02000000000000000000" pitchFamily="2" charset="0"/>
                <a:ea typeface="Roboto" panose="02000000000000000000" pitchFamily="2" charset="0"/>
                <a:cs typeface="Arial"/>
                <a:sym typeface="Arial"/>
              </a:rPr>
              <a:t>Scenario 2 – Middle, Cost-Conscious</a:t>
            </a:r>
            <a:endParaRPr lang="en-US" sz="2400" b="1" dirty="0">
              <a:solidFill>
                <a:srgbClr val="E7E6E6">
                  <a:lumMod val="50000"/>
                </a:srgbClr>
              </a:solidFill>
              <a:latin typeface="Roboto" panose="02000000000000000000" pitchFamily="2" charset="0"/>
              <a:ea typeface="Roboto" panose="02000000000000000000" pitchFamily="2" charset="0"/>
              <a:cs typeface="Arial"/>
              <a:sym typeface="Arial"/>
            </a:endParaRPr>
          </a:p>
        </p:txBody>
      </p:sp>
      <p:sp>
        <p:nvSpPr>
          <p:cNvPr id="81" name="TextBox 80">
            <a:extLst>
              <a:ext uri="{FF2B5EF4-FFF2-40B4-BE49-F238E27FC236}">
                <a16:creationId xmlns:a16="http://schemas.microsoft.com/office/drawing/2014/main" xmlns="" id="{888E99C7-112B-4A67-AF68-515DA5E58665}"/>
              </a:ext>
            </a:extLst>
          </p:cNvPr>
          <p:cNvSpPr txBox="1"/>
          <p:nvPr/>
        </p:nvSpPr>
        <p:spPr>
          <a:xfrm>
            <a:off x="6076725" y="1235033"/>
            <a:ext cx="3062400" cy="666977"/>
          </a:xfrm>
          <a:prstGeom prst="rect">
            <a:avLst/>
          </a:prstGeom>
          <a:noFill/>
        </p:spPr>
        <p:txBody>
          <a:bodyPr wrap="square" rtlCol="0">
            <a:spAutoFit/>
          </a:bodyPr>
          <a:lstStyle/>
          <a:p>
            <a:pPr algn="ctr" defTabSz="1219170">
              <a:defRPr/>
            </a:pPr>
            <a:r>
              <a:rPr lang="en-US" sz="1867" b="1" dirty="0">
                <a:solidFill>
                  <a:srgbClr val="E7E6E6">
                    <a:lumMod val="50000"/>
                  </a:srgbClr>
                </a:solidFill>
                <a:latin typeface="Roboto" panose="02000000000000000000" pitchFamily="2" charset="0"/>
                <a:ea typeface="Roboto" panose="02000000000000000000" pitchFamily="2" charset="0"/>
                <a:cs typeface="Arial"/>
                <a:sym typeface="Arial"/>
              </a:rPr>
              <a:t>Scenario 3 – Middle, </a:t>
            </a:r>
          </a:p>
          <a:p>
            <a:pPr algn="ctr" defTabSz="1219170">
              <a:defRPr/>
            </a:pPr>
            <a:r>
              <a:rPr lang="en-US" sz="1867" b="1" dirty="0">
                <a:solidFill>
                  <a:srgbClr val="E7E6E6">
                    <a:lumMod val="50000"/>
                  </a:srgbClr>
                </a:solidFill>
                <a:latin typeface="Roboto" panose="02000000000000000000" pitchFamily="2" charset="0"/>
                <a:ea typeface="Roboto" panose="02000000000000000000" pitchFamily="2" charset="0"/>
                <a:cs typeface="Arial"/>
                <a:sym typeface="Arial"/>
              </a:rPr>
              <a:t>Lean Impact</a:t>
            </a:r>
            <a:endParaRPr lang="en-US" sz="2400" b="1" dirty="0">
              <a:solidFill>
                <a:srgbClr val="E7E6E6">
                  <a:lumMod val="50000"/>
                </a:srgbClr>
              </a:solidFill>
              <a:latin typeface="Roboto" panose="02000000000000000000" pitchFamily="2" charset="0"/>
              <a:ea typeface="Roboto" panose="02000000000000000000" pitchFamily="2" charset="0"/>
              <a:cs typeface="Arial"/>
              <a:sym typeface="Arial"/>
            </a:endParaRPr>
          </a:p>
        </p:txBody>
      </p:sp>
      <p:graphicFrame>
        <p:nvGraphicFramePr>
          <p:cNvPr id="17" name="Table 7">
            <a:extLst>
              <a:ext uri="{FF2B5EF4-FFF2-40B4-BE49-F238E27FC236}">
                <a16:creationId xmlns:a16="http://schemas.microsoft.com/office/drawing/2014/main" xmlns="" id="{9C282C9E-7C18-4F28-B1E4-DBFBCD8126DB}"/>
              </a:ext>
            </a:extLst>
          </p:cNvPr>
          <p:cNvGraphicFramePr>
            <a:graphicFrameLocks noGrp="1"/>
          </p:cNvGraphicFramePr>
          <p:nvPr>
            <p:extLst/>
          </p:nvPr>
        </p:nvGraphicFramePr>
        <p:xfrm>
          <a:off x="96802" y="1917592"/>
          <a:ext cx="2796119" cy="1447800"/>
        </p:xfrm>
        <a:graphic>
          <a:graphicData uri="http://schemas.openxmlformats.org/drawingml/2006/table">
            <a:tbl>
              <a:tblPr firstRow="1" bandRow="1"/>
              <a:tblGrid>
                <a:gridCol w="2140239">
                  <a:extLst>
                    <a:ext uri="{9D8B030D-6E8A-4147-A177-3AD203B41FA5}">
                      <a16:colId xmlns:a16="http://schemas.microsoft.com/office/drawing/2014/main" xmlns="" val="1422378129"/>
                    </a:ext>
                  </a:extLst>
                </a:gridCol>
                <a:gridCol w="655880">
                  <a:extLst>
                    <a:ext uri="{9D8B030D-6E8A-4147-A177-3AD203B41FA5}">
                      <a16:colId xmlns:a16="http://schemas.microsoft.com/office/drawing/2014/main" xmlns="" val="1295323001"/>
                    </a:ext>
                  </a:extLst>
                </a:gridCol>
              </a:tblGrid>
              <a:tr h="284480">
                <a:tc>
                  <a:txBody>
                    <a:bodyPr/>
                    <a:lstStyle/>
                    <a:p>
                      <a:pPr algn="l"/>
                      <a:r>
                        <a:rPr lang="en-US" sz="1100" dirty="0">
                          <a:latin typeface="Roboto Light" panose="02000000000000000000" pitchFamily="2" charset="0"/>
                          <a:ea typeface="Roboto Light" panose="02000000000000000000" pitchFamily="2" charset="0"/>
                        </a:rPr>
                        <a:t>Car Share</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p>
                  </a:txBody>
                  <a:tcPr marL="121920" marR="121920" marT="60960" marB="60960" anchor="ctr">
                    <a:solidFill>
                      <a:schemeClr val="accent5">
                        <a:lumMod val="50000"/>
                      </a:schemeClr>
                    </a:solidFill>
                  </a:tcPr>
                </a:tc>
                <a:extLst>
                  <a:ext uri="{0D108BD9-81ED-4DB2-BD59-A6C34878D82A}">
                    <a16:rowId xmlns:a16="http://schemas.microsoft.com/office/drawing/2014/main" xmlns="" val="3833452193"/>
                  </a:ext>
                </a:extLst>
              </a:tr>
              <a:tr h="284480">
                <a:tc>
                  <a:txBody>
                    <a:bodyPr/>
                    <a:lstStyle/>
                    <a:p>
                      <a:pPr algn="l"/>
                      <a:r>
                        <a:rPr lang="en-US" sz="1100" dirty="0">
                          <a:latin typeface="Roboto Light" panose="02000000000000000000" pitchFamily="2" charset="0"/>
                          <a:ea typeface="Roboto Light" panose="02000000000000000000" pitchFamily="2" charset="0"/>
                        </a:rPr>
                        <a:t>Micromobility + AT</a:t>
                      </a:r>
                    </a:p>
                  </a:txBody>
                  <a:tcPr marL="121920" marR="121920" marT="60960" marB="60960" anchor="ctr"/>
                </a:tc>
                <a:tc>
                  <a:txBody>
                    <a:bodyPr/>
                    <a:lstStyle/>
                    <a:p>
                      <a:pPr algn="ctr"/>
                      <a:r>
                        <a:rPr lang="en-US" sz="1100">
                          <a:latin typeface="Roboto Black" panose="02000000000000000000" pitchFamily="2" charset="0"/>
                          <a:ea typeface="Roboto Black" panose="02000000000000000000" pitchFamily="2" charset="0"/>
                        </a:rPr>
                        <a:t>Good</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xmlns="" val="784966803"/>
                  </a:ext>
                </a:extLst>
              </a:tr>
              <a:tr h="284480">
                <a:tc>
                  <a:txBody>
                    <a:bodyPr/>
                    <a:lstStyle/>
                    <a:p>
                      <a:pPr algn="l"/>
                      <a:r>
                        <a:rPr lang="en-US" sz="1100">
                          <a:latin typeface="Roboto Light" panose="02000000000000000000" pitchFamily="2" charset="0"/>
                          <a:ea typeface="Roboto Light" panose="02000000000000000000" pitchFamily="2" charset="0"/>
                        </a:rPr>
                        <a:t>Circulator</a:t>
                      </a:r>
                    </a:p>
                  </a:txBody>
                  <a:tcPr marL="121920" marR="121920" marT="60960" marB="60960" anchor="ctr"/>
                </a:tc>
                <a:tc>
                  <a:txBody>
                    <a:bodyPr/>
                    <a:lstStyle/>
                    <a:p>
                      <a:pPr algn="ctr"/>
                      <a:r>
                        <a:rPr lang="en-US" sz="1100">
                          <a:solidFill>
                            <a:schemeClr val="bg1">
                              <a:lumMod val="95000"/>
                            </a:schemeClr>
                          </a:solidFill>
                          <a:latin typeface="Roboto Black" panose="02000000000000000000" pitchFamily="2" charset="0"/>
                          <a:ea typeface="Roboto Black" panose="02000000000000000000" pitchFamily="2" charset="0"/>
                        </a:rPr>
                        <a:t>Better</a:t>
                      </a:r>
                    </a:p>
                  </a:txBody>
                  <a:tcPr marL="121920" marR="121920" marT="60960" marB="60960" anchor="ctr">
                    <a:solidFill>
                      <a:schemeClr val="accent5">
                        <a:lumMod val="75000"/>
                      </a:schemeClr>
                    </a:solidFill>
                  </a:tcPr>
                </a:tc>
                <a:extLst>
                  <a:ext uri="{0D108BD9-81ED-4DB2-BD59-A6C34878D82A}">
                    <a16:rowId xmlns:a16="http://schemas.microsoft.com/office/drawing/2014/main" xmlns="" val="3540463029"/>
                  </a:ext>
                </a:extLst>
              </a:tr>
              <a:tr h="284480">
                <a:tc>
                  <a:txBody>
                    <a:bodyPr/>
                    <a:lstStyle/>
                    <a:p>
                      <a:pPr algn="l"/>
                      <a:r>
                        <a:rPr lang="en-US" sz="1100">
                          <a:latin typeface="Roboto Light" panose="02000000000000000000" pitchFamily="2" charset="0"/>
                          <a:ea typeface="Roboto Light" panose="02000000000000000000" pitchFamily="2" charset="0"/>
                        </a:rPr>
                        <a:t>Mobility Hubs</a:t>
                      </a:r>
                    </a:p>
                  </a:txBody>
                  <a:tcPr marL="121920" marR="121920" marT="60960" marB="60960" anchor="ctr"/>
                </a:tc>
                <a:tc>
                  <a:txBody>
                    <a:bodyPr/>
                    <a:lstStyle/>
                    <a:p>
                      <a:pPr algn="ctr"/>
                      <a:r>
                        <a:rPr lang="en-US" sz="1100">
                          <a:solidFill>
                            <a:schemeClr val="tx1"/>
                          </a:solidFill>
                          <a:latin typeface="Roboto Black" panose="02000000000000000000" pitchFamily="2" charset="0"/>
                          <a:ea typeface="Roboto Black" panose="02000000000000000000" pitchFamily="2" charset="0"/>
                        </a:rPr>
                        <a:t>None</a:t>
                      </a:r>
                    </a:p>
                  </a:txBody>
                  <a:tcPr marL="121920" marR="121920" marT="60960" marB="60960" anchor="ctr">
                    <a:solidFill>
                      <a:schemeClr val="bg2">
                        <a:lumMod val="50000"/>
                      </a:schemeClr>
                    </a:solidFill>
                  </a:tcPr>
                </a:tc>
                <a:extLst>
                  <a:ext uri="{0D108BD9-81ED-4DB2-BD59-A6C34878D82A}">
                    <a16:rowId xmlns:a16="http://schemas.microsoft.com/office/drawing/2014/main" xmlns="" val="3809822723"/>
                  </a:ext>
                </a:extLst>
              </a:tr>
              <a:tr h="284480">
                <a:tc>
                  <a:txBody>
                    <a:bodyPr/>
                    <a:lstStyle/>
                    <a:p>
                      <a:pPr algn="l"/>
                      <a:r>
                        <a:rPr lang="en-US" sz="1100" dirty="0" err="1">
                          <a:latin typeface="Roboto Light" panose="02000000000000000000" pitchFamily="2" charset="0"/>
                          <a:ea typeface="Roboto Light" panose="02000000000000000000" pitchFamily="2" charset="0"/>
                        </a:rPr>
                        <a:t>MaaS</a:t>
                      </a:r>
                      <a:r>
                        <a:rPr lang="en-US" sz="1100" dirty="0">
                          <a:latin typeface="Roboto Light" panose="02000000000000000000" pitchFamily="2" charset="0"/>
                          <a:ea typeface="Roboto Light" panose="02000000000000000000" pitchFamily="2" charset="0"/>
                        </a:rPr>
                        <a:t> + Mobility Subsidy </a:t>
                      </a:r>
                    </a:p>
                  </a:txBody>
                  <a:tcPr marL="121920" marR="121920" marT="60960" marB="60960" anchor="ctr"/>
                </a:tc>
                <a:tc>
                  <a:txBody>
                    <a:bodyPr/>
                    <a:lstStyle/>
                    <a:p>
                      <a:pPr algn="ctr"/>
                      <a:r>
                        <a:rPr lang="en-US" sz="1100" dirty="0">
                          <a:latin typeface="Roboto Black" panose="02000000000000000000" pitchFamily="2" charset="0"/>
                          <a:ea typeface="Roboto Black" panose="02000000000000000000" pitchFamily="2" charset="0"/>
                        </a:rPr>
                        <a:t>None</a:t>
                      </a:r>
                    </a:p>
                  </a:txBody>
                  <a:tcPr marL="121920" marR="121920" marT="60960" marB="60960" anchor="ctr">
                    <a:solidFill>
                      <a:schemeClr val="bg2">
                        <a:lumMod val="50000"/>
                      </a:schemeClr>
                    </a:solidFill>
                  </a:tcPr>
                </a:tc>
                <a:extLst>
                  <a:ext uri="{0D108BD9-81ED-4DB2-BD59-A6C34878D82A}">
                    <a16:rowId xmlns:a16="http://schemas.microsoft.com/office/drawing/2014/main" xmlns="" val="4125733209"/>
                  </a:ext>
                </a:extLst>
              </a:tr>
            </a:tbl>
          </a:graphicData>
        </a:graphic>
      </p:graphicFrame>
      <p:graphicFrame>
        <p:nvGraphicFramePr>
          <p:cNvPr id="18" name="Table 7">
            <a:extLst>
              <a:ext uri="{FF2B5EF4-FFF2-40B4-BE49-F238E27FC236}">
                <a16:creationId xmlns:a16="http://schemas.microsoft.com/office/drawing/2014/main" xmlns="" id="{B4BD7391-D718-4299-9BDE-256369BACC3A}"/>
              </a:ext>
            </a:extLst>
          </p:cNvPr>
          <p:cNvGraphicFramePr>
            <a:graphicFrameLocks noGrp="1"/>
          </p:cNvGraphicFramePr>
          <p:nvPr>
            <p:extLst/>
          </p:nvPr>
        </p:nvGraphicFramePr>
        <p:xfrm>
          <a:off x="9303959" y="1909525"/>
          <a:ext cx="2811307" cy="1447800"/>
        </p:xfrm>
        <a:graphic>
          <a:graphicData uri="http://schemas.openxmlformats.org/drawingml/2006/table">
            <a:tbl>
              <a:tblPr firstRow="1" bandRow="1"/>
              <a:tblGrid>
                <a:gridCol w="2151864">
                  <a:extLst>
                    <a:ext uri="{9D8B030D-6E8A-4147-A177-3AD203B41FA5}">
                      <a16:colId xmlns:a16="http://schemas.microsoft.com/office/drawing/2014/main" xmlns="" val="1422378129"/>
                    </a:ext>
                  </a:extLst>
                </a:gridCol>
                <a:gridCol w="659443">
                  <a:extLst>
                    <a:ext uri="{9D8B030D-6E8A-4147-A177-3AD203B41FA5}">
                      <a16:colId xmlns:a16="http://schemas.microsoft.com/office/drawing/2014/main" xmlns="" val="1295323001"/>
                    </a:ext>
                  </a:extLst>
                </a:gridCol>
              </a:tblGrid>
              <a:tr h="284480">
                <a:tc>
                  <a:txBody>
                    <a:bodyPr/>
                    <a:lstStyle/>
                    <a:p>
                      <a:pPr algn="l"/>
                      <a:r>
                        <a:rPr lang="en-US" sz="1100">
                          <a:latin typeface="Roboto Light" panose="02000000000000000000" pitchFamily="2" charset="0"/>
                          <a:ea typeface="Roboto Light" panose="02000000000000000000" pitchFamily="2" charset="0"/>
                        </a:rPr>
                        <a:t>Car Share</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p>
                  </a:txBody>
                  <a:tcPr marL="121920" marR="121920" marT="60960" marB="60960" anchor="ctr">
                    <a:solidFill>
                      <a:schemeClr val="accent5">
                        <a:lumMod val="50000"/>
                      </a:schemeClr>
                    </a:solidFill>
                  </a:tcPr>
                </a:tc>
                <a:extLst>
                  <a:ext uri="{0D108BD9-81ED-4DB2-BD59-A6C34878D82A}">
                    <a16:rowId xmlns:a16="http://schemas.microsoft.com/office/drawing/2014/main" xmlns="" val="3833452193"/>
                  </a:ext>
                </a:extLst>
              </a:tr>
              <a:tr h="284480">
                <a:tc>
                  <a:txBody>
                    <a:bodyPr/>
                    <a:lstStyle/>
                    <a:p>
                      <a:pPr algn="l"/>
                      <a:r>
                        <a:rPr lang="en-US" sz="1100" dirty="0">
                          <a:latin typeface="Roboto Light" panose="02000000000000000000" pitchFamily="2" charset="0"/>
                          <a:ea typeface="Roboto Light" panose="02000000000000000000" pitchFamily="2" charset="0"/>
                        </a:rPr>
                        <a:t>Micromobility + AT</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endParaRPr lang="en-US" sz="1100">
                        <a:latin typeface="Roboto Black" panose="02000000000000000000" pitchFamily="2" charset="0"/>
                        <a:ea typeface="Roboto Black" panose="02000000000000000000" pitchFamily="2" charset="0"/>
                      </a:endParaRPr>
                    </a:p>
                  </a:txBody>
                  <a:tcPr marL="121920" marR="121920" marT="60960" marB="60960" anchor="ctr">
                    <a:solidFill>
                      <a:schemeClr val="accent5">
                        <a:lumMod val="50000"/>
                      </a:schemeClr>
                    </a:solidFill>
                  </a:tcPr>
                </a:tc>
                <a:extLst>
                  <a:ext uri="{0D108BD9-81ED-4DB2-BD59-A6C34878D82A}">
                    <a16:rowId xmlns:a16="http://schemas.microsoft.com/office/drawing/2014/main" xmlns="" val="784966803"/>
                  </a:ext>
                </a:extLst>
              </a:tr>
              <a:tr h="284480">
                <a:tc>
                  <a:txBody>
                    <a:bodyPr/>
                    <a:lstStyle/>
                    <a:p>
                      <a:pPr algn="l"/>
                      <a:r>
                        <a:rPr lang="en-US" sz="1100">
                          <a:latin typeface="Roboto Light" panose="02000000000000000000" pitchFamily="2" charset="0"/>
                          <a:ea typeface="Roboto Light" panose="02000000000000000000" pitchFamily="2" charset="0"/>
                        </a:rPr>
                        <a:t>Circulator</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endParaRPr lang="en-US" sz="1100">
                        <a:solidFill>
                          <a:schemeClr val="bg1">
                            <a:lumMod val="95000"/>
                          </a:schemeClr>
                        </a:solidFill>
                        <a:latin typeface="Roboto Black" panose="02000000000000000000" pitchFamily="2" charset="0"/>
                        <a:ea typeface="Roboto Black" panose="02000000000000000000" pitchFamily="2" charset="0"/>
                      </a:endParaRPr>
                    </a:p>
                  </a:txBody>
                  <a:tcPr marL="121920" marR="121920" marT="60960" marB="60960" anchor="ctr">
                    <a:solidFill>
                      <a:schemeClr val="accent5">
                        <a:lumMod val="50000"/>
                      </a:schemeClr>
                    </a:solidFill>
                  </a:tcPr>
                </a:tc>
                <a:extLst>
                  <a:ext uri="{0D108BD9-81ED-4DB2-BD59-A6C34878D82A}">
                    <a16:rowId xmlns:a16="http://schemas.microsoft.com/office/drawing/2014/main" xmlns="" val="3540463029"/>
                  </a:ext>
                </a:extLst>
              </a:tr>
              <a:tr h="284480">
                <a:tc>
                  <a:txBody>
                    <a:bodyPr/>
                    <a:lstStyle/>
                    <a:p>
                      <a:pPr algn="l"/>
                      <a:r>
                        <a:rPr lang="en-US" sz="1100">
                          <a:latin typeface="Roboto Light" panose="02000000000000000000" pitchFamily="2" charset="0"/>
                          <a:ea typeface="Roboto Light" panose="02000000000000000000" pitchFamily="2" charset="0"/>
                        </a:rPr>
                        <a:t>Mobility Hubs</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endParaRPr lang="en-US" sz="1100">
                        <a:solidFill>
                          <a:schemeClr val="tx1"/>
                        </a:solidFill>
                        <a:latin typeface="Roboto Black" panose="02000000000000000000" pitchFamily="2" charset="0"/>
                        <a:ea typeface="Roboto Black" panose="02000000000000000000" pitchFamily="2" charset="0"/>
                      </a:endParaRPr>
                    </a:p>
                  </a:txBody>
                  <a:tcPr marL="121920" marR="121920" marT="60960" marB="60960" anchor="ctr">
                    <a:solidFill>
                      <a:schemeClr val="accent5">
                        <a:lumMod val="50000"/>
                      </a:schemeClr>
                    </a:solidFill>
                  </a:tcPr>
                </a:tc>
                <a:extLst>
                  <a:ext uri="{0D108BD9-81ED-4DB2-BD59-A6C34878D82A}">
                    <a16:rowId xmlns:a16="http://schemas.microsoft.com/office/drawing/2014/main" xmlns="" val="3809822723"/>
                  </a:ext>
                </a:extLst>
              </a:tr>
              <a:tr h="284480">
                <a:tc>
                  <a:txBody>
                    <a:bodyPr/>
                    <a:lstStyle/>
                    <a:p>
                      <a:pPr algn="l"/>
                      <a:r>
                        <a:rPr lang="en-US" sz="1100" dirty="0" err="1">
                          <a:latin typeface="Roboto Light" panose="02000000000000000000" pitchFamily="2" charset="0"/>
                          <a:ea typeface="Roboto Light" panose="02000000000000000000" pitchFamily="2" charset="0"/>
                        </a:rPr>
                        <a:t>MaaS</a:t>
                      </a:r>
                      <a:r>
                        <a:rPr lang="en-US" sz="1100" dirty="0">
                          <a:latin typeface="Roboto Light" panose="02000000000000000000" pitchFamily="2" charset="0"/>
                          <a:ea typeface="Roboto Light" panose="02000000000000000000" pitchFamily="2" charset="0"/>
                        </a:rPr>
                        <a:t> + Mobility Subsidy </a:t>
                      </a:r>
                    </a:p>
                  </a:txBody>
                  <a:tcPr marL="121920" marR="121920" marT="60960" marB="60960" anchor="ctr"/>
                </a:tc>
                <a:tc>
                  <a:txBody>
                    <a:bodyPr/>
                    <a:lstStyle/>
                    <a:p>
                      <a:pPr algn="ctr"/>
                      <a:r>
                        <a:rPr lang="en-US" sz="1100" dirty="0">
                          <a:solidFill>
                            <a:schemeClr val="bg1"/>
                          </a:solidFill>
                          <a:latin typeface="Roboto Black" panose="02000000000000000000" pitchFamily="2" charset="0"/>
                          <a:ea typeface="Roboto Black" panose="02000000000000000000" pitchFamily="2" charset="0"/>
                        </a:rPr>
                        <a:t>Best+</a:t>
                      </a:r>
                      <a:endParaRPr lang="en-US" sz="1100" dirty="0">
                        <a:latin typeface="Roboto Black" panose="02000000000000000000" pitchFamily="2" charset="0"/>
                        <a:ea typeface="Roboto Black" panose="02000000000000000000" pitchFamily="2" charset="0"/>
                      </a:endParaRPr>
                    </a:p>
                  </a:txBody>
                  <a:tcPr marL="121920" marR="121920" marT="60960" marB="60960" anchor="ctr">
                    <a:solidFill>
                      <a:schemeClr val="accent5">
                        <a:lumMod val="50000"/>
                      </a:schemeClr>
                    </a:solidFill>
                  </a:tcPr>
                </a:tc>
                <a:extLst>
                  <a:ext uri="{0D108BD9-81ED-4DB2-BD59-A6C34878D82A}">
                    <a16:rowId xmlns:a16="http://schemas.microsoft.com/office/drawing/2014/main" xmlns="" val="4125733209"/>
                  </a:ext>
                </a:extLst>
              </a:tr>
            </a:tbl>
          </a:graphicData>
        </a:graphic>
      </p:graphicFrame>
      <p:graphicFrame>
        <p:nvGraphicFramePr>
          <p:cNvPr id="19" name="Table 7">
            <a:extLst>
              <a:ext uri="{FF2B5EF4-FFF2-40B4-BE49-F238E27FC236}">
                <a16:creationId xmlns:a16="http://schemas.microsoft.com/office/drawing/2014/main" xmlns="" id="{15CCF943-518D-410A-A6AD-11534D301452}"/>
              </a:ext>
            </a:extLst>
          </p:cNvPr>
          <p:cNvGraphicFramePr>
            <a:graphicFrameLocks noGrp="1"/>
          </p:cNvGraphicFramePr>
          <p:nvPr>
            <p:extLst/>
          </p:nvPr>
        </p:nvGraphicFramePr>
        <p:xfrm>
          <a:off x="3191859" y="1909525"/>
          <a:ext cx="2795440" cy="1447800"/>
        </p:xfrm>
        <a:graphic>
          <a:graphicData uri="http://schemas.openxmlformats.org/drawingml/2006/table">
            <a:tbl>
              <a:tblPr firstRow="1" bandRow="1"/>
              <a:tblGrid>
                <a:gridCol w="2139720">
                  <a:extLst>
                    <a:ext uri="{9D8B030D-6E8A-4147-A177-3AD203B41FA5}">
                      <a16:colId xmlns:a16="http://schemas.microsoft.com/office/drawing/2014/main" xmlns="" val="1422378129"/>
                    </a:ext>
                  </a:extLst>
                </a:gridCol>
                <a:gridCol w="655720">
                  <a:extLst>
                    <a:ext uri="{9D8B030D-6E8A-4147-A177-3AD203B41FA5}">
                      <a16:colId xmlns:a16="http://schemas.microsoft.com/office/drawing/2014/main" xmlns="" val="1295323001"/>
                    </a:ext>
                  </a:extLst>
                </a:gridCol>
              </a:tblGrid>
              <a:tr h="284480">
                <a:tc>
                  <a:txBody>
                    <a:bodyPr/>
                    <a:lstStyle/>
                    <a:p>
                      <a:pPr algn="l"/>
                      <a:r>
                        <a:rPr lang="en-US" sz="1100">
                          <a:latin typeface="Roboto Light" panose="02000000000000000000" pitchFamily="2" charset="0"/>
                          <a:ea typeface="Roboto Light" panose="02000000000000000000" pitchFamily="2" charset="0"/>
                        </a:rPr>
                        <a:t>Car Share</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p>
                  </a:txBody>
                  <a:tcPr marL="121920" marR="121920" marT="60960" marB="60960" anchor="ctr">
                    <a:solidFill>
                      <a:schemeClr val="accent5">
                        <a:lumMod val="50000"/>
                      </a:schemeClr>
                    </a:solidFill>
                  </a:tcPr>
                </a:tc>
                <a:extLst>
                  <a:ext uri="{0D108BD9-81ED-4DB2-BD59-A6C34878D82A}">
                    <a16:rowId xmlns:a16="http://schemas.microsoft.com/office/drawing/2014/main" xmlns="" val="3833452193"/>
                  </a:ext>
                </a:extLst>
              </a:tr>
              <a:tr h="284480">
                <a:tc>
                  <a:txBody>
                    <a:bodyPr/>
                    <a:lstStyle/>
                    <a:p>
                      <a:pPr algn="l"/>
                      <a:r>
                        <a:rPr lang="en-US" sz="1100" dirty="0">
                          <a:latin typeface="Roboto Light" panose="02000000000000000000" pitchFamily="2" charset="0"/>
                          <a:ea typeface="Roboto Light" panose="02000000000000000000" pitchFamily="2" charset="0"/>
                        </a:rPr>
                        <a:t>Micromobility + AT</a:t>
                      </a:r>
                    </a:p>
                  </a:txBody>
                  <a:tcPr marL="121920" marR="121920" marT="60960" marB="60960" anchor="ctr"/>
                </a:tc>
                <a:tc>
                  <a:txBody>
                    <a:bodyPr/>
                    <a:lstStyle/>
                    <a:p>
                      <a:pPr algn="ctr"/>
                      <a:r>
                        <a:rPr lang="en-US" sz="1100">
                          <a:latin typeface="Roboto Black" panose="02000000000000000000" pitchFamily="2" charset="0"/>
                          <a:ea typeface="Roboto Black" panose="02000000000000000000" pitchFamily="2" charset="0"/>
                        </a:rPr>
                        <a:t>Good</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xmlns="" val="784966803"/>
                  </a:ext>
                </a:extLst>
              </a:tr>
              <a:tr h="284480">
                <a:tc>
                  <a:txBody>
                    <a:bodyPr/>
                    <a:lstStyle/>
                    <a:p>
                      <a:pPr algn="l"/>
                      <a:r>
                        <a:rPr lang="en-US" sz="1100">
                          <a:latin typeface="Roboto Light" panose="02000000000000000000" pitchFamily="2" charset="0"/>
                          <a:ea typeface="Roboto Light" panose="02000000000000000000" pitchFamily="2" charset="0"/>
                        </a:rPr>
                        <a:t>Circulator</a:t>
                      </a:r>
                    </a:p>
                  </a:txBody>
                  <a:tcPr marL="121920" marR="121920" marT="60960" marB="60960" anchor="ctr"/>
                </a:tc>
                <a:tc>
                  <a:txBody>
                    <a:bodyPr/>
                    <a:lstStyle/>
                    <a:p>
                      <a:pPr algn="ctr"/>
                      <a:r>
                        <a:rPr lang="en-US" sz="1100">
                          <a:solidFill>
                            <a:schemeClr val="bg1">
                              <a:lumMod val="95000"/>
                            </a:schemeClr>
                          </a:solidFill>
                          <a:latin typeface="Roboto Black" panose="02000000000000000000" pitchFamily="2" charset="0"/>
                          <a:ea typeface="Roboto Black" panose="02000000000000000000" pitchFamily="2" charset="0"/>
                        </a:rPr>
                        <a:t>Better</a:t>
                      </a:r>
                    </a:p>
                  </a:txBody>
                  <a:tcPr marL="121920" marR="121920" marT="60960" marB="60960" anchor="ctr">
                    <a:solidFill>
                      <a:schemeClr val="accent5">
                        <a:lumMod val="75000"/>
                      </a:schemeClr>
                    </a:solidFill>
                  </a:tcPr>
                </a:tc>
                <a:extLst>
                  <a:ext uri="{0D108BD9-81ED-4DB2-BD59-A6C34878D82A}">
                    <a16:rowId xmlns:a16="http://schemas.microsoft.com/office/drawing/2014/main" xmlns="" val="3540463029"/>
                  </a:ext>
                </a:extLst>
              </a:tr>
              <a:tr h="284480">
                <a:tc>
                  <a:txBody>
                    <a:bodyPr/>
                    <a:lstStyle/>
                    <a:p>
                      <a:pPr algn="l"/>
                      <a:r>
                        <a:rPr lang="en-US" sz="1100">
                          <a:latin typeface="Roboto Light" panose="02000000000000000000" pitchFamily="2" charset="0"/>
                          <a:ea typeface="Roboto Light" panose="02000000000000000000" pitchFamily="2" charset="0"/>
                        </a:rPr>
                        <a:t>Mobility Hubs</a:t>
                      </a:r>
                    </a:p>
                  </a:txBody>
                  <a:tcPr marL="121920" marR="121920" marT="60960" marB="60960" anchor="ctr"/>
                </a:tc>
                <a:tc>
                  <a:txBody>
                    <a:bodyPr/>
                    <a:lstStyle/>
                    <a:p>
                      <a:pPr algn="ctr"/>
                      <a:r>
                        <a:rPr lang="en-US" sz="1100">
                          <a:solidFill>
                            <a:schemeClr val="tx1"/>
                          </a:solidFill>
                          <a:latin typeface="Roboto Black" panose="02000000000000000000" pitchFamily="2" charset="0"/>
                          <a:ea typeface="Roboto Black" panose="02000000000000000000" pitchFamily="2" charset="0"/>
                        </a:rPr>
                        <a:t>Good</a:t>
                      </a:r>
                    </a:p>
                  </a:txBody>
                  <a:tcPr marL="121920" marR="121920" marT="60960" marB="60960" anchor="ctr">
                    <a:solidFill>
                      <a:srgbClr val="BDD7EE"/>
                    </a:solidFill>
                  </a:tcPr>
                </a:tc>
                <a:extLst>
                  <a:ext uri="{0D108BD9-81ED-4DB2-BD59-A6C34878D82A}">
                    <a16:rowId xmlns:a16="http://schemas.microsoft.com/office/drawing/2014/main" xmlns="" val="3809822723"/>
                  </a:ext>
                </a:extLst>
              </a:tr>
              <a:tr h="284480">
                <a:tc>
                  <a:txBody>
                    <a:bodyPr/>
                    <a:lstStyle/>
                    <a:p>
                      <a:pPr algn="l"/>
                      <a:r>
                        <a:rPr lang="en-US" sz="1100" dirty="0" err="1">
                          <a:latin typeface="Roboto Light" panose="02000000000000000000" pitchFamily="2" charset="0"/>
                          <a:ea typeface="Roboto Light" panose="02000000000000000000" pitchFamily="2" charset="0"/>
                        </a:rPr>
                        <a:t>MaaS</a:t>
                      </a:r>
                      <a:r>
                        <a:rPr lang="en-US" sz="1100" dirty="0">
                          <a:latin typeface="Roboto Light" panose="02000000000000000000" pitchFamily="2" charset="0"/>
                          <a:ea typeface="Roboto Light" panose="02000000000000000000" pitchFamily="2" charset="0"/>
                        </a:rPr>
                        <a:t> + Mobility Subsidy </a:t>
                      </a:r>
                    </a:p>
                  </a:txBody>
                  <a:tcPr marL="121920" marR="121920" marT="60960" marB="60960" anchor="ctr"/>
                </a:tc>
                <a:tc>
                  <a:txBody>
                    <a:bodyPr/>
                    <a:lstStyle/>
                    <a:p>
                      <a:pPr algn="ctr"/>
                      <a:r>
                        <a:rPr lang="en-US" sz="1100" dirty="0">
                          <a:latin typeface="Roboto Black" panose="02000000000000000000" pitchFamily="2" charset="0"/>
                          <a:ea typeface="Roboto Black" panose="02000000000000000000" pitchFamily="2" charset="0"/>
                        </a:rPr>
                        <a:t>Good</a:t>
                      </a:r>
                    </a:p>
                  </a:txBody>
                  <a:tcPr marL="121920" marR="121920" marT="60960" marB="60960" anchor="ctr">
                    <a:solidFill>
                      <a:srgbClr val="BDD7EE"/>
                    </a:solidFill>
                  </a:tcPr>
                </a:tc>
                <a:extLst>
                  <a:ext uri="{0D108BD9-81ED-4DB2-BD59-A6C34878D82A}">
                    <a16:rowId xmlns:a16="http://schemas.microsoft.com/office/drawing/2014/main" xmlns="" val="4125733209"/>
                  </a:ext>
                </a:extLst>
              </a:tr>
            </a:tbl>
          </a:graphicData>
        </a:graphic>
      </p:graphicFrame>
      <p:graphicFrame>
        <p:nvGraphicFramePr>
          <p:cNvPr id="20" name="Table 7">
            <a:extLst>
              <a:ext uri="{FF2B5EF4-FFF2-40B4-BE49-F238E27FC236}">
                <a16:creationId xmlns:a16="http://schemas.microsoft.com/office/drawing/2014/main" xmlns="" id="{4605EAB3-2FD0-4E48-B915-4E27E1C19C23}"/>
              </a:ext>
            </a:extLst>
          </p:cNvPr>
          <p:cNvGraphicFramePr>
            <a:graphicFrameLocks noGrp="1"/>
          </p:cNvGraphicFramePr>
          <p:nvPr>
            <p:extLst/>
          </p:nvPr>
        </p:nvGraphicFramePr>
        <p:xfrm>
          <a:off x="6265458" y="1909525"/>
          <a:ext cx="2713932" cy="1447800"/>
        </p:xfrm>
        <a:graphic>
          <a:graphicData uri="http://schemas.openxmlformats.org/drawingml/2006/table">
            <a:tbl>
              <a:tblPr firstRow="1" bandRow="1"/>
              <a:tblGrid>
                <a:gridCol w="2077329">
                  <a:extLst>
                    <a:ext uri="{9D8B030D-6E8A-4147-A177-3AD203B41FA5}">
                      <a16:colId xmlns:a16="http://schemas.microsoft.com/office/drawing/2014/main" xmlns="" val="1422378129"/>
                    </a:ext>
                  </a:extLst>
                </a:gridCol>
                <a:gridCol w="636603">
                  <a:extLst>
                    <a:ext uri="{9D8B030D-6E8A-4147-A177-3AD203B41FA5}">
                      <a16:colId xmlns:a16="http://schemas.microsoft.com/office/drawing/2014/main" xmlns="" val="1295323001"/>
                    </a:ext>
                  </a:extLst>
                </a:gridCol>
              </a:tblGrid>
              <a:tr h="284480">
                <a:tc>
                  <a:txBody>
                    <a:bodyPr/>
                    <a:lstStyle/>
                    <a:p>
                      <a:pPr algn="l"/>
                      <a:r>
                        <a:rPr lang="en-US" sz="1100" dirty="0">
                          <a:latin typeface="Roboto Light" panose="02000000000000000000" pitchFamily="2" charset="0"/>
                          <a:ea typeface="Roboto Light" panose="02000000000000000000" pitchFamily="2" charset="0"/>
                        </a:rPr>
                        <a:t>Car Share</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p>
                  </a:txBody>
                  <a:tcPr marL="121920" marR="121920" marT="60960" marB="60960" anchor="ctr">
                    <a:solidFill>
                      <a:schemeClr val="accent5">
                        <a:lumMod val="50000"/>
                      </a:schemeClr>
                    </a:solidFill>
                  </a:tcPr>
                </a:tc>
                <a:extLst>
                  <a:ext uri="{0D108BD9-81ED-4DB2-BD59-A6C34878D82A}">
                    <a16:rowId xmlns:a16="http://schemas.microsoft.com/office/drawing/2014/main" xmlns="" val="3833452193"/>
                  </a:ext>
                </a:extLst>
              </a:tr>
              <a:tr h="284480">
                <a:tc>
                  <a:txBody>
                    <a:bodyPr/>
                    <a:lstStyle/>
                    <a:p>
                      <a:pPr algn="l"/>
                      <a:r>
                        <a:rPr lang="en-US" sz="1100" dirty="0">
                          <a:latin typeface="Roboto Light" panose="02000000000000000000" pitchFamily="2" charset="0"/>
                          <a:ea typeface="Roboto Light" panose="02000000000000000000" pitchFamily="2" charset="0"/>
                        </a:rPr>
                        <a:t>Micromobility + AT</a:t>
                      </a:r>
                    </a:p>
                  </a:txBody>
                  <a:tcPr marL="121920" marR="121920" marT="60960" marB="60960" anchor="ctr"/>
                </a:tc>
                <a:tc>
                  <a:txBody>
                    <a:bodyPr/>
                    <a:lstStyle/>
                    <a:p>
                      <a:pPr algn="ctr"/>
                      <a:r>
                        <a:rPr lang="en-US" sz="1100">
                          <a:latin typeface="Roboto Black" panose="02000000000000000000" pitchFamily="2" charset="0"/>
                          <a:ea typeface="Roboto Black" panose="02000000000000000000" pitchFamily="2" charset="0"/>
                        </a:rPr>
                        <a:t>Good</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xmlns="" val="784966803"/>
                  </a:ext>
                </a:extLst>
              </a:tr>
              <a:tr h="284480">
                <a:tc>
                  <a:txBody>
                    <a:bodyPr/>
                    <a:lstStyle/>
                    <a:p>
                      <a:pPr algn="l"/>
                      <a:r>
                        <a:rPr lang="en-US" sz="1100">
                          <a:latin typeface="Roboto Light" panose="02000000000000000000" pitchFamily="2" charset="0"/>
                          <a:ea typeface="Roboto Light" panose="02000000000000000000" pitchFamily="2" charset="0"/>
                        </a:rPr>
                        <a:t>Circulator</a:t>
                      </a:r>
                    </a:p>
                  </a:txBody>
                  <a:tcPr marL="121920" marR="121920" marT="60960" marB="60960" anchor="ctr"/>
                </a:tc>
                <a:tc>
                  <a:txBody>
                    <a:bodyPr/>
                    <a:lstStyle/>
                    <a:p>
                      <a:pPr algn="ctr"/>
                      <a:r>
                        <a:rPr lang="en-US" sz="1100">
                          <a:solidFill>
                            <a:schemeClr val="bg1">
                              <a:lumMod val="95000"/>
                            </a:schemeClr>
                          </a:solidFill>
                          <a:latin typeface="Roboto Black" panose="02000000000000000000" pitchFamily="2" charset="0"/>
                          <a:ea typeface="Roboto Black" panose="02000000000000000000" pitchFamily="2" charset="0"/>
                        </a:rPr>
                        <a:t>Better</a:t>
                      </a:r>
                    </a:p>
                  </a:txBody>
                  <a:tcPr marL="121920" marR="121920" marT="60960" marB="60960" anchor="ctr">
                    <a:solidFill>
                      <a:schemeClr val="accent5">
                        <a:lumMod val="75000"/>
                      </a:schemeClr>
                    </a:solidFill>
                  </a:tcPr>
                </a:tc>
                <a:extLst>
                  <a:ext uri="{0D108BD9-81ED-4DB2-BD59-A6C34878D82A}">
                    <a16:rowId xmlns:a16="http://schemas.microsoft.com/office/drawing/2014/main" xmlns="" val="3540463029"/>
                  </a:ext>
                </a:extLst>
              </a:tr>
              <a:tr h="284480">
                <a:tc>
                  <a:txBody>
                    <a:bodyPr/>
                    <a:lstStyle/>
                    <a:p>
                      <a:pPr algn="l"/>
                      <a:r>
                        <a:rPr lang="en-US" sz="1100">
                          <a:latin typeface="Roboto Light" panose="02000000000000000000" pitchFamily="2" charset="0"/>
                          <a:ea typeface="Roboto Light" panose="02000000000000000000" pitchFamily="2" charset="0"/>
                        </a:rPr>
                        <a:t>Mobility Hubs</a:t>
                      </a:r>
                    </a:p>
                  </a:txBody>
                  <a:tcPr marL="121920" marR="121920" marT="60960" marB="60960" anchor="ctr"/>
                </a:tc>
                <a:tc>
                  <a:txBody>
                    <a:bodyPr/>
                    <a:lstStyle/>
                    <a:p>
                      <a:pPr algn="ctr"/>
                      <a:r>
                        <a:rPr lang="en-US" sz="1100">
                          <a:solidFill>
                            <a:schemeClr val="tx1"/>
                          </a:solidFill>
                          <a:latin typeface="Roboto Black" panose="02000000000000000000" pitchFamily="2" charset="0"/>
                          <a:ea typeface="Roboto Black" panose="02000000000000000000" pitchFamily="2" charset="0"/>
                        </a:rPr>
                        <a:t>Good</a:t>
                      </a:r>
                    </a:p>
                  </a:txBody>
                  <a:tcPr marL="121920" marR="121920" marT="60960" marB="60960" anchor="ctr">
                    <a:solidFill>
                      <a:srgbClr val="BDD7EE"/>
                    </a:solidFill>
                  </a:tcPr>
                </a:tc>
                <a:extLst>
                  <a:ext uri="{0D108BD9-81ED-4DB2-BD59-A6C34878D82A}">
                    <a16:rowId xmlns:a16="http://schemas.microsoft.com/office/drawing/2014/main" xmlns="" val="3809822723"/>
                  </a:ext>
                </a:extLst>
              </a:tr>
              <a:tr h="284480">
                <a:tc>
                  <a:txBody>
                    <a:bodyPr/>
                    <a:lstStyle/>
                    <a:p>
                      <a:pPr algn="l"/>
                      <a:r>
                        <a:rPr lang="en-US" sz="1100" dirty="0" err="1">
                          <a:latin typeface="Roboto Light" panose="02000000000000000000" pitchFamily="2" charset="0"/>
                          <a:ea typeface="Roboto Light" panose="02000000000000000000" pitchFamily="2" charset="0"/>
                        </a:rPr>
                        <a:t>MaaS</a:t>
                      </a:r>
                      <a:r>
                        <a:rPr lang="en-US" sz="1100" dirty="0">
                          <a:latin typeface="Roboto Light" panose="02000000000000000000" pitchFamily="2" charset="0"/>
                          <a:ea typeface="Roboto Light" panose="02000000000000000000" pitchFamily="2" charset="0"/>
                        </a:rPr>
                        <a:t> + Mobility Subsidy </a:t>
                      </a:r>
                    </a:p>
                  </a:txBody>
                  <a:tcPr marL="121920" marR="121920" marT="60960" marB="60960" anchor="ctr"/>
                </a:tc>
                <a:tc>
                  <a:txBody>
                    <a:bodyPr/>
                    <a:lstStyle/>
                    <a:p>
                      <a:pPr algn="ctr"/>
                      <a:r>
                        <a:rPr lang="en-US" sz="1100" dirty="0">
                          <a:solidFill>
                            <a:schemeClr val="bg1">
                              <a:lumMod val="95000"/>
                            </a:schemeClr>
                          </a:solidFill>
                          <a:latin typeface="Roboto Black" panose="02000000000000000000" pitchFamily="2" charset="0"/>
                          <a:ea typeface="Roboto Black" panose="02000000000000000000" pitchFamily="2" charset="0"/>
                        </a:rPr>
                        <a:t>Better</a:t>
                      </a:r>
                    </a:p>
                  </a:txBody>
                  <a:tcPr marL="121920" marR="121920" marT="60960" marB="60960" anchor="ctr">
                    <a:solidFill>
                      <a:srgbClr val="0F73BA"/>
                    </a:solidFill>
                  </a:tcPr>
                </a:tc>
                <a:extLst>
                  <a:ext uri="{0D108BD9-81ED-4DB2-BD59-A6C34878D82A}">
                    <a16:rowId xmlns:a16="http://schemas.microsoft.com/office/drawing/2014/main" xmlns="" val="4125733209"/>
                  </a:ext>
                </a:extLst>
              </a:tr>
            </a:tbl>
          </a:graphicData>
        </a:graphic>
      </p:graphicFrame>
      <p:graphicFrame>
        <p:nvGraphicFramePr>
          <p:cNvPr id="28" name="Chart 27">
            <a:extLst>
              <a:ext uri="{FF2B5EF4-FFF2-40B4-BE49-F238E27FC236}">
                <a16:creationId xmlns:a16="http://schemas.microsoft.com/office/drawing/2014/main" xmlns="" id="{216BCAF3-C911-4892-B66E-97D0546D87EE}"/>
              </a:ext>
            </a:extLst>
          </p:cNvPr>
          <p:cNvGraphicFramePr>
            <a:graphicFrameLocks/>
          </p:cNvGraphicFramePr>
          <p:nvPr>
            <p:extLst>
              <p:ext uri="{D42A27DB-BD31-4B8C-83A1-F6EECF244321}">
                <p14:modId xmlns:p14="http://schemas.microsoft.com/office/powerpoint/2010/main" val="4109023377"/>
              </p:ext>
            </p:extLst>
          </p:nvPr>
        </p:nvGraphicFramePr>
        <p:xfrm>
          <a:off x="-192325" y="3809590"/>
          <a:ext cx="3671133" cy="25387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xmlns="" id="{0257052B-0314-4E8D-9779-F7979A199C47}"/>
              </a:ext>
            </a:extLst>
          </p:cNvPr>
          <p:cNvGraphicFramePr>
            <a:graphicFrameLocks/>
          </p:cNvGraphicFramePr>
          <p:nvPr>
            <p:extLst>
              <p:ext uri="{D42A27DB-BD31-4B8C-83A1-F6EECF244321}">
                <p14:modId xmlns:p14="http://schemas.microsoft.com/office/powerpoint/2010/main" val="3457168129"/>
              </p:ext>
            </p:extLst>
          </p:nvPr>
        </p:nvGraphicFramePr>
        <p:xfrm>
          <a:off x="9026807" y="3794398"/>
          <a:ext cx="3629019" cy="25387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a:extLst>
              <a:ext uri="{FF2B5EF4-FFF2-40B4-BE49-F238E27FC236}">
                <a16:creationId xmlns:a16="http://schemas.microsoft.com/office/drawing/2014/main" xmlns="" id="{E2F40AD7-233A-492D-A3EF-71F60FE9AAF3}"/>
              </a:ext>
            </a:extLst>
          </p:cNvPr>
          <p:cNvGraphicFramePr>
            <a:graphicFrameLocks/>
          </p:cNvGraphicFramePr>
          <p:nvPr>
            <p:extLst>
              <p:ext uri="{D42A27DB-BD31-4B8C-83A1-F6EECF244321}">
                <p14:modId xmlns:p14="http://schemas.microsoft.com/office/powerpoint/2010/main" val="2545619009"/>
              </p:ext>
            </p:extLst>
          </p:nvPr>
        </p:nvGraphicFramePr>
        <p:xfrm>
          <a:off x="2892921" y="3809590"/>
          <a:ext cx="3634526" cy="25387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hart 31">
            <a:extLst>
              <a:ext uri="{FF2B5EF4-FFF2-40B4-BE49-F238E27FC236}">
                <a16:creationId xmlns:a16="http://schemas.microsoft.com/office/drawing/2014/main" xmlns="" id="{0E10442B-F01A-4F4B-930D-51A22DC60193}"/>
              </a:ext>
            </a:extLst>
          </p:cNvPr>
          <p:cNvGraphicFramePr>
            <a:graphicFrameLocks/>
          </p:cNvGraphicFramePr>
          <p:nvPr>
            <p:extLst>
              <p:ext uri="{D42A27DB-BD31-4B8C-83A1-F6EECF244321}">
                <p14:modId xmlns:p14="http://schemas.microsoft.com/office/powerpoint/2010/main" val="3992971917"/>
              </p:ext>
            </p:extLst>
          </p:nvPr>
        </p:nvGraphicFramePr>
        <p:xfrm>
          <a:off x="5916187" y="3820546"/>
          <a:ext cx="3707894" cy="2538761"/>
        </p:xfrm>
        <a:graphic>
          <a:graphicData uri="http://schemas.openxmlformats.org/drawingml/2006/chart">
            <c:chart xmlns:c="http://schemas.openxmlformats.org/drawingml/2006/chart" xmlns:r="http://schemas.openxmlformats.org/officeDocument/2006/relationships" r:id="rId6"/>
          </a:graphicData>
        </a:graphic>
      </p:graphicFrame>
      <p:cxnSp>
        <p:nvCxnSpPr>
          <p:cNvPr id="5" name="Straight Connector 4">
            <a:extLst>
              <a:ext uri="{FF2B5EF4-FFF2-40B4-BE49-F238E27FC236}">
                <a16:creationId xmlns:a16="http://schemas.microsoft.com/office/drawing/2014/main" xmlns="" id="{62BC2B5B-4369-4BC9-BFB6-A6F562874957}"/>
              </a:ext>
            </a:extLst>
          </p:cNvPr>
          <p:cNvCxnSpPr/>
          <p:nvPr/>
        </p:nvCxnSpPr>
        <p:spPr>
          <a:xfrm>
            <a:off x="0" y="2190515"/>
            <a:ext cx="3038901" cy="490989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9362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668FB3-EAFD-4D14-BA31-BBD617066E5C}"/>
              </a:ext>
            </a:extLst>
          </p:cNvPr>
          <p:cNvSpPr>
            <a:spLocks noGrp="1"/>
          </p:cNvSpPr>
          <p:nvPr>
            <p:ph type="title"/>
          </p:nvPr>
        </p:nvSpPr>
        <p:spPr>
          <a:xfrm>
            <a:off x="424745" y="439875"/>
            <a:ext cx="7435400" cy="760800"/>
          </a:xfrm>
        </p:spPr>
        <p:txBody>
          <a:bodyPr/>
          <a:lstStyle/>
          <a:p>
            <a:r>
              <a:rPr lang="en-US" dirty="0"/>
              <a:t>Smart Mobility</a:t>
            </a:r>
            <a:br>
              <a:rPr lang="en-US" dirty="0"/>
            </a:br>
            <a:r>
              <a:rPr lang="en-US" b="0" dirty="0">
                <a:solidFill>
                  <a:srgbClr val="0F73BA"/>
                </a:solidFill>
                <a:latin typeface="Roboto Light"/>
                <a:ea typeface="Roboto Light"/>
                <a:cs typeface="Roboto Light"/>
                <a:sym typeface="Roboto Light"/>
              </a:rPr>
              <a:t>Scenario Evaluation Process</a:t>
            </a:r>
            <a:endParaRPr lang="en-US" dirty="0"/>
          </a:p>
        </p:txBody>
      </p:sp>
      <p:sp>
        <p:nvSpPr>
          <p:cNvPr id="3" name="TextBox 2">
            <a:extLst>
              <a:ext uri="{FF2B5EF4-FFF2-40B4-BE49-F238E27FC236}">
                <a16:creationId xmlns:a16="http://schemas.microsoft.com/office/drawing/2014/main" xmlns="" id="{EE35119C-211B-42A1-84DB-C9DF6E12851A}"/>
              </a:ext>
            </a:extLst>
          </p:cNvPr>
          <p:cNvSpPr txBox="1"/>
          <p:nvPr/>
        </p:nvSpPr>
        <p:spPr>
          <a:xfrm>
            <a:off x="8582655" y="1978908"/>
            <a:ext cx="3062400" cy="379656"/>
          </a:xfrm>
          <a:prstGeom prst="rect">
            <a:avLst/>
          </a:prstGeom>
          <a:noFill/>
        </p:spPr>
        <p:txBody>
          <a:bodyPr wrap="square" rtlCol="0">
            <a:spAutoFit/>
          </a:bodyPr>
          <a:lstStyle/>
          <a:p>
            <a:pPr algn="ctr" defTabSz="1219170">
              <a:defRPr/>
            </a:pPr>
            <a:r>
              <a:rPr lang="en-US" sz="1867" b="1" dirty="0">
                <a:solidFill>
                  <a:srgbClr val="E7E6E6">
                    <a:lumMod val="50000"/>
                  </a:srgbClr>
                </a:solidFill>
                <a:latin typeface="Roboto" panose="02000000000000000000" pitchFamily="2" charset="0"/>
                <a:ea typeface="Roboto" panose="02000000000000000000" pitchFamily="2" charset="0"/>
                <a:cs typeface="Arial"/>
                <a:sym typeface="Arial"/>
              </a:rPr>
              <a:t>Maximum Impact</a:t>
            </a:r>
            <a:endParaRPr lang="en-US" sz="2400" b="1" dirty="0">
              <a:solidFill>
                <a:srgbClr val="E7E6E6">
                  <a:lumMod val="50000"/>
                </a:srgbClr>
              </a:solidFill>
              <a:latin typeface="Roboto" panose="02000000000000000000" pitchFamily="2" charset="0"/>
              <a:ea typeface="Roboto" panose="02000000000000000000" pitchFamily="2" charset="0"/>
              <a:cs typeface="Arial"/>
              <a:sym typeface="Arial"/>
            </a:endParaRPr>
          </a:p>
        </p:txBody>
      </p:sp>
      <p:sp>
        <p:nvSpPr>
          <p:cNvPr id="4" name="TextBox 3">
            <a:extLst>
              <a:ext uri="{FF2B5EF4-FFF2-40B4-BE49-F238E27FC236}">
                <a16:creationId xmlns:a16="http://schemas.microsoft.com/office/drawing/2014/main" xmlns="" id="{F3F78506-64E8-45E2-9FB4-742683BC99AC}"/>
              </a:ext>
            </a:extLst>
          </p:cNvPr>
          <p:cNvSpPr txBox="1"/>
          <p:nvPr/>
        </p:nvSpPr>
        <p:spPr>
          <a:xfrm>
            <a:off x="613597" y="1960435"/>
            <a:ext cx="3062400" cy="379656"/>
          </a:xfrm>
          <a:prstGeom prst="rect">
            <a:avLst/>
          </a:prstGeom>
          <a:noFill/>
        </p:spPr>
        <p:txBody>
          <a:bodyPr wrap="square" rtlCol="0">
            <a:spAutoFit/>
          </a:bodyPr>
          <a:lstStyle/>
          <a:p>
            <a:pPr algn="ctr" defTabSz="1219170">
              <a:defRPr/>
            </a:pPr>
            <a:r>
              <a:rPr lang="en-US" sz="1867" b="1" dirty="0">
                <a:solidFill>
                  <a:srgbClr val="E7E6E6">
                    <a:lumMod val="50000"/>
                  </a:srgbClr>
                </a:solidFill>
                <a:latin typeface="Roboto" panose="02000000000000000000" pitchFamily="2" charset="0"/>
                <a:ea typeface="Roboto" panose="02000000000000000000" pitchFamily="2" charset="0"/>
                <a:cs typeface="Arial"/>
                <a:sym typeface="Arial"/>
              </a:rPr>
              <a:t>Middle, Cost-Conscious</a:t>
            </a:r>
            <a:endParaRPr lang="en-US" sz="2400" b="1" dirty="0">
              <a:solidFill>
                <a:srgbClr val="E7E6E6">
                  <a:lumMod val="50000"/>
                </a:srgbClr>
              </a:solidFill>
              <a:latin typeface="Roboto" panose="02000000000000000000" pitchFamily="2" charset="0"/>
              <a:ea typeface="Roboto" panose="02000000000000000000" pitchFamily="2" charset="0"/>
              <a:cs typeface="Arial"/>
              <a:sym typeface="Arial"/>
            </a:endParaRPr>
          </a:p>
        </p:txBody>
      </p:sp>
      <p:sp>
        <p:nvSpPr>
          <p:cNvPr id="5" name="TextBox 4">
            <a:extLst>
              <a:ext uri="{FF2B5EF4-FFF2-40B4-BE49-F238E27FC236}">
                <a16:creationId xmlns:a16="http://schemas.microsoft.com/office/drawing/2014/main" xmlns="" id="{2F39914A-5CB2-41E6-97AD-97EA56AD1710}"/>
              </a:ext>
            </a:extLst>
          </p:cNvPr>
          <p:cNvSpPr txBox="1"/>
          <p:nvPr/>
        </p:nvSpPr>
        <p:spPr>
          <a:xfrm>
            <a:off x="4404943" y="1980145"/>
            <a:ext cx="3062400" cy="379656"/>
          </a:xfrm>
          <a:prstGeom prst="rect">
            <a:avLst/>
          </a:prstGeom>
          <a:noFill/>
        </p:spPr>
        <p:txBody>
          <a:bodyPr wrap="square" rtlCol="0">
            <a:spAutoFit/>
          </a:bodyPr>
          <a:lstStyle/>
          <a:p>
            <a:pPr algn="ctr" defTabSz="1219170">
              <a:defRPr/>
            </a:pPr>
            <a:r>
              <a:rPr lang="en-US" sz="1867" b="1" dirty="0">
                <a:solidFill>
                  <a:srgbClr val="E7E6E6">
                    <a:lumMod val="50000"/>
                  </a:srgbClr>
                </a:solidFill>
                <a:latin typeface="Roboto" panose="02000000000000000000" pitchFamily="2" charset="0"/>
                <a:ea typeface="Roboto" panose="02000000000000000000" pitchFamily="2" charset="0"/>
                <a:cs typeface="Arial"/>
                <a:sym typeface="Arial"/>
              </a:rPr>
              <a:t>Middle, Lean Impact</a:t>
            </a:r>
            <a:endParaRPr lang="en-US" sz="2400" b="1" dirty="0">
              <a:solidFill>
                <a:srgbClr val="E7E6E6">
                  <a:lumMod val="50000"/>
                </a:srgbClr>
              </a:solidFill>
              <a:latin typeface="Roboto" panose="02000000000000000000" pitchFamily="2" charset="0"/>
              <a:ea typeface="Roboto" panose="02000000000000000000" pitchFamily="2" charset="0"/>
              <a:cs typeface="Arial"/>
              <a:sym typeface="Arial"/>
            </a:endParaRPr>
          </a:p>
        </p:txBody>
      </p:sp>
      <p:graphicFrame>
        <p:nvGraphicFramePr>
          <p:cNvPr id="6" name="Table 7">
            <a:extLst>
              <a:ext uri="{FF2B5EF4-FFF2-40B4-BE49-F238E27FC236}">
                <a16:creationId xmlns:a16="http://schemas.microsoft.com/office/drawing/2014/main" xmlns="" id="{F1BB0AE9-0286-493A-9029-A10A9663953B}"/>
              </a:ext>
            </a:extLst>
          </p:cNvPr>
          <p:cNvGraphicFramePr>
            <a:graphicFrameLocks noGrp="1"/>
          </p:cNvGraphicFramePr>
          <p:nvPr/>
        </p:nvGraphicFramePr>
        <p:xfrm>
          <a:off x="8685121" y="2445233"/>
          <a:ext cx="2811307" cy="1447800"/>
        </p:xfrm>
        <a:graphic>
          <a:graphicData uri="http://schemas.openxmlformats.org/drawingml/2006/table">
            <a:tbl>
              <a:tblPr firstRow="1" bandRow="1"/>
              <a:tblGrid>
                <a:gridCol w="2151864">
                  <a:extLst>
                    <a:ext uri="{9D8B030D-6E8A-4147-A177-3AD203B41FA5}">
                      <a16:colId xmlns:a16="http://schemas.microsoft.com/office/drawing/2014/main" xmlns="" val="1422378129"/>
                    </a:ext>
                  </a:extLst>
                </a:gridCol>
                <a:gridCol w="659443">
                  <a:extLst>
                    <a:ext uri="{9D8B030D-6E8A-4147-A177-3AD203B41FA5}">
                      <a16:colId xmlns:a16="http://schemas.microsoft.com/office/drawing/2014/main" xmlns="" val="1295323001"/>
                    </a:ext>
                  </a:extLst>
                </a:gridCol>
              </a:tblGrid>
              <a:tr h="284480">
                <a:tc>
                  <a:txBody>
                    <a:bodyPr/>
                    <a:lstStyle/>
                    <a:p>
                      <a:pPr algn="l"/>
                      <a:r>
                        <a:rPr lang="en-US" sz="1100">
                          <a:latin typeface="Roboto Light" panose="02000000000000000000" pitchFamily="2" charset="0"/>
                          <a:ea typeface="Roboto Light" panose="02000000000000000000" pitchFamily="2" charset="0"/>
                        </a:rPr>
                        <a:t>Car Share</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p>
                  </a:txBody>
                  <a:tcPr marL="121920" marR="121920" marT="60960" marB="60960" anchor="ctr">
                    <a:solidFill>
                      <a:schemeClr val="accent5">
                        <a:lumMod val="50000"/>
                      </a:schemeClr>
                    </a:solidFill>
                  </a:tcPr>
                </a:tc>
                <a:extLst>
                  <a:ext uri="{0D108BD9-81ED-4DB2-BD59-A6C34878D82A}">
                    <a16:rowId xmlns:a16="http://schemas.microsoft.com/office/drawing/2014/main" xmlns="" val="3833452193"/>
                  </a:ext>
                </a:extLst>
              </a:tr>
              <a:tr h="284480">
                <a:tc>
                  <a:txBody>
                    <a:bodyPr/>
                    <a:lstStyle/>
                    <a:p>
                      <a:pPr algn="l"/>
                      <a:r>
                        <a:rPr lang="en-US" sz="1100" dirty="0">
                          <a:latin typeface="Roboto Light" panose="02000000000000000000" pitchFamily="2" charset="0"/>
                          <a:ea typeface="Roboto Light" panose="02000000000000000000" pitchFamily="2" charset="0"/>
                        </a:rPr>
                        <a:t>Micromobility + AT</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endParaRPr lang="en-US" sz="1100">
                        <a:latin typeface="Roboto Black" panose="02000000000000000000" pitchFamily="2" charset="0"/>
                        <a:ea typeface="Roboto Black" panose="02000000000000000000" pitchFamily="2" charset="0"/>
                      </a:endParaRPr>
                    </a:p>
                  </a:txBody>
                  <a:tcPr marL="121920" marR="121920" marT="60960" marB="60960" anchor="ctr">
                    <a:solidFill>
                      <a:schemeClr val="accent5">
                        <a:lumMod val="50000"/>
                      </a:schemeClr>
                    </a:solidFill>
                  </a:tcPr>
                </a:tc>
                <a:extLst>
                  <a:ext uri="{0D108BD9-81ED-4DB2-BD59-A6C34878D82A}">
                    <a16:rowId xmlns:a16="http://schemas.microsoft.com/office/drawing/2014/main" xmlns="" val="784966803"/>
                  </a:ext>
                </a:extLst>
              </a:tr>
              <a:tr h="284480">
                <a:tc>
                  <a:txBody>
                    <a:bodyPr/>
                    <a:lstStyle/>
                    <a:p>
                      <a:pPr algn="l"/>
                      <a:r>
                        <a:rPr lang="en-US" sz="1100">
                          <a:latin typeface="Roboto Light" panose="02000000000000000000" pitchFamily="2" charset="0"/>
                          <a:ea typeface="Roboto Light" panose="02000000000000000000" pitchFamily="2" charset="0"/>
                        </a:rPr>
                        <a:t>Circulator</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endParaRPr lang="en-US" sz="1100">
                        <a:solidFill>
                          <a:schemeClr val="bg1">
                            <a:lumMod val="95000"/>
                          </a:schemeClr>
                        </a:solidFill>
                        <a:latin typeface="Roboto Black" panose="02000000000000000000" pitchFamily="2" charset="0"/>
                        <a:ea typeface="Roboto Black" panose="02000000000000000000" pitchFamily="2" charset="0"/>
                      </a:endParaRPr>
                    </a:p>
                  </a:txBody>
                  <a:tcPr marL="121920" marR="121920" marT="60960" marB="60960" anchor="ctr">
                    <a:solidFill>
                      <a:schemeClr val="accent5">
                        <a:lumMod val="50000"/>
                      </a:schemeClr>
                    </a:solidFill>
                  </a:tcPr>
                </a:tc>
                <a:extLst>
                  <a:ext uri="{0D108BD9-81ED-4DB2-BD59-A6C34878D82A}">
                    <a16:rowId xmlns:a16="http://schemas.microsoft.com/office/drawing/2014/main" xmlns="" val="3540463029"/>
                  </a:ext>
                </a:extLst>
              </a:tr>
              <a:tr h="284480">
                <a:tc>
                  <a:txBody>
                    <a:bodyPr/>
                    <a:lstStyle/>
                    <a:p>
                      <a:pPr algn="l"/>
                      <a:r>
                        <a:rPr lang="en-US" sz="1100">
                          <a:latin typeface="Roboto Light" panose="02000000000000000000" pitchFamily="2" charset="0"/>
                          <a:ea typeface="Roboto Light" panose="02000000000000000000" pitchFamily="2" charset="0"/>
                        </a:rPr>
                        <a:t>Mobility Hubs</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endParaRPr lang="en-US" sz="1100">
                        <a:solidFill>
                          <a:schemeClr val="tx1"/>
                        </a:solidFill>
                        <a:latin typeface="Roboto Black" panose="02000000000000000000" pitchFamily="2" charset="0"/>
                        <a:ea typeface="Roboto Black" panose="02000000000000000000" pitchFamily="2" charset="0"/>
                      </a:endParaRPr>
                    </a:p>
                  </a:txBody>
                  <a:tcPr marL="121920" marR="121920" marT="60960" marB="60960" anchor="ctr">
                    <a:solidFill>
                      <a:schemeClr val="accent5">
                        <a:lumMod val="50000"/>
                      </a:schemeClr>
                    </a:solidFill>
                  </a:tcPr>
                </a:tc>
                <a:extLst>
                  <a:ext uri="{0D108BD9-81ED-4DB2-BD59-A6C34878D82A}">
                    <a16:rowId xmlns:a16="http://schemas.microsoft.com/office/drawing/2014/main" xmlns="" val="3809822723"/>
                  </a:ext>
                </a:extLst>
              </a:tr>
              <a:tr h="284480">
                <a:tc>
                  <a:txBody>
                    <a:bodyPr/>
                    <a:lstStyle/>
                    <a:p>
                      <a:pPr algn="l"/>
                      <a:r>
                        <a:rPr lang="en-US" sz="1100" dirty="0" err="1">
                          <a:latin typeface="Roboto Light" panose="02000000000000000000" pitchFamily="2" charset="0"/>
                          <a:ea typeface="Roboto Light" panose="02000000000000000000" pitchFamily="2" charset="0"/>
                        </a:rPr>
                        <a:t>MaaS</a:t>
                      </a:r>
                      <a:r>
                        <a:rPr lang="en-US" sz="1100" dirty="0">
                          <a:latin typeface="Roboto Light" panose="02000000000000000000" pitchFamily="2" charset="0"/>
                          <a:ea typeface="Roboto Light" panose="02000000000000000000" pitchFamily="2" charset="0"/>
                        </a:rPr>
                        <a:t> + Mobility Subsidy </a:t>
                      </a:r>
                    </a:p>
                  </a:txBody>
                  <a:tcPr marL="121920" marR="121920" marT="60960" marB="60960" anchor="ctr"/>
                </a:tc>
                <a:tc>
                  <a:txBody>
                    <a:bodyPr/>
                    <a:lstStyle/>
                    <a:p>
                      <a:pPr algn="ctr"/>
                      <a:r>
                        <a:rPr lang="en-US" sz="1100" dirty="0">
                          <a:solidFill>
                            <a:schemeClr val="bg1"/>
                          </a:solidFill>
                          <a:latin typeface="Roboto Black" panose="02000000000000000000" pitchFamily="2" charset="0"/>
                          <a:ea typeface="Roboto Black" panose="02000000000000000000" pitchFamily="2" charset="0"/>
                        </a:rPr>
                        <a:t>Best+</a:t>
                      </a:r>
                      <a:endParaRPr lang="en-US" sz="1100" dirty="0">
                        <a:latin typeface="Roboto Black" panose="02000000000000000000" pitchFamily="2" charset="0"/>
                        <a:ea typeface="Roboto Black" panose="02000000000000000000" pitchFamily="2" charset="0"/>
                      </a:endParaRPr>
                    </a:p>
                  </a:txBody>
                  <a:tcPr marL="121920" marR="121920" marT="60960" marB="60960" anchor="ctr">
                    <a:solidFill>
                      <a:schemeClr val="accent5">
                        <a:lumMod val="50000"/>
                      </a:schemeClr>
                    </a:solidFill>
                  </a:tcPr>
                </a:tc>
                <a:extLst>
                  <a:ext uri="{0D108BD9-81ED-4DB2-BD59-A6C34878D82A}">
                    <a16:rowId xmlns:a16="http://schemas.microsoft.com/office/drawing/2014/main" xmlns="" val="4125733209"/>
                  </a:ext>
                </a:extLst>
              </a:tr>
            </a:tbl>
          </a:graphicData>
        </a:graphic>
      </p:graphicFrame>
      <p:graphicFrame>
        <p:nvGraphicFramePr>
          <p:cNvPr id="7" name="Table 7">
            <a:extLst>
              <a:ext uri="{FF2B5EF4-FFF2-40B4-BE49-F238E27FC236}">
                <a16:creationId xmlns:a16="http://schemas.microsoft.com/office/drawing/2014/main" xmlns="" id="{DB097AD9-9F1B-4096-9ABA-FECC22265566}"/>
              </a:ext>
            </a:extLst>
          </p:cNvPr>
          <p:cNvGraphicFramePr>
            <a:graphicFrameLocks noGrp="1"/>
          </p:cNvGraphicFramePr>
          <p:nvPr/>
        </p:nvGraphicFramePr>
        <p:xfrm>
          <a:off x="771931" y="2426760"/>
          <a:ext cx="2795440" cy="1447800"/>
        </p:xfrm>
        <a:graphic>
          <a:graphicData uri="http://schemas.openxmlformats.org/drawingml/2006/table">
            <a:tbl>
              <a:tblPr firstRow="1" bandRow="1"/>
              <a:tblGrid>
                <a:gridCol w="2139720">
                  <a:extLst>
                    <a:ext uri="{9D8B030D-6E8A-4147-A177-3AD203B41FA5}">
                      <a16:colId xmlns:a16="http://schemas.microsoft.com/office/drawing/2014/main" xmlns="" val="1422378129"/>
                    </a:ext>
                  </a:extLst>
                </a:gridCol>
                <a:gridCol w="655720">
                  <a:extLst>
                    <a:ext uri="{9D8B030D-6E8A-4147-A177-3AD203B41FA5}">
                      <a16:colId xmlns:a16="http://schemas.microsoft.com/office/drawing/2014/main" xmlns="" val="1295323001"/>
                    </a:ext>
                  </a:extLst>
                </a:gridCol>
              </a:tblGrid>
              <a:tr h="284480">
                <a:tc>
                  <a:txBody>
                    <a:bodyPr/>
                    <a:lstStyle/>
                    <a:p>
                      <a:pPr algn="l"/>
                      <a:r>
                        <a:rPr lang="en-US" sz="1100">
                          <a:latin typeface="Roboto Light" panose="02000000000000000000" pitchFamily="2" charset="0"/>
                          <a:ea typeface="Roboto Light" panose="02000000000000000000" pitchFamily="2" charset="0"/>
                        </a:rPr>
                        <a:t>Car Share</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p>
                  </a:txBody>
                  <a:tcPr marL="121920" marR="121920" marT="60960" marB="60960" anchor="ctr">
                    <a:solidFill>
                      <a:schemeClr val="accent5">
                        <a:lumMod val="50000"/>
                      </a:schemeClr>
                    </a:solidFill>
                  </a:tcPr>
                </a:tc>
                <a:extLst>
                  <a:ext uri="{0D108BD9-81ED-4DB2-BD59-A6C34878D82A}">
                    <a16:rowId xmlns:a16="http://schemas.microsoft.com/office/drawing/2014/main" xmlns="" val="3833452193"/>
                  </a:ext>
                </a:extLst>
              </a:tr>
              <a:tr h="284480">
                <a:tc>
                  <a:txBody>
                    <a:bodyPr/>
                    <a:lstStyle/>
                    <a:p>
                      <a:pPr algn="l"/>
                      <a:r>
                        <a:rPr lang="en-US" sz="1100" dirty="0">
                          <a:latin typeface="Roboto Light" panose="02000000000000000000" pitchFamily="2" charset="0"/>
                          <a:ea typeface="Roboto Light" panose="02000000000000000000" pitchFamily="2" charset="0"/>
                        </a:rPr>
                        <a:t>Micromobility + AT</a:t>
                      </a:r>
                    </a:p>
                  </a:txBody>
                  <a:tcPr marL="121920" marR="121920" marT="60960" marB="60960" anchor="ctr"/>
                </a:tc>
                <a:tc>
                  <a:txBody>
                    <a:bodyPr/>
                    <a:lstStyle/>
                    <a:p>
                      <a:pPr algn="ctr"/>
                      <a:r>
                        <a:rPr lang="en-US" sz="1100">
                          <a:latin typeface="Roboto Black" panose="02000000000000000000" pitchFamily="2" charset="0"/>
                          <a:ea typeface="Roboto Black" panose="02000000000000000000" pitchFamily="2" charset="0"/>
                        </a:rPr>
                        <a:t>Good</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xmlns="" val="784966803"/>
                  </a:ext>
                </a:extLst>
              </a:tr>
              <a:tr h="284480">
                <a:tc>
                  <a:txBody>
                    <a:bodyPr/>
                    <a:lstStyle/>
                    <a:p>
                      <a:pPr algn="l"/>
                      <a:r>
                        <a:rPr lang="en-US" sz="1100">
                          <a:latin typeface="Roboto Light" panose="02000000000000000000" pitchFamily="2" charset="0"/>
                          <a:ea typeface="Roboto Light" panose="02000000000000000000" pitchFamily="2" charset="0"/>
                        </a:rPr>
                        <a:t>Circulator</a:t>
                      </a:r>
                    </a:p>
                  </a:txBody>
                  <a:tcPr marL="121920" marR="121920" marT="60960" marB="60960" anchor="ctr"/>
                </a:tc>
                <a:tc>
                  <a:txBody>
                    <a:bodyPr/>
                    <a:lstStyle/>
                    <a:p>
                      <a:pPr algn="ctr"/>
                      <a:r>
                        <a:rPr lang="en-US" sz="1100">
                          <a:solidFill>
                            <a:schemeClr val="bg1">
                              <a:lumMod val="95000"/>
                            </a:schemeClr>
                          </a:solidFill>
                          <a:latin typeface="Roboto Black" panose="02000000000000000000" pitchFamily="2" charset="0"/>
                          <a:ea typeface="Roboto Black" panose="02000000000000000000" pitchFamily="2" charset="0"/>
                        </a:rPr>
                        <a:t>Better</a:t>
                      </a:r>
                    </a:p>
                  </a:txBody>
                  <a:tcPr marL="121920" marR="121920" marT="60960" marB="60960" anchor="ctr">
                    <a:solidFill>
                      <a:schemeClr val="accent5">
                        <a:lumMod val="75000"/>
                      </a:schemeClr>
                    </a:solidFill>
                  </a:tcPr>
                </a:tc>
                <a:extLst>
                  <a:ext uri="{0D108BD9-81ED-4DB2-BD59-A6C34878D82A}">
                    <a16:rowId xmlns:a16="http://schemas.microsoft.com/office/drawing/2014/main" xmlns="" val="3540463029"/>
                  </a:ext>
                </a:extLst>
              </a:tr>
              <a:tr h="284480">
                <a:tc>
                  <a:txBody>
                    <a:bodyPr/>
                    <a:lstStyle/>
                    <a:p>
                      <a:pPr algn="l"/>
                      <a:r>
                        <a:rPr lang="en-US" sz="1100">
                          <a:latin typeface="Roboto Light" panose="02000000000000000000" pitchFamily="2" charset="0"/>
                          <a:ea typeface="Roboto Light" panose="02000000000000000000" pitchFamily="2" charset="0"/>
                        </a:rPr>
                        <a:t>Mobility Hubs</a:t>
                      </a:r>
                    </a:p>
                  </a:txBody>
                  <a:tcPr marL="121920" marR="121920" marT="60960" marB="60960" anchor="ctr"/>
                </a:tc>
                <a:tc>
                  <a:txBody>
                    <a:bodyPr/>
                    <a:lstStyle/>
                    <a:p>
                      <a:pPr algn="ctr"/>
                      <a:r>
                        <a:rPr lang="en-US" sz="1100">
                          <a:solidFill>
                            <a:schemeClr val="tx1"/>
                          </a:solidFill>
                          <a:latin typeface="Roboto Black" panose="02000000000000000000" pitchFamily="2" charset="0"/>
                          <a:ea typeface="Roboto Black" panose="02000000000000000000" pitchFamily="2" charset="0"/>
                        </a:rPr>
                        <a:t>Good</a:t>
                      </a:r>
                    </a:p>
                  </a:txBody>
                  <a:tcPr marL="121920" marR="121920" marT="60960" marB="60960" anchor="ctr">
                    <a:solidFill>
                      <a:srgbClr val="BDD7EE"/>
                    </a:solidFill>
                  </a:tcPr>
                </a:tc>
                <a:extLst>
                  <a:ext uri="{0D108BD9-81ED-4DB2-BD59-A6C34878D82A}">
                    <a16:rowId xmlns:a16="http://schemas.microsoft.com/office/drawing/2014/main" xmlns="" val="3809822723"/>
                  </a:ext>
                </a:extLst>
              </a:tr>
              <a:tr h="284480">
                <a:tc>
                  <a:txBody>
                    <a:bodyPr/>
                    <a:lstStyle/>
                    <a:p>
                      <a:pPr algn="l"/>
                      <a:r>
                        <a:rPr lang="en-US" sz="1100" dirty="0" err="1">
                          <a:latin typeface="Roboto Light" panose="02000000000000000000" pitchFamily="2" charset="0"/>
                          <a:ea typeface="Roboto Light" panose="02000000000000000000" pitchFamily="2" charset="0"/>
                        </a:rPr>
                        <a:t>MaaS</a:t>
                      </a:r>
                      <a:r>
                        <a:rPr lang="en-US" sz="1100" dirty="0">
                          <a:latin typeface="Roboto Light" panose="02000000000000000000" pitchFamily="2" charset="0"/>
                          <a:ea typeface="Roboto Light" panose="02000000000000000000" pitchFamily="2" charset="0"/>
                        </a:rPr>
                        <a:t> + Mobility Subsidy </a:t>
                      </a:r>
                    </a:p>
                  </a:txBody>
                  <a:tcPr marL="121920" marR="121920" marT="60960" marB="60960" anchor="ctr"/>
                </a:tc>
                <a:tc>
                  <a:txBody>
                    <a:bodyPr/>
                    <a:lstStyle/>
                    <a:p>
                      <a:pPr algn="ctr"/>
                      <a:r>
                        <a:rPr lang="en-US" sz="1100" dirty="0">
                          <a:latin typeface="Roboto Black" panose="02000000000000000000" pitchFamily="2" charset="0"/>
                          <a:ea typeface="Roboto Black" panose="02000000000000000000" pitchFamily="2" charset="0"/>
                        </a:rPr>
                        <a:t>Good</a:t>
                      </a:r>
                    </a:p>
                  </a:txBody>
                  <a:tcPr marL="121920" marR="121920" marT="60960" marB="60960" anchor="ctr">
                    <a:solidFill>
                      <a:srgbClr val="BDD7EE"/>
                    </a:solidFill>
                  </a:tcPr>
                </a:tc>
                <a:extLst>
                  <a:ext uri="{0D108BD9-81ED-4DB2-BD59-A6C34878D82A}">
                    <a16:rowId xmlns:a16="http://schemas.microsoft.com/office/drawing/2014/main" xmlns="" val="4125733209"/>
                  </a:ext>
                </a:extLst>
              </a:tr>
            </a:tbl>
          </a:graphicData>
        </a:graphic>
      </p:graphicFrame>
      <p:graphicFrame>
        <p:nvGraphicFramePr>
          <p:cNvPr id="8" name="Table 7">
            <a:extLst>
              <a:ext uri="{FF2B5EF4-FFF2-40B4-BE49-F238E27FC236}">
                <a16:creationId xmlns:a16="http://schemas.microsoft.com/office/drawing/2014/main" xmlns="" id="{9FE6B3A0-276C-4A6D-ADB9-28CC45A757F0}"/>
              </a:ext>
            </a:extLst>
          </p:cNvPr>
          <p:cNvGraphicFramePr>
            <a:graphicFrameLocks noGrp="1"/>
          </p:cNvGraphicFramePr>
          <p:nvPr/>
        </p:nvGraphicFramePr>
        <p:xfrm>
          <a:off x="4593675" y="2454469"/>
          <a:ext cx="2713932" cy="1447800"/>
        </p:xfrm>
        <a:graphic>
          <a:graphicData uri="http://schemas.openxmlformats.org/drawingml/2006/table">
            <a:tbl>
              <a:tblPr firstRow="1" bandRow="1"/>
              <a:tblGrid>
                <a:gridCol w="2077329">
                  <a:extLst>
                    <a:ext uri="{9D8B030D-6E8A-4147-A177-3AD203B41FA5}">
                      <a16:colId xmlns:a16="http://schemas.microsoft.com/office/drawing/2014/main" xmlns="" val="1422378129"/>
                    </a:ext>
                  </a:extLst>
                </a:gridCol>
                <a:gridCol w="636603">
                  <a:extLst>
                    <a:ext uri="{9D8B030D-6E8A-4147-A177-3AD203B41FA5}">
                      <a16:colId xmlns:a16="http://schemas.microsoft.com/office/drawing/2014/main" xmlns="" val="1295323001"/>
                    </a:ext>
                  </a:extLst>
                </a:gridCol>
              </a:tblGrid>
              <a:tr h="284480">
                <a:tc>
                  <a:txBody>
                    <a:bodyPr/>
                    <a:lstStyle/>
                    <a:p>
                      <a:pPr algn="l"/>
                      <a:r>
                        <a:rPr lang="en-US" sz="1100">
                          <a:latin typeface="Roboto Light" panose="02000000000000000000" pitchFamily="2" charset="0"/>
                          <a:ea typeface="Roboto Light" panose="02000000000000000000" pitchFamily="2" charset="0"/>
                        </a:rPr>
                        <a:t>Car Share</a:t>
                      </a:r>
                    </a:p>
                  </a:txBody>
                  <a:tcPr marL="121920" marR="121920" marT="60960" marB="60960" anchor="ctr"/>
                </a:tc>
                <a:tc>
                  <a:txBody>
                    <a:bodyPr/>
                    <a:lstStyle/>
                    <a:p>
                      <a:pPr algn="ctr"/>
                      <a:r>
                        <a:rPr lang="en-US" sz="1100">
                          <a:solidFill>
                            <a:schemeClr val="bg1"/>
                          </a:solidFill>
                          <a:latin typeface="Roboto Black" panose="02000000000000000000" pitchFamily="2" charset="0"/>
                          <a:ea typeface="Roboto Black" panose="02000000000000000000" pitchFamily="2" charset="0"/>
                        </a:rPr>
                        <a:t>Best</a:t>
                      </a:r>
                    </a:p>
                  </a:txBody>
                  <a:tcPr marL="121920" marR="121920" marT="60960" marB="60960" anchor="ctr">
                    <a:solidFill>
                      <a:schemeClr val="accent5">
                        <a:lumMod val="50000"/>
                      </a:schemeClr>
                    </a:solidFill>
                  </a:tcPr>
                </a:tc>
                <a:extLst>
                  <a:ext uri="{0D108BD9-81ED-4DB2-BD59-A6C34878D82A}">
                    <a16:rowId xmlns:a16="http://schemas.microsoft.com/office/drawing/2014/main" xmlns="" val="3833452193"/>
                  </a:ext>
                </a:extLst>
              </a:tr>
              <a:tr h="284480">
                <a:tc>
                  <a:txBody>
                    <a:bodyPr/>
                    <a:lstStyle/>
                    <a:p>
                      <a:pPr algn="l"/>
                      <a:r>
                        <a:rPr lang="en-US" sz="1100" dirty="0">
                          <a:latin typeface="Roboto Light" panose="02000000000000000000" pitchFamily="2" charset="0"/>
                          <a:ea typeface="Roboto Light" panose="02000000000000000000" pitchFamily="2" charset="0"/>
                        </a:rPr>
                        <a:t>Micromobility + AT</a:t>
                      </a:r>
                    </a:p>
                  </a:txBody>
                  <a:tcPr marL="121920" marR="121920" marT="60960" marB="60960" anchor="ctr"/>
                </a:tc>
                <a:tc>
                  <a:txBody>
                    <a:bodyPr/>
                    <a:lstStyle/>
                    <a:p>
                      <a:pPr algn="ctr"/>
                      <a:r>
                        <a:rPr lang="en-US" sz="1100">
                          <a:latin typeface="Roboto Black" panose="02000000000000000000" pitchFamily="2" charset="0"/>
                          <a:ea typeface="Roboto Black" panose="02000000000000000000" pitchFamily="2" charset="0"/>
                        </a:rPr>
                        <a:t>Good</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xmlns="" val="784966803"/>
                  </a:ext>
                </a:extLst>
              </a:tr>
              <a:tr h="284480">
                <a:tc>
                  <a:txBody>
                    <a:bodyPr/>
                    <a:lstStyle/>
                    <a:p>
                      <a:pPr algn="l"/>
                      <a:r>
                        <a:rPr lang="en-US" sz="1100">
                          <a:latin typeface="Roboto Light" panose="02000000000000000000" pitchFamily="2" charset="0"/>
                          <a:ea typeface="Roboto Light" panose="02000000000000000000" pitchFamily="2" charset="0"/>
                        </a:rPr>
                        <a:t>Circulator</a:t>
                      </a:r>
                    </a:p>
                  </a:txBody>
                  <a:tcPr marL="121920" marR="121920" marT="60960" marB="60960" anchor="ctr"/>
                </a:tc>
                <a:tc>
                  <a:txBody>
                    <a:bodyPr/>
                    <a:lstStyle/>
                    <a:p>
                      <a:pPr algn="ctr"/>
                      <a:r>
                        <a:rPr lang="en-US" sz="1100">
                          <a:solidFill>
                            <a:schemeClr val="bg1">
                              <a:lumMod val="95000"/>
                            </a:schemeClr>
                          </a:solidFill>
                          <a:latin typeface="Roboto Black" panose="02000000000000000000" pitchFamily="2" charset="0"/>
                          <a:ea typeface="Roboto Black" panose="02000000000000000000" pitchFamily="2" charset="0"/>
                        </a:rPr>
                        <a:t>Better</a:t>
                      </a:r>
                    </a:p>
                  </a:txBody>
                  <a:tcPr marL="121920" marR="121920" marT="60960" marB="60960" anchor="ctr">
                    <a:solidFill>
                      <a:schemeClr val="accent5">
                        <a:lumMod val="75000"/>
                      </a:schemeClr>
                    </a:solidFill>
                  </a:tcPr>
                </a:tc>
                <a:extLst>
                  <a:ext uri="{0D108BD9-81ED-4DB2-BD59-A6C34878D82A}">
                    <a16:rowId xmlns:a16="http://schemas.microsoft.com/office/drawing/2014/main" xmlns="" val="3540463029"/>
                  </a:ext>
                </a:extLst>
              </a:tr>
              <a:tr h="284480">
                <a:tc>
                  <a:txBody>
                    <a:bodyPr/>
                    <a:lstStyle/>
                    <a:p>
                      <a:pPr algn="l"/>
                      <a:r>
                        <a:rPr lang="en-US" sz="1100">
                          <a:latin typeface="Roboto Light" panose="02000000000000000000" pitchFamily="2" charset="0"/>
                          <a:ea typeface="Roboto Light" panose="02000000000000000000" pitchFamily="2" charset="0"/>
                        </a:rPr>
                        <a:t>Mobility Hubs</a:t>
                      </a:r>
                    </a:p>
                  </a:txBody>
                  <a:tcPr marL="121920" marR="121920" marT="60960" marB="60960" anchor="ctr"/>
                </a:tc>
                <a:tc>
                  <a:txBody>
                    <a:bodyPr/>
                    <a:lstStyle/>
                    <a:p>
                      <a:pPr algn="ctr"/>
                      <a:r>
                        <a:rPr lang="en-US" sz="1100">
                          <a:solidFill>
                            <a:schemeClr val="tx1"/>
                          </a:solidFill>
                          <a:latin typeface="Roboto Black" panose="02000000000000000000" pitchFamily="2" charset="0"/>
                          <a:ea typeface="Roboto Black" panose="02000000000000000000" pitchFamily="2" charset="0"/>
                        </a:rPr>
                        <a:t>Good</a:t>
                      </a:r>
                    </a:p>
                  </a:txBody>
                  <a:tcPr marL="121920" marR="121920" marT="60960" marB="60960" anchor="ctr">
                    <a:solidFill>
                      <a:srgbClr val="BDD7EE"/>
                    </a:solidFill>
                  </a:tcPr>
                </a:tc>
                <a:extLst>
                  <a:ext uri="{0D108BD9-81ED-4DB2-BD59-A6C34878D82A}">
                    <a16:rowId xmlns:a16="http://schemas.microsoft.com/office/drawing/2014/main" xmlns="" val="3809822723"/>
                  </a:ext>
                </a:extLst>
              </a:tr>
              <a:tr h="284480">
                <a:tc>
                  <a:txBody>
                    <a:bodyPr/>
                    <a:lstStyle/>
                    <a:p>
                      <a:pPr algn="l"/>
                      <a:r>
                        <a:rPr lang="en-US" sz="1100" dirty="0" err="1">
                          <a:latin typeface="Roboto Light" panose="02000000000000000000" pitchFamily="2" charset="0"/>
                          <a:ea typeface="Roboto Light" panose="02000000000000000000" pitchFamily="2" charset="0"/>
                        </a:rPr>
                        <a:t>MaaS</a:t>
                      </a:r>
                      <a:r>
                        <a:rPr lang="en-US" sz="1100" dirty="0">
                          <a:latin typeface="Roboto Light" panose="02000000000000000000" pitchFamily="2" charset="0"/>
                          <a:ea typeface="Roboto Light" panose="02000000000000000000" pitchFamily="2" charset="0"/>
                        </a:rPr>
                        <a:t> + Mobility Subsidy </a:t>
                      </a:r>
                    </a:p>
                  </a:txBody>
                  <a:tcPr marL="121920" marR="121920" marT="60960" marB="60960" anchor="ctr"/>
                </a:tc>
                <a:tc>
                  <a:txBody>
                    <a:bodyPr/>
                    <a:lstStyle/>
                    <a:p>
                      <a:pPr algn="ctr"/>
                      <a:r>
                        <a:rPr lang="en-US" sz="1100" dirty="0">
                          <a:solidFill>
                            <a:schemeClr val="bg1">
                              <a:lumMod val="95000"/>
                            </a:schemeClr>
                          </a:solidFill>
                          <a:latin typeface="Roboto Black" panose="02000000000000000000" pitchFamily="2" charset="0"/>
                          <a:ea typeface="Roboto Black" panose="02000000000000000000" pitchFamily="2" charset="0"/>
                        </a:rPr>
                        <a:t>Better</a:t>
                      </a:r>
                    </a:p>
                  </a:txBody>
                  <a:tcPr marL="121920" marR="121920" marT="60960" marB="60960" anchor="ctr">
                    <a:solidFill>
                      <a:srgbClr val="0F73BA"/>
                    </a:solidFill>
                  </a:tcPr>
                </a:tc>
                <a:extLst>
                  <a:ext uri="{0D108BD9-81ED-4DB2-BD59-A6C34878D82A}">
                    <a16:rowId xmlns:a16="http://schemas.microsoft.com/office/drawing/2014/main" xmlns="" val="4125733209"/>
                  </a:ext>
                </a:extLst>
              </a:tr>
            </a:tbl>
          </a:graphicData>
        </a:graphic>
      </p:graphicFrame>
      <p:cxnSp>
        <p:nvCxnSpPr>
          <p:cNvPr id="9" name="Straight Connector 8">
            <a:extLst>
              <a:ext uri="{FF2B5EF4-FFF2-40B4-BE49-F238E27FC236}">
                <a16:creationId xmlns:a16="http://schemas.microsoft.com/office/drawing/2014/main" xmlns="" id="{75096BB7-34DD-490A-BD2E-CB3980E5587B}"/>
              </a:ext>
            </a:extLst>
          </p:cNvPr>
          <p:cNvCxnSpPr>
            <a:cxnSpLocks/>
          </p:cNvCxnSpPr>
          <p:nvPr/>
        </p:nvCxnSpPr>
        <p:spPr>
          <a:xfrm>
            <a:off x="3949091" y="1185985"/>
            <a:ext cx="0" cy="3275179"/>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xmlns="" id="{EBB4F92C-3F75-4612-9B01-CD95534CD2A3}"/>
              </a:ext>
            </a:extLst>
          </p:cNvPr>
          <p:cNvCxnSpPr>
            <a:cxnSpLocks/>
          </p:cNvCxnSpPr>
          <p:nvPr/>
        </p:nvCxnSpPr>
        <p:spPr>
          <a:xfrm>
            <a:off x="7924800" y="1219200"/>
            <a:ext cx="0" cy="3223491"/>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xmlns="" id="{3CB428E9-0795-4071-901D-109F7F91DF84}"/>
              </a:ext>
            </a:extLst>
          </p:cNvPr>
          <p:cNvSpPr txBox="1"/>
          <p:nvPr/>
        </p:nvSpPr>
        <p:spPr>
          <a:xfrm>
            <a:off x="8573417" y="1341600"/>
            <a:ext cx="3062400" cy="461665"/>
          </a:xfrm>
          <a:prstGeom prst="rect">
            <a:avLst/>
          </a:prstGeom>
          <a:noFill/>
        </p:spPr>
        <p:txBody>
          <a:bodyPr wrap="square" rtlCol="0">
            <a:spAutoFit/>
          </a:bodyPr>
          <a:lstStyle/>
          <a:p>
            <a:pPr algn="ctr" defTabSz="1219170">
              <a:defRPr/>
            </a:pPr>
            <a:r>
              <a:rPr lang="en-US" sz="2400" b="1" u="sng" dirty="0">
                <a:solidFill>
                  <a:srgbClr val="5B9BD5">
                    <a:lumMod val="50000"/>
                  </a:srgbClr>
                </a:solidFill>
                <a:latin typeface="Roboto" panose="02000000000000000000" pitchFamily="2" charset="0"/>
                <a:ea typeface="Roboto" panose="02000000000000000000" pitchFamily="2" charset="0"/>
                <a:cs typeface="Arial"/>
                <a:sym typeface="Arial"/>
              </a:rPr>
              <a:t>Best</a:t>
            </a:r>
            <a:endParaRPr lang="en-US" sz="3200" b="1" u="sng" dirty="0">
              <a:solidFill>
                <a:srgbClr val="5B9BD5">
                  <a:lumMod val="50000"/>
                </a:srgbClr>
              </a:solidFill>
              <a:latin typeface="Roboto" panose="02000000000000000000" pitchFamily="2" charset="0"/>
              <a:ea typeface="Roboto" panose="02000000000000000000" pitchFamily="2" charset="0"/>
              <a:cs typeface="Arial"/>
              <a:sym typeface="Arial"/>
            </a:endParaRPr>
          </a:p>
        </p:txBody>
      </p:sp>
      <p:sp>
        <p:nvSpPr>
          <p:cNvPr id="12" name="TextBox 11">
            <a:extLst>
              <a:ext uri="{FF2B5EF4-FFF2-40B4-BE49-F238E27FC236}">
                <a16:creationId xmlns:a16="http://schemas.microsoft.com/office/drawing/2014/main" xmlns="" id="{BF034193-92FC-4159-B3B7-F0198D904698}"/>
              </a:ext>
            </a:extLst>
          </p:cNvPr>
          <p:cNvSpPr txBox="1"/>
          <p:nvPr/>
        </p:nvSpPr>
        <p:spPr>
          <a:xfrm>
            <a:off x="604360" y="1323126"/>
            <a:ext cx="3062400" cy="461665"/>
          </a:xfrm>
          <a:prstGeom prst="rect">
            <a:avLst/>
          </a:prstGeom>
          <a:noFill/>
        </p:spPr>
        <p:txBody>
          <a:bodyPr wrap="square" rtlCol="0">
            <a:spAutoFit/>
          </a:bodyPr>
          <a:lstStyle/>
          <a:p>
            <a:pPr algn="ctr" defTabSz="1219170">
              <a:defRPr/>
            </a:pPr>
            <a:r>
              <a:rPr lang="en-US" sz="2400" b="1" u="sng" dirty="0">
                <a:solidFill>
                  <a:srgbClr val="5B9BD5">
                    <a:lumMod val="40000"/>
                    <a:lumOff val="60000"/>
                  </a:srgbClr>
                </a:solidFill>
                <a:latin typeface="Roboto" panose="02000000000000000000" pitchFamily="2" charset="0"/>
                <a:ea typeface="Roboto" panose="02000000000000000000" pitchFamily="2" charset="0"/>
                <a:cs typeface="Arial"/>
                <a:sym typeface="Arial"/>
              </a:rPr>
              <a:t>Good</a:t>
            </a:r>
          </a:p>
        </p:txBody>
      </p:sp>
      <p:sp>
        <p:nvSpPr>
          <p:cNvPr id="13" name="TextBox 12">
            <a:extLst>
              <a:ext uri="{FF2B5EF4-FFF2-40B4-BE49-F238E27FC236}">
                <a16:creationId xmlns:a16="http://schemas.microsoft.com/office/drawing/2014/main" xmlns="" id="{2888D854-4454-4629-8F65-3C83E13ADC2C}"/>
              </a:ext>
            </a:extLst>
          </p:cNvPr>
          <p:cNvSpPr txBox="1"/>
          <p:nvPr/>
        </p:nvSpPr>
        <p:spPr>
          <a:xfrm>
            <a:off x="4395705" y="1342836"/>
            <a:ext cx="3062400" cy="461665"/>
          </a:xfrm>
          <a:prstGeom prst="rect">
            <a:avLst/>
          </a:prstGeom>
          <a:noFill/>
        </p:spPr>
        <p:txBody>
          <a:bodyPr wrap="square" rtlCol="0">
            <a:spAutoFit/>
          </a:bodyPr>
          <a:lstStyle/>
          <a:p>
            <a:pPr algn="ctr" defTabSz="1219170">
              <a:defRPr/>
            </a:pPr>
            <a:r>
              <a:rPr lang="en-US" sz="2400" b="1" u="sng" dirty="0">
                <a:solidFill>
                  <a:srgbClr val="5B9BD5">
                    <a:lumMod val="75000"/>
                  </a:srgbClr>
                </a:solidFill>
                <a:latin typeface="Roboto" panose="02000000000000000000" pitchFamily="2" charset="0"/>
                <a:ea typeface="Roboto" panose="02000000000000000000" pitchFamily="2" charset="0"/>
                <a:cs typeface="Arial"/>
                <a:sym typeface="Arial"/>
              </a:rPr>
              <a:t>Better</a:t>
            </a:r>
            <a:endParaRPr lang="en-US" sz="3200" b="1" u="sng" dirty="0">
              <a:solidFill>
                <a:srgbClr val="5B9BD5">
                  <a:lumMod val="75000"/>
                </a:srgbClr>
              </a:solidFill>
              <a:latin typeface="Roboto" panose="02000000000000000000" pitchFamily="2" charset="0"/>
              <a:ea typeface="Roboto" panose="02000000000000000000" pitchFamily="2" charset="0"/>
              <a:cs typeface="Arial"/>
              <a:sym typeface="Arial"/>
            </a:endParaRPr>
          </a:p>
        </p:txBody>
      </p:sp>
      <p:cxnSp>
        <p:nvCxnSpPr>
          <p:cNvPr id="23" name="Straight Connector 22">
            <a:extLst>
              <a:ext uri="{FF2B5EF4-FFF2-40B4-BE49-F238E27FC236}">
                <a16:creationId xmlns:a16="http://schemas.microsoft.com/office/drawing/2014/main" xmlns="" id="{84765B43-0650-458A-902F-49B2D617D155}"/>
              </a:ext>
            </a:extLst>
          </p:cNvPr>
          <p:cNvCxnSpPr/>
          <p:nvPr/>
        </p:nvCxnSpPr>
        <p:spPr>
          <a:xfrm>
            <a:off x="0" y="4451927"/>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61616538-3B75-46F8-8BCA-106EEB338142}"/>
              </a:ext>
            </a:extLst>
          </p:cNvPr>
          <p:cNvSpPr txBox="1"/>
          <p:nvPr/>
        </p:nvSpPr>
        <p:spPr>
          <a:xfrm>
            <a:off x="757382" y="4599710"/>
            <a:ext cx="10732655" cy="1569917"/>
          </a:xfrm>
          <a:prstGeom prst="rect">
            <a:avLst/>
          </a:prstGeom>
          <a:noFill/>
        </p:spPr>
        <p:txBody>
          <a:bodyPr wrap="square" rtlCol="0">
            <a:spAutoFit/>
          </a:bodyPr>
          <a:lstStyle/>
          <a:p>
            <a:pPr defTabSz="1219170">
              <a:defRPr/>
            </a:pPr>
            <a:r>
              <a:rPr lang="en-US" sz="1867" dirty="0">
                <a:solidFill>
                  <a:prstClr val="black"/>
                </a:solidFill>
                <a:latin typeface="Roboto" panose="02000000000000000000" pitchFamily="2" charset="0"/>
                <a:ea typeface="Roboto" panose="02000000000000000000" pitchFamily="2" charset="0"/>
                <a:cs typeface="Arial"/>
                <a:sym typeface="Arial"/>
              </a:rPr>
              <a:t>Recommend </a:t>
            </a:r>
            <a:r>
              <a:rPr lang="en-US" sz="1867" b="1" dirty="0">
                <a:solidFill>
                  <a:srgbClr val="5B9BD5">
                    <a:lumMod val="75000"/>
                  </a:srgbClr>
                </a:solidFill>
                <a:latin typeface="Roboto" panose="02000000000000000000" pitchFamily="2" charset="0"/>
                <a:ea typeface="Roboto" panose="02000000000000000000" pitchFamily="2" charset="0"/>
                <a:cs typeface="Arial"/>
                <a:sym typeface="Arial"/>
              </a:rPr>
              <a:t>Better</a:t>
            </a:r>
            <a:r>
              <a:rPr lang="en-US" sz="1867" dirty="0">
                <a:solidFill>
                  <a:prstClr val="black"/>
                </a:solidFill>
                <a:latin typeface="Roboto" panose="02000000000000000000" pitchFamily="2" charset="0"/>
                <a:ea typeface="Roboto" panose="02000000000000000000" pitchFamily="2" charset="0"/>
                <a:cs typeface="Arial"/>
                <a:sym typeface="Arial"/>
              </a:rPr>
              <a:t> scenario as starting point with potential for phased/scaled approach.</a:t>
            </a:r>
          </a:p>
          <a:p>
            <a:pPr marL="380990" indent="-380990" defTabSz="1219170">
              <a:spcBef>
                <a:spcPts val="800"/>
              </a:spcBef>
              <a:spcAft>
                <a:spcPts val="800"/>
              </a:spcAft>
              <a:buFont typeface="Arial" panose="020B0604020202020204" pitchFamily="34" charset="0"/>
              <a:buChar char="•"/>
              <a:defRPr/>
            </a:pPr>
            <a:r>
              <a:rPr lang="en-US" sz="1467" dirty="0">
                <a:solidFill>
                  <a:prstClr val="black"/>
                </a:solidFill>
                <a:latin typeface="Roboto Light" panose="02000000000000000000" pitchFamily="2" charset="0"/>
                <a:ea typeface="Roboto Light" panose="02000000000000000000" pitchFamily="2" charset="0"/>
                <a:cs typeface="Arial"/>
                <a:sym typeface="Arial"/>
              </a:rPr>
              <a:t>Delivers significant benefits and impact while managing costs.</a:t>
            </a:r>
          </a:p>
          <a:p>
            <a:pPr marL="380990" indent="-380990" defTabSz="1219170">
              <a:spcBef>
                <a:spcPts val="800"/>
              </a:spcBef>
              <a:spcAft>
                <a:spcPts val="800"/>
              </a:spcAft>
              <a:buFont typeface="Arial" panose="020B0604020202020204" pitchFamily="34" charset="0"/>
              <a:buChar char="•"/>
              <a:defRPr/>
            </a:pPr>
            <a:r>
              <a:rPr lang="en-US" sz="1467" dirty="0">
                <a:solidFill>
                  <a:prstClr val="black"/>
                </a:solidFill>
                <a:latin typeface="Roboto Light" panose="02000000000000000000" pitchFamily="2" charset="0"/>
                <a:ea typeface="Roboto Light" panose="02000000000000000000" pitchFamily="2" charset="0"/>
                <a:cs typeface="Arial"/>
                <a:sym typeface="Arial"/>
              </a:rPr>
              <a:t>Strong ROI for Land Authority, horizontal, and vertical developer. </a:t>
            </a:r>
          </a:p>
          <a:p>
            <a:pPr marL="380990" indent="-380990" defTabSz="1219170">
              <a:spcBef>
                <a:spcPts val="800"/>
              </a:spcBef>
              <a:spcAft>
                <a:spcPts val="800"/>
              </a:spcAft>
              <a:buFont typeface="Arial" panose="020B0604020202020204" pitchFamily="34" charset="0"/>
              <a:buChar char="•"/>
              <a:defRPr/>
            </a:pPr>
            <a:r>
              <a:rPr lang="en-US" sz="1467" dirty="0">
                <a:solidFill>
                  <a:prstClr val="black"/>
                </a:solidFill>
                <a:latin typeface="Roboto Light" panose="02000000000000000000" pitchFamily="2" charset="0"/>
                <a:ea typeface="Roboto Light" panose="02000000000000000000" pitchFamily="2" charset="0"/>
                <a:cs typeface="Arial"/>
                <a:sym typeface="Arial"/>
              </a:rPr>
              <a:t>Sufficient level of initial investment to effectively scale key program elements based on results and project needs.</a:t>
            </a:r>
          </a:p>
        </p:txBody>
      </p:sp>
      <p:sp>
        <p:nvSpPr>
          <p:cNvPr id="14" name="Rectangle 13">
            <a:extLst>
              <a:ext uri="{FF2B5EF4-FFF2-40B4-BE49-F238E27FC236}">
                <a16:creationId xmlns:a16="http://schemas.microsoft.com/office/drawing/2014/main" xmlns="" id="{2BA2A9B6-5077-40AA-903B-49382C3CC21D}"/>
              </a:ext>
            </a:extLst>
          </p:cNvPr>
          <p:cNvSpPr/>
          <p:nvPr/>
        </p:nvSpPr>
        <p:spPr>
          <a:xfrm>
            <a:off x="4165601" y="1237674"/>
            <a:ext cx="3592945" cy="309418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sym typeface="Arial"/>
            </a:endParaRPr>
          </a:p>
        </p:txBody>
      </p:sp>
      <p:pic>
        <p:nvPicPr>
          <p:cNvPr id="17" name="Picture 16"/>
          <p:cNvPicPr>
            <a:picLocks noChangeAspect="1"/>
          </p:cNvPicPr>
          <p:nvPr/>
        </p:nvPicPr>
        <p:blipFill>
          <a:blip r:embed="rId3"/>
          <a:stretch>
            <a:fillRect/>
          </a:stretch>
        </p:blipFill>
        <p:spPr>
          <a:xfrm>
            <a:off x="10690528" y="6533409"/>
            <a:ext cx="1371601" cy="307983"/>
          </a:xfrm>
          <a:prstGeom prst="rect">
            <a:avLst/>
          </a:prstGeom>
        </p:spPr>
      </p:pic>
    </p:spTree>
    <p:extLst>
      <p:ext uri="{BB962C8B-B14F-4D97-AF65-F5344CB8AC3E}">
        <p14:creationId xmlns:p14="http://schemas.microsoft.com/office/powerpoint/2010/main" val="1615447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standing next to a bus&#10;&#10;Description automatically generated">
            <a:extLst>
              <a:ext uri="{FF2B5EF4-FFF2-40B4-BE49-F238E27FC236}">
                <a16:creationId xmlns:a16="http://schemas.microsoft.com/office/drawing/2014/main" xmlns="" id="{C5CAE27A-48A8-49A8-A19B-B6456EA05899}"/>
              </a:ext>
            </a:extLst>
          </p:cNvPr>
          <p:cNvPicPr>
            <a:picLocks noChangeAspect="1"/>
          </p:cNvPicPr>
          <p:nvPr/>
        </p:nvPicPr>
        <p:blipFill rotWithShape="1">
          <a:blip r:embed="rId3"/>
          <a:srcRect l="22265" r="20025"/>
          <a:stretch/>
        </p:blipFill>
        <p:spPr>
          <a:xfrm>
            <a:off x="475851" y="1846999"/>
            <a:ext cx="1487687" cy="1452568"/>
          </a:xfrm>
          <a:prstGeom prst="flowChartConnector">
            <a:avLst/>
          </a:prstGeom>
        </p:spPr>
      </p:pic>
      <p:sp>
        <p:nvSpPr>
          <p:cNvPr id="2" name="Title 1">
            <a:extLst>
              <a:ext uri="{FF2B5EF4-FFF2-40B4-BE49-F238E27FC236}">
                <a16:creationId xmlns:a16="http://schemas.microsoft.com/office/drawing/2014/main" xmlns="" id="{8CF0461B-6419-45E6-97D1-4D406F0744AC}"/>
              </a:ext>
            </a:extLst>
          </p:cNvPr>
          <p:cNvSpPr>
            <a:spLocks noGrp="1"/>
          </p:cNvSpPr>
          <p:nvPr>
            <p:ph type="title"/>
          </p:nvPr>
        </p:nvSpPr>
        <p:spPr/>
        <p:txBody>
          <a:bodyPr/>
          <a:lstStyle/>
          <a:p>
            <a:r>
              <a:rPr lang="en-US" dirty="0"/>
              <a:t>Smart Mobility</a:t>
            </a:r>
            <a:br>
              <a:rPr lang="en-US" dirty="0"/>
            </a:br>
            <a:r>
              <a:rPr lang="en-US" b="0" dirty="0">
                <a:solidFill>
                  <a:srgbClr val="0F73BA"/>
                </a:solidFill>
                <a:latin typeface="Roboto Light"/>
                <a:ea typeface="Roboto Light"/>
                <a:cs typeface="Roboto Light"/>
                <a:sym typeface="Roboto Light"/>
              </a:rPr>
              <a:t>Recommended Scenario</a:t>
            </a:r>
            <a:endParaRPr lang="en-US" dirty="0"/>
          </a:p>
        </p:txBody>
      </p:sp>
      <p:cxnSp>
        <p:nvCxnSpPr>
          <p:cNvPr id="3" name="Straight Connector 2">
            <a:extLst>
              <a:ext uri="{FF2B5EF4-FFF2-40B4-BE49-F238E27FC236}">
                <a16:creationId xmlns:a16="http://schemas.microsoft.com/office/drawing/2014/main" xmlns="" id="{B4C2C88A-0D06-48D7-9693-F4136AFE217B}"/>
              </a:ext>
            </a:extLst>
          </p:cNvPr>
          <p:cNvCxnSpPr>
            <a:cxnSpLocks/>
          </p:cNvCxnSpPr>
          <p:nvPr/>
        </p:nvCxnSpPr>
        <p:spPr>
          <a:xfrm>
            <a:off x="2435023" y="1473960"/>
            <a:ext cx="0" cy="5367433"/>
          </a:xfrm>
          <a:prstGeom prst="line">
            <a:avLst/>
          </a:prstGeom>
          <a:ln>
            <a:prstDash val="solid"/>
          </a:ln>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xmlns="" id="{015823FF-077B-4318-835E-EAFB86F50C1A}"/>
              </a:ext>
            </a:extLst>
          </p:cNvPr>
          <p:cNvCxnSpPr>
            <a:cxnSpLocks/>
          </p:cNvCxnSpPr>
          <p:nvPr/>
        </p:nvCxnSpPr>
        <p:spPr>
          <a:xfrm>
            <a:off x="4876455" y="1464861"/>
            <a:ext cx="0" cy="5393140"/>
          </a:xfrm>
          <a:prstGeom prst="line">
            <a:avLst/>
          </a:prstGeom>
          <a:ln>
            <a:prstDash val="solid"/>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xmlns="" id="{69460675-9032-4B33-AD54-AA3431FF72DD}"/>
              </a:ext>
            </a:extLst>
          </p:cNvPr>
          <p:cNvCxnSpPr>
            <a:cxnSpLocks/>
          </p:cNvCxnSpPr>
          <p:nvPr/>
        </p:nvCxnSpPr>
        <p:spPr>
          <a:xfrm>
            <a:off x="7314853" y="1501253"/>
            <a:ext cx="0" cy="5340139"/>
          </a:xfrm>
          <a:prstGeom prst="line">
            <a:avLst/>
          </a:prstGeom>
          <a:ln>
            <a:prstDash val="solid"/>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xmlns="" id="{0C65B262-2A25-49FA-8C9D-5443C5559460}"/>
              </a:ext>
            </a:extLst>
          </p:cNvPr>
          <p:cNvCxnSpPr>
            <a:cxnSpLocks/>
          </p:cNvCxnSpPr>
          <p:nvPr/>
        </p:nvCxnSpPr>
        <p:spPr>
          <a:xfrm>
            <a:off x="9756287" y="1510352"/>
            <a:ext cx="0" cy="5347648"/>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xmlns="" id="{7D078CE0-D8F6-4CC1-BBE7-9605F8B51E0D}"/>
              </a:ext>
            </a:extLst>
          </p:cNvPr>
          <p:cNvSpPr txBox="1"/>
          <p:nvPr/>
        </p:nvSpPr>
        <p:spPr>
          <a:xfrm>
            <a:off x="0" y="1428467"/>
            <a:ext cx="2438400" cy="318100"/>
          </a:xfrm>
          <a:prstGeom prst="rect">
            <a:avLst/>
          </a:prstGeom>
          <a:noFill/>
        </p:spPr>
        <p:txBody>
          <a:bodyPr wrap="square" rtlCol="0">
            <a:spAutoFit/>
          </a:bodyPr>
          <a:lstStyle/>
          <a:p>
            <a:pPr algn="ctr" defTabSz="1219170">
              <a:buClr>
                <a:srgbClr val="000000"/>
              </a:buClr>
            </a:pPr>
            <a:r>
              <a:rPr lang="en-US" sz="1467" b="1" kern="0" dirty="0">
                <a:solidFill>
                  <a:srgbClr val="000000"/>
                </a:solidFill>
                <a:latin typeface="Roboto" panose="02000000000000000000" pitchFamily="2" charset="0"/>
                <a:ea typeface="Roboto" panose="02000000000000000000" pitchFamily="2" charset="0"/>
                <a:cs typeface="Arial"/>
                <a:sym typeface="Arial"/>
              </a:rPr>
              <a:t>Circulator</a:t>
            </a:r>
          </a:p>
        </p:txBody>
      </p:sp>
      <p:sp>
        <p:nvSpPr>
          <p:cNvPr id="22" name="TextBox 21">
            <a:extLst>
              <a:ext uri="{FF2B5EF4-FFF2-40B4-BE49-F238E27FC236}">
                <a16:creationId xmlns:a16="http://schemas.microsoft.com/office/drawing/2014/main" xmlns="" id="{AF893AA5-06FF-4361-92B5-64822A06B93C}"/>
              </a:ext>
            </a:extLst>
          </p:cNvPr>
          <p:cNvSpPr txBox="1"/>
          <p:nvPr/>
        </p:nvSpPr>
        <p:spPr>
          <a:xfrm>
            <a:off x="2438400" y="1340513"/>
            <a:ext cx="2438400" cy="543867"/>
          </a:xfrm>
          <a:prstGeom prst="rect">
            <a:avLst/>
          </a:prstGeom>
          <a:noFill/>
        </p:spPr>
        <p:txBody>
          <a:bodyPr wrap="square" rtlCol="0">
            <a:spAutoFit/>
          </a:bodyPr>
          <a:lstStyle/>
          <a:p>
            <a:pPr algn="ctr" defTabSz="1219170">
              <a:buClr>
                <a:srgbClr val="000000"/>
              </a:buClr>
            </a:pPr>
            <a:r>
              <a:rPr lang="en-US" sz="1467" b="1" kern="0" dirty="0">
                <a:solidFill>
                  <a:srgbClr val="000000"/>
                </a:solidFill>
                <a:latin typeface="Roboto" panose="02000000000000000000" pitchFamily="2" charset="0"/>
                <a:ea typeface="Roboto" panose="02000000000000000000" pitchFamily="2" charset="0"/>
                <a:cs typeface="Arial"/>
                <a:sym typeface="Arial"/>
              </a:rPr>
              <a:t>Active Transportation + Micromobility</a:t>
            </a:r>
          </a:p>
        </p:txBody>
      </p:sp>
      <p:sp>
        <p:nvSpPr>
          <p:cNvPr id="23" name="TextBox 22">
            <a:extLst>
              <a:ext uri="{FF2B5EF4-FFF2-40B4-BE49-F238E27FC236}">
                <a16:creationId xmlns:a16="http://schemas.microsoft.com/office/drawing/2014/main" xmlns="" id="{6BD4CB71-D020-44AB-B00B-16F7875A1C95}"/>
              </a:ext>
            </a:extLst>
          </p:cNvPr>
          <p:cNvSpPr txBox="1"/>
          <p:nvPr/>
        </p:nvSpPr>
        <p:spPr>
          <a:xfrm>
            <a:off x="4885899" y="1440598"/>
            <a:ext cx="2438400" cy="318100"/>
          </a:xfrm>
          <a:prstGeom prst="rect">
            <a:avLst/>
          </a:prstGeom>
          <a:noFill/>
        </p:spPr>
        <p:txBody>
          <a:bodyPr wrap="square" rtlCol="0">
            <a:spAutoFit/>
          </a:bodyPr>
          <a:lstStyle/>
          <a:p>
            <a:pPr algn="ctr" defTabSz="1219170">
              <a:buClr>
                <a:srgbClr val="000000"/>
              </a:buClr>
            </a:pPr>
            <a:r>
              <a:rPr lang="en-US" sz="1467" b="1" kern="0" dirty="0">
                <a:solidFill>
                  <a:srgbClr val="000000"/>
                </a:solidFill>
                <a:latin typeface="Roboto" panose="02000000000000000000" pitchFamily="2" charset="0"/>
                <a:ea typeface="Roboto" panose="02000000000000000000" pitchFamily="2" charset="0"/>
                <a:cs typeface="Arial"/>
                <a:sym typeface="Arial"/>
              </a:rPr>
              <a:t>Car Share</a:t>
            </a:r>
          </a:p>
        </p:txBody>
      </p:sp>
      <p:sp>
        <p:nvSpPr>
          <p:cNvPr id="24" name="TextBox 23">
            <a:extLst>
              <a:ext uri="{FF2B5EF4-FFF2-40B4-BE49-F238E27FC236}">
                <a16:creationId xmlns:a16="http://schemas.microsoft.com/office/drawing/2014/main" xmlns="" id="{667C29E5-4C87-46FC-9B4E-2514283D0735}"/>
              </a:ext>
            </a:extLst>
          </p:cNvPr>
          <p:cNvSpPr txBox="1"/>
          <p:nvPr/>
        </p:nvSpPr>
        <p:spPr>
          <a:xfrm>
            <a:off x="7315201" y="1452728"/>
            <a:ext cx="2438400" cy="318100"/>
          </a:xfrm>
          <a:prstGeom prst="rect">
            <a:avLst/>
          </a:prstGeom>
          <a:noFill/>
        </p:spPr>
        <p:txBody>
          <a:bodyPr wrap="square" rtlCol="0">
            <a:spAutoFit/>
          </a:bodyPr>
          <a:lstStyle/>
          <a:p>
            <a:pPr algn="ctr" defTabSz="1219170">
              <a:buClr>
                <a:srgbClr val="000000"/>
              </a:buClr>
            </a:pPr>
            <a:r>
              <a:rPr lang="en-US" sz="1467" b="1" kern="0" dirty="0">
                <a:solidFill>
                  <a:srgbClr val="000000"/>
                </a:solidFill>
                <a:latin typeface="Roboto" panose="02000000000000000000" pitchFamily="2" charset="0"/>
                <a:ea typeface="Roboto" panose="02000000000000000000" pitchFamily="2" charset="0"/>
                <a:cs typeface="Arial"/>
                <a:sym typeface="Arial"/>
              </a:rPr>
              <a:t>Mobility Hubs</a:t>
            </a:r>
          </a:p>
        </p:txBody>
      </p:sp>
      <p:sp>
        <p:nvSpPr>
          <p:cNvPr id="25" name="TextBox 24">
            <a:extLst>
              <a:ext uri="{FF2B5EF4-FFF2-40B4-BE49-F238E27FC236}">
                <a16:creationId xmlns:a16="http://schemas.microsoft.com/office/drawing/2014/main" xmlns="" id="{3ACBF887-6CB1-4CAC-B1A2-CBAF439D11A2}"/>
              </a:ext>
            </a:extLst>
          </p:cNvPr>
          <p:cNvSpPr txBox="1"/>
          <p:nvPr/>
        </p:nvSpPr>
        <p:spPr>
          <a:xfrm>
            <a:off x="9765731" y="1352644"/>
            <a:ext cx="2438400" cy="543867"/>
          </a:xfrm>
          <a:prstGeom prst="rect">
            <a:avLst/>
          </a:prstGeom>
          <a:noFill/>
        </p:spPr>
        <p:txBody>
          <a:bodyPr wrap="square" rtlCol="0">
            <a:spAutoFit/>
          </a:bodyPr>
          <a:lstStyle/>
          <a:p>
            <a:pPr algn="ctr" defTabSz="1219170">
              <a:buClr>
                <a:srgbClr val="000000"/>
              </a:buClr>
            </a:pPr>
            <a:r>
              <a:rPr lang="en-US" sz="1467" b="1" kern="0" dirty="0">
                <a:solidFill>
                  <a:srgbClr val="000000"/>
                </a:solidFill>
                <a:latin typeface="Roboto" panose="02000000000000000000" pitchFamily="2" charset="0"/>
                <a:ea typeface="Roboto" panose="02000000000000000000" pitchFamily="2" charset="0"/>
                <a:cs typeface="Arial"/>
                <a:sym typeface="Arial"/>
              </a:rPr>
              <a:t>Mobility as a Service + Mobility Package</a:t>
            </a:r>
          </a:p>
        </p:txBody>
      </p:sp>
      <p:sp>
        <p:nvSpPr>
          <p:cNvPr id="26" name="TextBox 25">
            <a:extLst>
              <a:ext uri="{FF2B5EF4-FFF2-40B4-BE49-F238E27FC236}">
                <a16:creationId xmlns:a16="http://schemas.microsoft.com/office/drawing/2014/main" xmlns="" id="{C37188BF-1F8D-4EB2-B2FF-46A89C227391}"/>
              </a:ext>
            </a:extLst>
          </p:cNvPr>
          <p:cNvSpPr txBox="1"/>
          <p:nvPr/>
        </p:nvSpPr>
        <p:spPr>
          <a:xfrm>
            <a:off x="100083" y="3311858"/>
            <a:ext cx="2338316" cy="3271793"/>
          </a:xfrm>
          <a:prstGeom prst="rect">
            <a:avLst/>
          </a:prstGeom>
          <a:noFill/>
        </p:spPr>
        <p:txBody>
          <a:bodyPr wrap="square" rtlCol="0">
            <a:spAutoFit/>
          </a:bodyPr>
          <a:lstStyle/>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2.3-mile route connecting key destinations</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12 vehicles serve stops every 5 minutes during peak periods and 10 minutes off-peak</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Anticipate operating with a driver but preserving pathway to driverless operations as technology improves </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Estimate 900 – 1,000 riders per day at full buildout</a:t>
            </a:r>
          </a:p>
        </p:txBody>
      </p:sp>
      <p:sp>
        <p:nvSpPr>
          <p:cNvPr id="27" name="TextBox 26">
            <a:extLst>
              <a:ext uri="{FF2B5EF4-FFF2-40B4-BE49-F238E27FC236}">
                <a16:creationId xmlns:a16="http://schemas.microsoft.com/office/drawing/2014/main" xmlns="" id="{3125F304-19D5-4490-B404-82C28A968643}"/>
              </a:ext>
            </a:extLst>
          </p:cNvPr>
          <p:cNvSpPr txBox="1"/>
          <p:nvPr/>
        </p:nvSpPr>
        <p:spPr>
          <a:xfrm>
            <a:off x="2541515" y="3323989"/>
            <a:ext cx="2338316" cy="3476914"/>
          </a:xfrm>
          <a:prstGeom prst="rect">
            <a:avLst/>
          </a:prstGeom>
          <a:noFill/>
        </p:spPr>
        <p:txBody>
          <a:bodyPr wrap="square" rtlCol="0">
            <a:spAutoFit/>
          </a:bodyPr>
          <a:lstStyle/>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Fleet of 150 – 200 shared micromobility vehicles (i.e. electric scooters and bikes)</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4 shared micromobility vehicles per 1,000 residents/employees</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Combination of design and technology solutions to ensure comfort and safety for all users </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Parking and charging standards for both personal and shared micromobility </a:t>
            </a:r>
          </a:p>
        </p:txBody>
      </p:sp>
      <p:sp>
        <p:nvSpPr>
          <p:cNvPr id="28" name="TextBox 27">
            <a:extLst>
              <a:ext uri="{FF2B5EF4-FFF2-40B4-BE49-F238E27FC236}">
                <a16:creationId xmlns:a16="http://schemas.microsoft.com/office/drawing/2014/main" xmlns="" id="{11274420-157C-4C7F-94BF-EED357CCE54D}"/>
              </a:ext>
            </a:extLst>
          </p:cNvPr>
          <p:cNvSpPr txBox="1"/>
          <p:nvPr/>
        </p:nvSpPr>
        <p:spPr>
          <a:xfrm>
            <a:off x="4979914" y="3314889"/>
            <a:ext cx="2338316" cy="2861553"/>
          </a:xfrm>
          <a:prstGeom prst="rect">
            <a:avLst/>
          </a:prstGeom>
          <a:noFill/>
        </p:spPr>
        <p:txBody>
          <a:bodyPr wrap="square" rtlCol="0">
            <a:spAutoFit/>
          </a:bodyPr>
          <a:lstStyle/>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Fleet of 100 – 120 shared, electric vehicles </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16 car shares per 1,000 dwelling units</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Mix of incentives and cost sharing to achieve 100% EV share</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Shared cars located in parking facilities, designated on-street parking spaces, and at mobility hubs</a:t>
            </a:r>
          </a:p>
        </p:txBody>
      </p:sp>
      <p:sp>
        <p:nvSpPr>
          <p:cNvPr id="30" name="TextBox 29">
            <a:extLst>
              <a:ext uri="{FF2B5EF4-FFF2-40B4-BE49-F238E27FC236}">
                <a16:creationId xmlns:a16="http://schemas.microsoft.com/office/drawing/2014/main" xmlns="" id="{33189C4A-6708-4D7F-A4B8-627EB8FDC0C2}"/>
              </a:ext>
            </a:extLst>
          </p:cNvPr>
          <p:cNvSpPr txBox="1"/>
          <p:nvPr/>
        </p:nvSpPr>
        <p:spPr>
          <a:xfrm>
            <a:off x="7412247" y="3308823"/>
            <a:ext cx="2338316" cy="2758960"/>
          </a:xfrm>
          <a:prstGeom prst="rect">
            <a:avLst/>
          </a:prstGeom>
          <a:noFill/>
        </p:spPr>
        <p:txBody>
          <a:bodyPr wrap="square" rtlCol="0">
            <a:spAutoFit/>
          </a:bodyPr>
          <a:lstStyle/>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Hubs at both BRT stations and in district cores enable connections between mobility options along with additional amenities</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90% of the site is within a 5-minute walk of a larger (regional or district) hub</a:t>
            </a:r>
          </a:p>
          <a:p>
            <a:pPr marL="121917" indent="-121917" defTabSz="1219170">
              <a:spcAft>
                <a:spcPts val="800"/>
              </a:spcAft>
              <a:buClr>
                <a:srgbClr val="000000"/>
              </a:buClr>
              <a:buFont typeface="Arial" panose="020B0604020202020204" pitchFamily="34" charset="0"/>
              <a:buChar char="•"/>
            </a:pPr>
            <a:r>
              <a:rPr lang="en-US" sz="1333" kern="0" dirty="0" err="1">
                <a:solidFill>
                  <a:srgbClr val="000000"/>
                </a:solidFill>
                <a:latin typeface="Roboto Light" panose="02000000000000000000" pitchFamily="2" charset="0"/>
                <a:ea typeface="Roboto Light" panose="02000000000000000000" pitchFamily="2" charset="0"/>
                <a:cs typeface="Arial"/>
                <a:sym typeface="Arial"/>
              </a:rPr>
              <a:t>Microhubs</a:t>
            </a:r>
            <a:r>
              <a:rPr lang="en-US" sz="1333" kern="0" dirty="0">
                <a:solidFill>
                  <a:srgbClr val="000000"/>
                </a:solidFill>
                <a:latin typeface="Roboto Light" panose="02000000000000000000" pitchFamily="2" charset="0"/>
                <a:ea typeface="Roboto Light" panose="02000000000000000000" pitchFamily="2" charset="0"/>
                <a:cs typeface="Arial"/>
                <a:sym typeface="Arial"/>
              </a:rPr>
              <a:t> located within public space at select circulator stops offer smaller set of amenities </a:t>
            </a:r>
          </a:p>
        </p:txBody>
      </p:sp>
      <p:sp>
        <p:nvSpPr>
          <p:cNvPr id="31" name="TextBox 30">
            <a:extLst>
              <a:ext uri="{FF2B5EF4-FFF2-40B4-BE49-F238E27FC236}">
                <a16:creationId xmlns:a16="http://schemas.microsoft.com/office/drawing/2014/main" xmlns="" id="{0244B89B-23EF-482E-80DE-933CCE03CE2D}"/>
              </a:ext>
            </a:extLst>
          </p:cNvPr>
          <p:cNvSpPr txBox="1"/>
          <p:nvPr/>
        </p:nvSpPr>
        <p:spPr>
          <a:xfrm>
            <a:off x="9853685" y="3293659"/>
            <a:ext cx="2338316" cy="3784626"/>
          </a:xfrm>
          <a:prstGeom prst="rect">
            <a:avLst/>
          </a:prstGeom>
          <a:noFill/>
        </p:spPr>
        <p:txBody>
          <a:bodyPr wrap="square" rtlCol="0">
            <a:spAutoFit/>
          </a:bodyPr>
          <a:lstStyle/>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App for planning, booking, and paying for trips across different transportation options</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Discounted transit passes and free memberships for car share and shared micromobility for residents/employees</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Monthly mobility credit applied to use of sustainable modes</a:t>
            </a:r>
          </a:p>
          <a:p>
            <a:pPr marL="121917" indent="-121917" defTabSz="1219170">
              <a:spcAft>
                <a:spcPts val="800"/>
              </a:spcAft>
              <a:buClr>
                <a:srgbClr val="000000"/>
              </a:buClr>
              <a:buFont typeface="Arial" panose="020B0604020202020204" pitchFamily="34" charset="0"/>
              <a:buChar cha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Estimate &gt;25% of residents/employees actively use program</a:t>
            </a:r>
          </a:p>
          <a:p>
            <a:pPr marL="121917" indent="-121917" defTabSz="1219170">
              <a:spcAft>
                <a:spcPts val="800"/>
              </a:spcAft>
              <a:buClr>
                <a:srgbClr val="000000"/>
              </a:buClr>
              <a:buFont typeface="Arial" panose="020B0604020202020204" pitchFamily="34" charset="0"/>
              <a:buChar char="•"/>
            </a:pPr>
            <a:endParaRPr lang="en-US" sz="1333" kern="0" dirty="0">
              <a:solidFill>
                <a:srgbClr val="000000"/>
              </a:solidFill>
              <a:latin typeface="Roboto Light" panose="02000000000000000000" pitchFamily="2" charset="0"/>
              <a:ea typeface="Roboto Light" panose="02000000000000000000" pitchFamily="2" charset="0"/>
              <a:cs typeface="Arial"/>
              <a:sym typeface="Arial"/>
            </a:endParaRPr>
          </a:p>
        </p:txBody>
      </p:sp>
      <p:pic>
        <p:nvPicPr>
          <p:cNvPr id="8" name="Picture 7" descr="A person standing next to a car&#10;&#10;Description automatically generated with medium confidence">
            <a:extLst>
              <a:ext uri="{FF2B5EF4-FFF2-40B4-BE49-F238E27FC236}">
                <a16:creationId xmlns:a16="http://schemas.microsoft.com/office/drawing/2014/main" xmlns="" id="{DB6ED055-3C21-4D1D-B516-D569D6603071}"/>
              </a:ext>
            </a:extLst>
          </p:cNvPr>
          <p:cNvPicPr>
            <a:picLocks noChangeAspect="1"/>
          </p:cNvPicPr>
          <p:nvPr/>
        </p:nvPicPr>
        <p:blipFill rotWithShape="1">
          <a:blip r:embed="rId4"/>
          <a:srcRect l="30448" r="5522"/>
          <a:stretch/>
        </p:blipFill>
        <p:spPr>
          <a:xfrm>
            <a:off x="5331725" y="1846638"/>
            <a:ext cx="1510352" cy="1456121"/>
          </a:xfrm>
          <a:prstGeom prst="flowChartConnector">
            <a:avLst/>
          </a:prstGeom>
        </p:spPr>
      </p:pic>
      <p:pic>
        <p:nvPicPr>
          <p:cNvPr id="29" name="Picture 28" descr="A person riding a bicycle down a street&#10;&#10;Description automatically generated with low confidence">
            <a:extLst>
              <a:ext uri="{FF2B5EF4-FFF2-40B4-BE49-F238E27FC236}">
                <a16:creationId xmlns:a16="http://schemas.microsoft.com/office/drawing/2014/main" xmlns="" id="{218EEBDA-8044-46CF-A08D-D8D5CC4975B7}"/>
              </a:ext>
            </a:extLst>
          </p:cNvPr>
          <p:cNvPicPr>
            <a:picLocks noChangeAspect="1"/>
          </p:cNvPicPr>
          <p:nvPr/>
        </p:nvPicPr>
        <p:blipFill rotWithShape="1">
          <a:blip r:embed="rId5"/>
          <a:srcRect l="712" t="259" r="39003" b="-259"/>
          <a:stretch/>
        </p:blipFill>
        <p:spPr>
          <a:xfrm>
            <a:off x="2906685" y="1846997"/>
            <a:ext cx="1520595" cy="1455761"/>
          </a:xfrm>
          <a:prstGeom prst="flowChartConnector">
            <a:avLst/>
          </a:prstGeom>
        </p:spPr>
      </p:pic>
      <p:pic>
        <p:nvPicPr>
          <p:cNvPr id="32" name="Picture 31">
            <a:extLst>
              <a:ext uri="{FF2B5EF4-FFF2-40B4-BE49-F238E27FC236}">
                <a16:creationId xmlns:a16="http://schemas.microsoft.com/office/drawing/2014/main" xmlns="" id="{7B621E22-4857-4B3A-9F16-C9F89DB6EB0D}"/>
              </a:ext>
            </a:extLst>
          </p:cNvPr>
          <p:cNvPicPr>
            <a:picLocks noChangeAspect="1"/>
          </p:cNvPicPr>
          <p:nvPr/>
        </p:nvPicPr>
        <p:blipFill>
          <a:blip r:embed="rId6"/>
          <a:srcRect l="15425" r="15425"/>
          <a:stretch/>
        </p:blipFill>
        <p:spPr>
          <a:xfrm>
            <a:off x="7791356" y="1858770"/>
            <a:ext cx="1510352" cy="1456121"/>
          </a:xfrm>
          <a:prstGeom prst="flowChartConnector">
            <a:avLst/>
          </a:prstGeom>
        </p:spPr>
      </p:pic>
      <p:pic>
        <p:nvPicPr>
          <p:cNvPr id="35" name="Picture 34">
            <a:extLst>
              <a:ext uri="{FF2B5EF4-FFF2-40B4-BE49-F238E27FC236}">
                <a16:creationId xmlns:a16="http://schemas.microsoft.com/office/drawing/2014/main" xmlns="" id="{0257E071-A115-420E-B09C-D28240225205}"/>
              </a:ext>
            </a:extLst>
          </p:cNvPr>
          <p:cNvPicPr>
            <a:picLocks noChangeAspect="1"/>
          </p:cNvPicPr>
          <p:nvPr/>
        </p:nvPicPr>
        <p:blipFill rotWithShape="1">
          <a:blip r:embed="rId7"/>
          <a:srcRect l="-3319" t="-1354" r="-1" b="8896"/>
          <a:stretch/>
        </p:blipFill>
        <p:spPr>
          <a:xfrm>
            <a:off x="10205493" y="1870902"/>
            <a:ext cx="1510352" cy="1456121"/>
          </a:xfrm>
          <a:prstGeom prst="flowChartConnector">
            <a:avLst/>
          </a:prstGeom>
          <a:ln>
            <a:solidFill>
              <a:srgbClr val="0F406C"/>
            </a:solidFill>
          </a:ln>
        </p:spPr>
      </p:pic>
    </p:spTree>
    <p:extLst>
      <p:ext uri="{BB962C8B-B14F-4D97-AF65-F5344CB8AC3E}">
        <p14:creationId xmlns:p14="http://schemas.microsoft.com/office/powerpoint/2010/main" val="7845719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E3EF6-87A2-4B77-BC1B-9E4FE931846D}"/>
              </a:ext>
            </a:extLst>
          </p:cNvPr>
          <p:cNvSpPr>
            <a:spLocks noGrp="1"/>
          </p:cNvSpPr>
          <p:nvPr>
            <p:ph type="title"/>
          </p:nvPr>
        </p:nvSpPr>
        <p:spPr>
          <a:xfrm>
            <a:off x="424745" y="439875"/>
            <a:ext cx="6744879" cy="760800"/>
          </a:xfrm>
        </p:spPr>
        <p:txBody>
          <a:bodyPr/>
          <a:lstStyle/>
          <a:p>
            <a:r>
              <a:rPr lang="en-US" dirty="0"/>
              <a:t>Smart Mobility</a:t>
            </a:r>
            <a:br>
              <a:rPr lang="en-US" dirty="0"/>
            </a:br>
            <a:r>
              <a:rPr lang="en-US" b="0" dirty="0">
                <a:solidFill>
                  <a:srgbClr val="0F73BA"/>
                </a:solidFill>
                <a:latin typeface="Roboto Light"/>
                <a:ea typeface="Roboto Light"/>
                <a:cs typeface="Roboto Light"/>
                <a:sym typeface="Roboto Light"/>
              </a:rPr>
              <a:t>Recommended Scenario—Capital Costs</a:t>
            </a:r>
            <a:endParaRPr lang="en-US" dirty="0"/>
          </a:p>
        </p:txBody>
      </p:sp>
      <p:pic>
        <p:nvPicPr>
          <p:cNvPr id="14" name="Picture 13">
            <a:extLst>
              <a:ext uri="{FF2B5EF4-FFF2-40B4-BE49-F238E27FC236}">
                <a16:creationId xmlns:a16="http://schemas.microsoft.com/office/drawing/2014/main" xmlns="" id="{01DA012E-3FC5-4BA4-8EF3-FAFAB6C2DBE8}"/>
              </a:ext>
            </a:extLst>
          </p:cNvPr>
          <p:cNvPicPr>
            <a:picLocks noChangeAspect="1"/>
          </p:cNvPicPr>
          <p:nvPr/>
        </p:nvPicPr>
        <p:blipFill>
          <a:blip r:embed="rId3"/>
          <a:stretch>
            <a:fillRect/>
          </a:stretch>
        </p:blipFill>
        <p:spPr>
          <a:xfrm>
            <a:off x="1" y="1947823"/>
            <a:ext cx="6567289" cy="2745893"/>
          </a:xfrm>
          <a:prstGeom prst="rect">
            <a:avLst/>
          </a:prstGeom>
        </p:spPr>
      </p:pic>
      <p:sp>
        <p:nvSpPr>
          <p:cNvPr id="3" name="Oval 2">
            <a:extLst>
              <a:ext uri="{FF2B5EF4-FFF2-40B4-BE49-F238E27FC236}">
                <a16:creationId xmlns:a16="http://schemas.microsoft.com/office/drawing/2014/main" xmlns="" id="{CAB48D7C-D4AF-47AE-A97A-A9C76FA2ABC7}"/>
              </a:ext>
            </a:extLst>
          </p:cNvPr>
          <p:cNvSpPr/>
          <p:nvPr/>
        </p:nvSpPr>
        <p:spPr>
          <a:xfrm>
            <a:off x="7237907" y="3001892"/>
            <a:ext cx="1219200" cy="1219200"/>
          </a:xfrm>
          <a:prstGeom prst="ellipse">
            <a:avLst/>
          </a:prstGeom>
          <a:solidFill>
            <a:srgbClr val="B2D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6" name="Oval 5">
            <a:extLst>
              <a:ext uri="{FF2B5EF4-FFF2-40B4-BE49-F238E27FC236}">
                <a16:creationId xmlns:a16="http://schemas.microsoft.com/office/drawing/2014/main" xmlns="" id="{424F8ADC-BE64-4B15-836F-0A10B745460A}"/>
              </a:ext>
            </a:extLst>
          </p:cNvPr>
          <p:cNvSpPr/>
          <p:nvPr/>
        </p:nvSpPr>
        <p:spPr>
          <a:xfrm>
            <a:off x="8695764" y="1914175"/>
            <a:ext cx="3352800" cy="3352800"/>
          </a:xfrm>
          <a:prstGeom prst="ellipse">
            <a:avLst/>
          </a:prstGeom>
          <a:solidFill>
            <a:srgbClr val="0F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4" name="TextBox 3">
            <a:extLst>
              <a:ext uri="{FF2B5EF4-FFF2-40B4-BE49-F238E27FC236}">
                <a16:creationId xmlns:a16="http://schemas.microsoft.com/office/drawing/2014/main" xmlns="" id="{7C45E892-73C4-4CAF-8F1B-2C4B502ACBF0}"/>
              </a:ext>
            </a:extLst>
          </p:cNvPr>
          <p:cNvSpPr txBox="1"/>
          <p:nvPr/>
        </p:nvSpPr>
        <p:spPr>
          <a:xfrm>
            <a:off x="7222992" y="3421956"/>
            <a:ext cx="1198709" cy="379656"/>
          </a:xfrm>
          <a:prstGeom prst="rect">
            <a:avLst/>
          </a:prstGeom>
          <a:noFill/>
        </p:spPr>
        <p:txBody>
          <a:bodyPr wrap="square" rtlCol="0">
            <a:spAutoFit/>
          </a:bodyPr>
          <a:lstStyle/>
          <a:p>
            <a:pPr algn="ctr" defTabSz="1219170">
              <a:buClr>
                <a:srgbClr val="000000"/>
              </a:buClr>
            </a:pPr>
            <a:r>
              <a:rPr lang="en-US" sz="1867" kern="0" dirty="0">
                <a:solidFill>
                  <a:srgbClr val="000000"/>
                </a:solidFill>
                <a:latin typeface="Roboto Black" panose="02000000000000000000" pitchFamily="2" charset="0"/>
                <a:ea typeface="Roboto Black" panose="02000000000000000000" pitchFamily="2" charset="0"/>
                <a:cs typeface="Arial"/>
                <a:sym typeface="Arial"/>
              </a:rPr>
              <a:t>$20 M</a:t>
            </a:r>
          </a:p>
        </p:txBody>
      </p:sp>
      <p:sp>
        <p:nvSpPr>
          <p:cNvPr id="8" name="TextBox 7">
            <a:extLst>
              <a:ext uri="{FF2B5EF4-FFF2-40B4-BE49-F238E27FC236}">
                <a16:creationId xmlns:a16="http://schemas.microsoft.com/office/drawing/2014/main" xmlns="" id="{BBF256CE-EF75-4EC3-83A0-8582B6B5B878}"/>
              </a:ext>
            </a:extLst>
          </p:cNvPr>
          <p:cNvSpPr txBox="1"/>
          <p:nvPr/>
        </p:nvSpPr>
        <p:spPr>
          <a:xfrm>
            <a:off x="8708572" y="3256323"/>
            <a:ext cx="3319501" cy="748988"/>
          </a:xfrm>
          <a:prstGeom prst="rect">
            <a:avLst/>
          </a:prstGeom>
          <a:noFill/>
        </p:spPr>
        <p:txBody>
          <a:bodyPr wrap="square" rtlCol="0">
            <a:spAutoFit/>
          </a:bodyPr>
          <a:lstStyle/>
          <a:p>
            <a:pPr algn="ctr" defTabSz="1219170">
              <a:buClr>
                <a:srgbClr val="000000"/>
              </a:buClr>
            </a:pPr>
            <a:r>
              <a:rPr lang="en-US" sz="4267" kern="0" dirty="0">
                <a:solidFill>
                  <a:prstClr val="white"/>
                </a:solidFill>
                <a:latin typeface="Roboto Black" panose="02000000000000000000" pitchFamily="2" charset="0"/>
                <a:ea typeface="Roboto Black" panose="02000000000000000000" pitchFamily="2" charset="0"/>
                <a:cs typeface="Arial"/>
                <a:sym typeface="Arial"/>
              </a:rPr>
              <a:t>$54.6 M</a:t>
            </a:r>
          </a:p>
        </p:txBody>
      </p:sp>
      <p:sp>
        <p:nvSpPr>
          <p:cNvPr id="9" name="TextBox 8">
            <a:extLst>
              <a:ext uri="{FF2B5EF4-FFF2-40B4-BE49-F238E27FC236}">
                <a16:creationId xmlns:a16="http://schemas.microsoft.com/office/drawing/2014/main" xmlns="" id="{25764FDD-46E4-4CDD-93FC-4CE6082E3F39}"/>
              </a:ext>
            </a:extLst>
          </p:cNvPr>
          <p:cNvSpPr txBox="1"/>
          <p:nvPr/>
        </p:nvSpPr>
        <p:spPr>
          <a:xfrm>
            <a:off x="6925876" y="4219388"/>
            <a:ext cx="1813432" cy="502573"/>
          </a:xfrm>
          <a:prstGeom prst="rect">
            <a:avLst/>
          </a:prstGeom>
          <a:noFill/>
        </p:spPr>
        <p:txBody>
          <a:bodyPr wrap="square" rtlCol="0">
            <a:spAutoFit/>
          </a:bodyPr>
          <a:lstStyle/>
          <a:p>
            <a:pPr algn="ct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Additional capital costs over baseline</a:t>
            </a:r>
          </a:p>
        </p:txBody>
      </p:sp>
      <p:sp>
        <p:nvSpPr>
          <p:cNvPr id="10" name="TextBox 9">
            <a:extLst>
              <a:ext uri="{FF2B5EF4-FFF2-40B4-BE49-F238E27FC236}">
                <a16:creationId xmlns:a16="http://schemas.microsoft.com/office/drawing/2014/main" xmlns="" id="{C0319662-9517-4198-88B9-05B8692AD52A}"/>
              </a:ext>
            </a:extLst>
          </p:cNvPr>
          <p:cNvSpPr txBox="1"/>
          <p:nvPr/>
        </p:nvSpPr>
        <p:spPr>
          <a:xfrm>
            <a:off x="8708572" y="5344672"/>
            <a:ext cx="3299011" cy="482120"/>
          </a:xfrm>
          <a:prstGeom prst="rect">
            <a:avLst/>
          </a:prstGeom>
          <a:noFill/>
        </p:spPr>
        <p:txBody>
          <a:bodyPr wrap="square" rtlCol="0">
            <a:spAutoFit/>
          </a:bodyPr>
          <a:lstStyle/>
          <a:p>
            <a:pPr algn="ct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Total Economic Benefit</a:t>
            </a:r>
          </a:p>
          <a:p>
            <a:pPr algn="ctr" defTabSz="1219170">
              <a:buClr>
                <a:srgbClr val="000000"/>
              </a:buClr>
            </a:pPr>
            <a:r>
              <a:rPr lang="en-US" sz="1200" i="1" kern="0" dirty="0">
                <a:solidFill>
                  <a:srgbClr val="000000"/>
                </a:solidFill>
                <a:latin typeface="Roboto Light" panose="02000000000000000000" pitchFamily="2" charset="0"/>
                <a:ea typeface="Roboto Light" panose="02000000000000000000" pitchFamily="2" charset="0"/>
                <a:cs typeface="Arial"/>
                <a:sym typeface="Arial"/>
              </a:rPr>
              <a:t>(parking and land value savings)</a:t>
            </a:r>
          </a:p>
        </p:txBody>
      </p:sp>
      <p:pic>
        <p:nvPicPr>
          <p:cNvPr id="11" name="Picture 10"/>
          <p:cNvPicPr>
            <a:picLocks noChangeAspect="1"/>
          </p:cNvPicPr>
          <p:nvPr/>
        </p:nvPicPr>
        <p:blipFill>
          <a:blip r:embed="rId4"/>
          <a:stretch>
            <a:fillRect/>
          </a:stretch>
        </p:blipFill>
        <p:spPr>
          <a:xfrm>
            <a:off x="10690528" y="6533409"/>
            <a:ext cx="1371601" cy="307983"/>
          </a:xfrm>
          <a:prstGeom prst="rect">
            <a:avLst/>
          </a:prstGeom>
        </p:spPr>
      </p:pic>
    </p:spTree>
    <p:extLst>
      <p:ext uri="{BB962C8B-B14F-4D97-AF65-F5344CB8AC3E}">
        <p14:creationId xmlns:p14="http://schemas.microsoft.com/office/powerpoint/2010/main" val="3683626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47E79EC-0F22-46BF-BA90-1EEC0412D719}"/>
              </a:ext>
            </a:extLst>
          </p:cNvPr>
          <p:cNvPicPr>
            <a:picLocks noChangeAspect="1"/>
          </p:cNvPicPr>
          <p:nvPr/>
        </p:nvPicPr>
        <p:blipFill>
          <a:blip r:embed="rId3"/>
          <a:stretch>
            <a:fillRect/>
          </a:stretch>
        </p:blipFill>
        <p:spPr>
          <a:xfrm>
            <a:off x="253339" y="2618514"/>
            <a:ext cx="7326959" cy="2550012"/>
          </a:xfrm>
          <a:prstGeom prst="rect">
            <a:avLst/>
          </a:prstGeom>
        </p:spPr>
      </p:pic>
      <p:sp>
        <p:nvSpPr>
          <p:cNvPr id="2" name="Title 1">
            <a:extLst>
              <a:ext uri="{FF2B5EF4-FFF2-40B4-BE49-F238E27FC236}">
                <a16:creationId xmlns:a16="http://schemas.microsoft.com/office/drawing/2014/main" xmlns="" id="{6C9E3EF6-87A2-4B77-BC1B-9E4FE931846D}"/>
              </a:ext>
            </a:extLst>
          </p:cNvPr>
          <p:cNvSpPr>
            <a:spLocks noGrp="1"/>
          </p:cNvSpPr>
          <p:nvPr>
            <p:ph type="title"/>
          </p:nvPr>
        </p:nvSpPr>
        <p:spPr>
          <a:xfrm>
            <a:off x="424745" y="439875"/>
            <a:ext cx="10020343" cy="760800"/>
          </a:xfrm>
        </p:spPr>
        <p:txBody>
          <a:bodyPr/>
          <a:lstStyle/>
          <a:p>
            <a:r>
              <a:rPr lang="en-US" dirty="0"/>
              <a:t>Smart Mobility</a:t>
            </a:r>
            <a:br>
              <a:rPr lang="en-US" dirty="0"/>
            </a:br>
            <a:r>
              <a:rPr lang="en-US" b="0" dirty="0">
                <a:solidFill>
                  <a:srgbClr val="0F73BA"/>
                </a:solidFill>
                <a:latin typeface="Roboto Light"/>
                <a:ea typeface="Roboto Light"/>
                <a:cs typeface="Roboto Light"/>
                <a:sym typeface="Roboto Light"/>
              </a:rPr>
              <a:t>Recommended Scenario—Annual Operations &amp; Maintenance Costs</a:t>
            </a:r>
            <a:endParaRPr lang="en-US" dirty="0"/>
          </a:p>
        </p:txBody>
      </p:sp>
      <p:sp>
        <p:nvSpPr>
          <p:cNvPr id="9" name="Oval 8">
            <a:extLst>
              <a:ext uri="{FF2B5EF4-FFF2-40B4-BE49-F238E27FC236}">
                <a16:creationId xmlns:a16="http://schemas.microsoft.com/office/drawing/2014/main" xmlns="" id="{B370F573-8634-4B23-9FA4-59128FDB6681}"/>
              </a:ext>
            </a:extLst>
          </p:cNvPr>
          <p:cNvSpPr/>
          <p:nvPr/>
        </p:nvSpPr>
        <p:spPr>
          <a:xfrm>
            <a:off x="8241953" y="3176063"/>
            <a:ext cx="487680" cy="487680"/>
          </a:xfrm>
          <a:prstGeom prst="ellipse">
            <a:avLst/>
          </a:prstGeom>
          <a:solidFill>
            <a:srgbClr val="B2D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10" name="Oval 9">
            <a:extLst>
              <a:ext uri="{FF2B5EF4-FFF2-40B4-BE49-F238E27FC236}">
                <a16:creationId xmlns:a16="http://schemas.microsoft.com/office/drawing/2014/main" xmlns="" id="{7AD10CE3-B2E8-4A88-8116-66096C528B50}"/>
              </a:ext>
            </a:extLst>
          </p:cNvPr>
          <p:cNvSpPr/>
          <p:nvPr/>
        </p:nvSpPr>
        <p:spPr>
          <a:xfrm>
            <a:off x="9576868" y="2487915"/>
            <a:ext cx="1706880" cy="1706880"/>
          </a:xfrm>
          <a:prstGeom prst="ellipse">
            <a:avLst/>
          </a:prstGeom>
          <a:solidFill>
            <a:srgbClr val="0F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sym typeface="Arial"/>
            </a:endParaRPr>
          </a:p>
        </p:txBody>
      </p:sp>
      <p:sp>
        <p:nvSpPr>
          <p:cNvPr id="11" name="TextBox 10">
            <a:extLst>
              <a:ext uri="{FF2B5EF4-FFF2-40B4-BE49-F238E27FC236}">
                <a16:creationId xmlns:a16="http://schemas.microsoft.com/office/drawing/2014/main" xmlns="" id="{081638FF-CA63-456F-AB81-D52F5D9DEE3D}"/>
              </a:ext>
            </a:extLst>
          </p:cNvPr>
          <p:cNvSpPr txBox="1"/>
          <p:nvPr/>
        </p:nvSpPr>
        <p:spPr>
          <a:xfrm>
            <a:off x="7878695" y="3688337"/>
            <a:ext cx="1198709" cy="379656"/>
          </a:xfrm>
          <a:prstGeom prst="rect">
            <a:avLst/>
          </a:prstGeom>
          <a:noFill/>
        </p:spPr>
        <p:txBody>
          <a:bodyPr wrap="square" rtlCol="0">
            <a:spAutoFit/>
          </a:bodyPr>
          <a:lstStyle/>
          <a:p>
            <a:pPr algn="ctr" defTabSz="1219170">
              <a:buClr>
                <a:srgbClr val="000000"/>
              </a:buClr>
            </a:pPr>
            <a:r>
              <a:rPr lang="en-US" sz="1867" kern="0" dirty="0">
                <a:solidFill>
                  <a:srgbClr val="000000"/>
                </a:solidFill>
                <a:latin typeface="Roboto Black" panose="02000000000000000000" pitchFamily="2" charset="0"/>
                <a:ea typeface="Roboto Black" panose="02000000000000000000" pitchFamily="2" charset="0"/>
                <a:cs typeface="Arial"/>
                <a:sym typeface="Arial"/>
              </a:rPr>
              <a:t>$7.1 M</a:t>
            </a:r>
          </a:p>
        </p:txBody>
      </p:sp>
      <p:sp>
        <p:nvSpPr>
          <p:cNvPr id="12" name="TextBox 11">
            <a:extLst>
              <a:ext uri="{FF2B5EF4-FFF2-40B4-BE49-F238E27FC236}">
                <a16:creationId xmlns:a16="http://schemas.microsoft.com/office/drawing/2014/main" xmlns="" id="{FE95E23F-7802-461B-B884-C59E7675808C}"/>
              </a:ext>
            </a:extLst>
          </p:cNvPr>
          <p:cNvSpPr txBox="1"/>
          <p:nvPr/>
        </p:nvSpPr>
        <p:spPr>
          <a:xfrm>
            <a:off x="9579430" y="3082151"/>
            <a:ext cx="1649505" cy="502766"/>
          </a:xfrm>
          <a:prstGeom prst="rect">
            <a:avLst/>
          </a:prstGeom>
          <a:noFill/>
        </p:spPr>
        <p:txBody>
          <a:bodyPr wrap="square" rtlCol="0">
            <a:spAutoFit/>
          </a:bodyPr>
          <a:lstStyle/>
          <a:p>
            <a:pPr algn="ctr" defTabSz="1219170">
              <a:buClr>
                <a:srgbClr val="000000"/>
              </a:buClr>
            </a:pPr>
            <a:r>
              <a:rPr lang="en-US" sz="2667" kern="0" dirty="0">
                <a:solidFill>
                  <a:prstClr val="white"/>
                </a:solidFill>
                <a:latin typeface="Roboto Black" panose="02000000000000000000" pitchFamily="2" charset="0"/>
                <a:ea typeface="Roboto Black" panose="02000000000000000000" pitchFamily="2" charset="0"/>
                <a:cs typeface="Arial"/>
                <a:sym typeface="Arial"/>
              </a:rPr>
              <a:t>$26.8 M</a:t>
            </a:r>
          </a:p>
        </p:txBody>
      </p:sp>
      <p:sp>
        <p:nvSpPr>
          <p:cNvPr id="13" name="TextBox 12">
            <a:extLst>
              <a:ext uri="{FF2B5EF4-FFF2-40B4-BE49-F238E27FC236}">
                <a16:creationId xmlns:a16="http://schemas.microsoft.com/office/drawing/2014/main" xmlns="" id="{D9F726F8-62EF-43A5-9BB4-606614A1668A}"/>
              </a:ext>
            </a:extLst>
          </p:cNvPr>
          <p:cNvSpPr txBox="1"/>
          <p:nvPr/>
        </p:nvSpPr>
        <p:spPr>
          <a:xfrm>
            <a:off x="7581579" y="4075952"/>
            <a:ext cx="1813432" cy="502573"/>
          </a:xfrm>
          <a:prstGeom prst="rect">
            <a:avLst/>
          </a:prstGeom>
          <a:noFill/>
        </p:spPr>
        <p:txBody>
          <a:bodyPr wrap="square" rtlCol="0">
            <a:spAutoFit/>
          </a:bodyPr>
          <a:lstStyle/>
          <a:p>
            <a:pPr algn="ct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Additional O&amp;M costs over baseline</a:t>
            </a:r>
          </a:p>
        </p:txBody>
      </p:sp>
      <p:sp>
        <p:nvSpPr>
          <p:cNvPr id="14" name="TextBox 13">
            <a:extLst>
              <a:ext uri="{FF2B5EF4-FFF2-40B4-BE49-F238E27FC236}">
                <a16:creationId xmlns:a16="http://schemas.microsoft.com/office/drawing/2014/main" xmlns="" id="{7B76D5E4-EC8D-4D99-8353-74E4D6FDF249}"/>
              </a:ext>
            </a:extLst>
          </p:cNvPr>
          <p:cNvSpPr txBox="1"/>
          <p:nvPr/>
        </p:nvSpPr>
        <p:spPr>
          <a:xfrm>
            <a:off x="9364275" y="4279153"/>
            <a:ext cx="2161775" cy="666786"/>
          </a:xfrm>
          <a:prstGeom prst="rect">
            <a:avLst/>
          </a:prstGeom>
          <a:noFill/>
        </p:spPr>
        <p:txBody>
          <a:bodyPr wrap="square" rtlCol="0">
            <a:spAutoFit/>
          </a:bodyPr>
          <a:lstStyle/>
          <a:p>
            <a:pPr algn="ct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Annual Societal Benefit</a:t>
            </a:r>
          </a:p>
          <a:p>
            <a:pPr algn="ctr" defTabSz="1219170">
              <a:buClr>
                <a:srgbClr val="000000"/>
              </a:buClr>
            </a:pPr>
            <a:r>
              <a:rPr lang="en-US" sz="1200" i="1" kern="0" dirty="0">
                <a:solidFill>
                  <a:srgbClr val="000000"/>
                </a:solidFill>
                <a:latin typeface="Roboto Light" panose="02000000000000000000" pitchFamily="2" charset="0"/>
                <a:ea typeface="Roboto Light" panose="02000000000000000000" pitchFamily="2" charset="0"/>
                <a:cs typeface="Arial"/>
                <a:sym typeface="Arial"/>
              </a:rPr>
              <a:t>(congestion, health, and </a:t>
            </a:r>
          </a:p>
          <a:p>
            <a:pPr algn="ctr" defTabSz="1219170">
              <a:buClr>
                <a:srgbClr val="000000"/>
              </a:buClr>
            </a:pPr>
            <a:r>
              <a:rPr lang="en-US" sz="1200" i="1" kern="0" dirty="0">
                <a:solidFill>
                  <a:srgbClr val="000000"/>
                </a:solidFill>
                <a:latin typeface="Roboto Light" panose="02000000000000000000" pitchFamily="2" charset="0"/>
                <a:ea typeface="Roboto Light" panose="02000000000000000000" pitchFamily="2" charset="0"/>
                <a:cs typeface="Arial"/>
                <a:sym typeface="Arial"/>
              </a:rPr>
              <a:t>household cost savings)</a:t>
            </a:r>
          </a:p>
        </p:txBody>
      </p:sp>
      <p:pic>
        <p:nvPicPr>
          <p:cNvPr id="15" name="Picture 14"/>
          <p:cNvPicPr>
            <a:picLocks noChangeAspect="1"/>
          </p:cNvPicPr>
          <p:nvPr/>
        </p:nvPicPr>
        <p:blipFill>
          <a:blip r:embed="rId4"/>
          <a:stretch>
            <a:fillRect/>
          </a:stretch>
        </p:blipFill>
        <p:spPr>
          <a:xfrm>
            <a:off x="10690528" y="6533409"/>
            <a:ext cx="1371601" cy="307983"/>
          </a:xfrm>
          <a:prstGeom prst="rect">
            <a:avLst/>
          </a:prstGeom>
        </p:spPr>
      </p:pic>
    </p:spTree>
    <p:extLst>
      <p:ext uri="{BB962C8B-B14F-4D97-AF65-F5344CB8AC3E}">
        <p14:creationId xmlns:p14="http://schemas.microsoft.com/office/powerpoint/2010/main" val="2817413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E3EF6-87A2-4B77-BC1B-9E4FE931846D}"/>
              </a:ext>
            </a:extLst>
          </p:cNvPr>
          <p:cNvSpPr>
            <a:spLocks noGrp="1"/>
          </p:cNvSpPr>
          <p:nvPr>
            <p:ph type="title"/>
          </p:nvPr>
        </p:nvSpPr>
        <p:spPr>
          <a:xfrm>
            <a:off x="424745" y="439875"/>
            <a:ext cx="11357823" cy="760800"/>
          </a:xfrm>
        </p:spPr>
        <p:txBody>
          <a:bodyPr/>
          <a:lstStyle/>
          <a:p>
            <a:r>
              <a:rPr lang="en-US" dirty="0"/>
              <a:t>Smart Mobility</a:t>
            </a:r>
            <a:br>
              <a:rPr lang="en-US" dirty="0"/>
            </a:br>
            <a:r>
              <a:rPr lang="en-US" b="0" dirty="0">
                <a:solidFill>
                  <a:srgbClr val="0F73BA"/>
                </a:solidFill>
                <a:latin typeface="Roboto Light"/>
                <a:ea typeface="Roboto Light"/>
                <a:cs typeface="Roboto Light"/>
                <a:sym typeface="Roboto Light"/>
              </a:rPr>
              <a:t>Recommended Scenario—Annual Costs and Benefits by Responsible Party</a:t>
            </a:r>
            <a:endParaRPr lang="en-US" dirty="0"/>
          </a:p>
        </p:txBody>
      </p:sp>
      <p:graphicFrame>
        <p:nvGraphicFramePr>
          <p:cNvPr id="7" name="Chart 6">
            <a:extLst>
              <a:ext uri="{FF2B5EF4-FFF2-40B4-BE49-F238E27FC236}">
                <a16:creationId xmlns:a16="http://schemas.microsoft.com/office/drawing/2014/main" xmlns="" id="{AE86FC2B-D8FF-4164-AC3C-CC65F62811F6}"/>
              </a:ext>
            </a:extLst>
          </p:cNvPr>
          <p:cNvGraphicFramePr>
            <a:graphicFrameLocks/>
          </p:cNvGraphicFramePr>
          <p:nvPr>
            <p:extLst/>
          </p:nvPr>
        </p:nvGraphicFramePr>
        <p:xfrm>
          <a:off x="2526534" y="1472574"/>
          <a:ext cx="9665465" cy="506782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7188460D-3AB1-44BF-96A2-F097F60A1AE1}"/>
              </a:ext>
            </a:extLst>
          </p:cNvPr>
          <p:cNvSpPr txBox="1"/>
          <p:nvPr/>
        </p:nvSpPr>
        <p:spPr>
          <a:xfrm>
            <a:off x="563497" y="1803187"/>
            <a:ext cx="2182265" cy="297454"/>
          </a:xfrm>
          <a:prstGeom prst="rect">
            <a:avLst/>
          </a:prstGeom>
          <a:noFill/>
        </p:spPr>
        <p:txBody>
          <a:bodyPr wrap="square" rtlCol="0">
            <a:spAutoFit/>
          </a:bodyPr>
          <a:lstStyle/>
          <a:p>
            <a:pPr algn="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Association Fee  </a:t>
            </a:r>
            <a:r>
              <a:rPr lang="en-US" sz="1200" i="1" kern="0" dirty="0">
                <a:solidFill>
                  <a:srgbClr val="000000"/>
                </a:solidFill>
                <a:latin typeface="Roboto Light" panose="02000000000000000000" pitchFamily="2" charset="0"/>
                <a:ea typeface="Roboto Light" panose="02000000000000000000" pitchFamily="2" charset="0"/>
                <a:cs typeface="Arial"/>
                <a:sym typeface="Arial"/>
              </a:rPr>
              <a:t>(O&amp;M)</a:t>
            </a:r>
          </a:p>
        </p:txBody>
      </p:sp>
      <p:sp>
        <p:nvSpPr>
          <p:cNvPr id="9" name="TextBox 8">
            <a:extLst>
              <a:ext uri="{FF2B5EF4-FFF2-40B4-BE49-F238E27FC236}">
                <a16:creationId xmlns:a16="http://schemas.microsoft.com/office/drawing/2014/main" xmlns="" id="{F7535DE5-AD8A-4B2D-BF86-D1DDAA33AD18}"/>
              </a:ext>
            </a:extLst>
          </p:cNvPr>
          <p:cNvSpPr txBox="1"/>
          <p:nvPr/>
        </p:nvSpPr>
        <p:spPr>
          <a:xfrm>
            <a:off x="399570" y="2354731"/>
            <a:ext cx="2354729" cy="482120"/>
          </a:xfrm>
          <a:prstGeom prst="rect">
            <a:avLst/>
          </a:prstGeom>
          <a:noFill/>
        </p:spPr>
        <p:txBody>
          <a:bodyPr wrap="square" rtlCol="0">
            <a:spAutoFit/>
          </a:bodyPr>
          <a:lstStyle/>
          <a:p>
            <a:pPr algn="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Vertical Developer Benefits </a:t>
            </a:r>
            <a:r>
              <a:rPr lang="en-US" sz="1200" i="1" kern="0" dirty="0">
                <a:solidFill>
                  <a:srgbClr val="000000"/>
                </a:solidFill>
                <a:latin typeface="Roboto Light" panose="02000000000000000000" pitchFamily="2" charset="0"/>
                <a:ea typeface="Roboto Light" panose="02000000000000000000" pitchFamily="2" charset="0"/>
                <a:cs typeface="Arial"/>
                <a:sym typeface="Arial"/>
              </a:rPr>
              <a:t>(parking savings)</a:t>
            </a:r>
          </a:p>
        </p:txBody>
      </p:sp>
      <p:sp>
        <p:nvSpPr>
          <p:cNvPr id="10" name="TextBox 9">
            <a:extLst>
              <a:ext uri="{FF2B5EF4-FFF2-40B4-BE49-F238E27FC236}">
                <a16:creationId xmlns:a16="http://schemas.microsoft.com/office/drawing/2014/main" xmlns="" id="{C2C10463-F22F-46FA-8FA7-584A55EE0005}"/>
              </a:ext>
            </a:extLst>
          </p:cNvPr>
          <p:cNvSpPr txBox="1"/>
          <p:nvPr/>
        </p:nvSpPr>
        <p:spPr>
          <a:xfrm>
            <a:off x="397862" y="2998483"/>
            <a:ext cx="2354729" cy="482120"/>
          </a:xfrm>
          <a:prstGeom prst="rect">
            <a:avLst/>
          </a:prstGeom>
          <a:noFill/>
        </p:spPr>
        <p:txBody>
          <a:bodyPr wrap="square" rtlCol="0">
            <a:spAutoFit/>
          </a:bodyPr>
          <a:lstStyle/>
          <a:p>
            <a:pPr algn="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Vertical Developer Costs </a:t>
            </a:r>
          </a:p>
          <a:p>
            <a:pPr algn="r" defTabSz="1219170">
              <a:buClr>
                <a:srgbClr val="000000"/>
              </a:buClr>
            </a:pPr>
            <a:r>
              <a:rPr lang="en-US" sz="1200" i="1" kern="0" dirty="0">
                <a:solidFill>
                  <a:srgbClr val="000000"/>
                </a:solidFill>
                <a:latin typeface="Roboto Light" panose="02000000000000000000" pitchFamily="2" charset="0"/>
                <a:ea typeface="Roboto Light" panose="02000000000000000000" pitchFamily="2" charset="0"/>
                <a:cs typeface="Arial"/>
                <a:sym typeface="Arial"/>
              </a:rPr>
              <a:t>(20-year amortized capital)</a:t>
            </a:r>
          </a:p>
        </p:txBody>
      </p:sp>
      <p:sp>
        <p:nvSpPr>
          <p:cNvPr id="11" name="TextBox 10">
            <a:extLst>
              <a:ext uri="{FF2B5EF4-FFF2-40B4-BE49-F238E27FC236}">
                <a16:creationId xmlns:a16="http://schemas.microsoft.com/office/drawing/2014/main" xmlns="" id="{6AF69536-2D98-4043-91AE-D03D35C265D6}"/>
              </a:ext>
            </a:extLst>
          </p:cNvPr>
          <p:cNvSpPr txBox="1"/>
          <p:nvPr/>
        </p:nvSpPr>
        <p:spPr>
          <a:xfrm>
            <a:off x="286872" y="3652479"/>
            <a:ext cx="2474259" cy="482120"/>
          </a:xfrm>
          <a:prstGeom prst="rect">
            <a:avLst/>
          </a:prstGeom>
          <a:noFill/>
        </p:spPr>
        <p:txBody>
          <a:bodyPr wrap="square" rtlCol="0">
            <a:spAutoFit/>
          </a:bodyPr>
          <a:lstStyle/>
          <a:p>
            <a:pPr algn="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Horizontal Developer Benefits </a:t>
            </a:r>
            <a:r>
              <a:rPr lang="en-US" sz="1200" i="1" kern="0" dirty="0">
                <a:solidFill>
                  <a:srgbClr val="000000"/>
                </a:solidFill>
                <a:latin typeface="Roboto Light" panose="02000000000000000000" pitchFamily="2" charset="0"/>
                <a:ea typeface="Roboto Light" panose="02000000000000000000" pitchFamily="2" charset="0"/>
                <a:cs typeface="Arial"/>
                <a:sym typeface="Arial"/>
              </a:rPr>
              <a:t>(land value savings)</a:t>
            </a:r>
          </a:p>
        </p:txBody>
      </p:sp>
      <p:sp>
        <p:nvSpPr>
          <p:cNvPr id="12" name="TextBox 11">
            <a:extLst>
              <a:ext uri="{FF2B5EF4-FFF2-40B4-BE49-F238E27FC236}">
                <a16:creationId xmlns:a16="http://schemas.microsoft.com/office/drawing/2014/main" xmlns="" id="{C6103D3F-87D4-4CEF-89D0-1C131FFDEF96}"/>
              </a:ext>
            </a:extLst>
          </p:cNvPr>
          <p:cNvSpPr txBox="1"/>
          <p:nvPr/>
        </p:nvSpPr>
        <p:spPr>
          <a:xfrm>
            <a:off x="285164" y="4285985"/>
            <a:ext cx="2474259" cy="482120"/>
          </a:xfrm>
          <a:prstGeom prst="rect">
            <a:avLst/>
          </a:prstGeom>
          <a:noFill/>
        </p:spPr>
        <p:txBody>
          <a:bodyPr wrap="square" rtlCol="0">
            <a:spAutoFit/>
          </a:bodyPr>
          <a:lstStyle/>
          <a:p>
            <a:pPr algn="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Horizontal Developer Costs </a:t>
            </a:r>
            <a:r>
              <a:rPr lang="en-US" sz="1200" i="1" kern="0" dirty="0">
                <a:solidFill>
                  <a:srgbClr val="000000"/>
                </a:solidFill>
                <a:latin typeface="Roboto Light" panose="02000000000000000000" pitchFamily="2" charset="0"/>
                <a:ea typeface="Roboto Light" panose="02000000000000000000" pitchFamily="2" charset="0"/>
                <a:cs typeface="Arial"/>
                <a:sym typeface="Arial"/>
              </a:rPr>
              <a:t>(20-year amortized capital)</a:t>
            </a:r>
          </a:p>
        </p:txBody>
      </p:sp>
      <p:sp>
        <p:nvSpPr>
          <p:cNvPr id="13" name="TextBox 12">
            <a:extLst>
              <a:ext uri="{FF2B5EF4-FFF2-40B4-BE49-F238E27FC236}">
                <a16:creationId xmlns:a16="http://schemas.microsoft.com/office/drawing/2014/main" xmlns="" id="{797091D2-3567-40E4-9963-6743324D171F}"/>
              </a:ext>
            </a:extLst>
          </p:cNvPr>
          <p:cNvSpPr txBox="1"/>
          <p:nvPr/>
        </p:nvSpPr>
        <p:spPr>
          <a:xfrm>
            <a:off x="283456" y="4919490"/>
            <a:ext cx="2474259" cy="482120"/>
          </a:xfrm>
          <a:prstGeom prst="rect">
            <a:avLst/>
          </a:prstGeom>
          <a:noFill/>
        </p:spPr>
        <p:txBody>
          <a:bodyPr wrap="square" rtlCol="0">
            <a:spAutoFit/>
          </a:bodyPr>
          <a:lstStyle/>
          <a:p>
            <a:pPr algn="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Land Authority Benefits </a:t>
            </a:r>
          </a:p>
          <a:p>
            <a:pPr algn="r" defTabSz="1219170">
              <a:buClr>
                <a:srgbClr val="000000"/>
              </a:buClr>
            </a:pPr>
            <a:r>
              <a:rPr lang="en-US" sz="1200" i="1" kern="0" dirty="0">
                <a:solidFill>
                  <a:srgbClr val="000000"/>
                </a:solidFill>
                <a:latin typeface="Roboto Light" panose="02000000000000000000" pitchFamily="2" charset="0"/>
                <a:ea typeface="Roboto Light" panose="02000000000000000000" pitchFamily="2" charset="0"/>
                <a:cs typeface="Arial"/>
                <a:sym typeface="Arial"/>
              </a:rPr>
              <a:t>(societal benefits)</a:t>
            </a:r>
          </a:p>
        </p:txBody>
      </p:sp>
      <p:sp>
        <p:nvSpPr>
          <p:cNvPr id="14" name="TextBox 13">
            <a:extLst>
              <a:ext uri="{FF2B5EF4-FFF2-40B4-BE49-F238E27FC236}">
                <a16:creationId xmlns:a16="http://schemas.microsoft.com/office/drawing/2014/main" xmlns="" id="{12475A16-8152-4167-9E28-0E028E170FFC}"/>
              </a:ext>
            </a:extLst>
          </p:cNvPr>
          <p:cNvSpPr txBox="1"/>
          <p:nvPr/>
        </p:nvSpPr>
        <p:spPr>
          <a:xfrm>
            <a:off x="332976" y="5522259"/>
            <a:ext cx="2474259" cy="482120"/>
          </a:xfrm>
          <a:prstGeom prst="rect">
            <a:avLst/>
          </a:prstGeom>
          <a:noFill/>
        </p:spPr>
        <p:txBody>
          <a:bodyPr wrap="square" rtlCol="0">
            <a:spAutoFit/>
          </a:bodyPr>
          <a:lstStyle/>
          <a:p>
            <a:pPr algn="r" defTabSz="1219170">
              <a:buClr>
                <a:srgbClr val="000000"/>
              </a:buClr>
            </a:pPr>
            <a:r>
              <a:rPr lang="en-US" sz="1333" kern="0" dirty="0">
                <a:solidFill>
                  <a:srgbClr val="000000"/>
                </a:solidFill>
                <a:latin typeface="Roboto Light" panose="02000000000000000000" pitchFamily="2" charset="0"/>
                <a:ea typeface="Roboto Light" panose="02000000000000000000" pitchFamily="2" charset="0"/>
                <a:cs typeface="Arial"/>
                <a:sym typeface="Arial"/>
              </a:rPr>
              <a:t>Land Authority Costs </a:t>
            </a:r>
          </a:p>
          <a:p>
            <a:pPr algn="r" defTabSz="1219170">
              <a:buClr>
                <a:srgbClr val="000000"/>
              </a:buClr>
            </a:pPr>
            <a:r>
              <a:rPr lang="en-US" sz="1200" i="1" kern="0" dirty="0">
                <a:solidFill>
                  <a:srgbClr val="000000"/>
                </a:solidFill>
                <a:latin typeface="Roboto Light" panose="02000000000000000000" pitchFamily="2" charset="0"/>
                <a:ea typeface="Roboto Light" panose="02000000000000000000" pitchFamily="2" charset="0"/>
                <a:cs typeface="Arial"/>
                <a:sym typeface="Arial"/>
              </a:rPr>
              <a:t>(20-year amortized capital)</a:t>
            </a:r>
          </a:p>
        </p:txBody>
      </p:sp>
      <p:cxnSp>
        <p:nvCxnSpPr>
          <p:cNvPr id="16" name="Straight Connector 15">
            <a:extLst>
              <a:ext uri="{FF2B5EF4-FFF2-40B4-BE49-F238E27FC236}">
                <a16:creationId xmlns:a16="http://schemas.microsoft.com/office/drawing/2014/main" xmlns="" id="{346C1532-C8FB-4AA0-B010-71B4BA931370}"/>
              </a:ext>
            </a:extLst>
          </p:cNvPr>
          <p:cNvCxnSpPr/>
          <p:nvPr/>
        </p:nvCxnSpPr>
        <p:spPr>
          <a:xfrm>
            <a:off x="379079" y="2202757"/>
            <a:ext cx="111777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CEB2F6E-B9A6-4150-949B-271FF054B579}"/>
              </a:ext>
            </a:extLst>
          </p:cNvPr>
          <p:cNvCxnSpPr/>
          <p:nvPr/>
        </p:nvCxnSpPr>
        <p:spPr>
          <a:xfrm>
            <a:off x="377373" y="3584176"/>
            <a:ext cx="111777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0103E46-4964-4595-AE1C-A5B11B8306B4}"/>
              </a:ext>
            </a:extLst>
          </p:cNvPr>
          <p:cNvCxnSpPr/>
          <p:nvPr/>
        </p:nvCxnSpPr>
        <p:spPr>
          <a:xfrm>
            <a:off x="375665" y="4873387"/>
            <a:ext cx="111777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10690528" y="6533409"/>
            <a:ext cx="1371601" cy="307983"/>
          </a:xfrm>
          <a:prstGeom prst="rect">
            <a:avLst/>
          </a:prstGeom>
        </p:spPr>
      </p:pic>
    </p:spTree>
    <p:extLst>
      <p:ext uri="{BB962C8B-B14F-4D97-AF65-F5344CB8AC3E}">
        <p14:creationId xmlns:p14="http://schemas.microsoft.com/office/powerpoint/2010/main" val="4000473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87"/>
          <p:cNvSpPr txBox="1">
            <a:spLocks noGrp="1"/>
          </p:cNvSpPr>
          <p:nvPr>
            <p:ph type="title"/>
          </p:nvPr>
        </p:nvSpPr>
        <p:spPr>
          <a:xfrm>
            <a:off x="424745" y="439875"/>
            <a:ext cx="8146049" cy="760800"/>
          </a:xfrm>
          <a:prstGeom prst="rect">
            <a:avLst/>
          </a:prstGeom>
        </p:spPr>
        <p:txBody>
          <a:bodyPr spcFirstLastPara="1" wrap="square" lIns="0" tIns="0" rIns="0" bIns="0" anchor="t" anchorCtr="0">
            <a:noAutofit/>
          </a:bodyPr>
          <a:lstStyle/>
          <a:p>
            <a:r>
              <a:rPr lang="en-US" dirty="0"/>
              <a:t>Smart Mobility</a:t>
            </a:r>
            <a:endParaRPr dirty="0"/>
          </a:p>
          <a:p>
            <a:pPr>
              <a:buClr>
                <a:schemeClr val="dk1"/>
              </a:buClr>
              <a:buSzPts val="1100"/>
            </a:pPr>
            <a:r>
              <a:rPr lang="en-US" sz="2533" b="0" dirty="0">
                <a:solidFill>
                  <a:srgbClr val="0F73BA"/>
                </a:solidFill>
                <a:latin typeface="Roboto Light"/>
                <a:ea typeface="Roboto Light"/>
                <a:cs typeface="Roboto Light"/>
                <a:sym typeface="Roboto Light"/>
              </a:rPr>
              <a:t>How will smart mobility benefit The Point and the region?</a:t>
            </a:r>
            <a:endParaRPr b="0" dirty="0">
              <a:solidFill>
                <a:srgbClr val="434343"/>
              </a:solidFill>
            </a:endParaRPr>
          </a:p>
          <a:p>
            <a:endParaRPr dirty="0"/>
          </a:p>
        </p:txBody>
      </p:sp>
      <p:pic>
        <p:nvPicPr>
          <p:cNvPr id="6" name="Picture 5">
            <a:extLst>
              <a:ext uri="{FF2B5EF4-FFF2-40B4-BE49-F238E27FC236}">
                <a16:creationId xmlns:a16="http://schemas.microsoft.com/office/drawing/2014/main" xmlns="" id="{5D21950C-7038-461E-9382-4981A2F2E90A}"/>
              </a:ext>
            </a:extLst>
          </p:cNvPr>
          <p:cNvPicPr>
            <a:picLocks noChangeAspect="1"/>
          </p:cNvPicPr>
          <p:nvPr/>
        </p:nvPicPr>
        <p:blipFill>
          <a:blip r:embed="rId3"/>
          <a:stretch>
            <a:fillRect/>
          </a:stretch>
        </p:blipFill>
        <p:spPr>
          <a:xfrm>
            <a:off x="2214322" y="1455761"/>
            <a:ext cx="8039815" cy="5083791"/>
          </a:xfrm>
          <a:prstGeom prst="rect">
            <a:avLst/>
          </a:prstGeom>
        </p:spPr>
      </p:pic>
      <p:sp>
        <p:nvSpPr>
          <p:cNvPr id="7" name="TextBox 6">
            <a:extLst>
              <a:ext uri="{FF2B5EF4-FFF2-40B4-BE49-F238E27FC236}">
                <a16:creationId xmlns:a16="http://schemas.microsoft.com/office/drawing/2014/main" xmlns="" id="{796949A5-7CE4-4D85-9B4B-45F53626B9B9}"/>
              </a:ext>
            </a:extLst>
          </p:cNvPr>
          <p:cNvSpPr txBox="1"/>
          <p:nvPr/>
        </p:nvSpPr>
        <p:spPr>
          <a:xfrm>
            <a:off x="9043867" y="6212223"/>
            <a:ext cx="2856931" cy="256545"/>
          </a:xfrm>
          <a:prstGeom prst="rect">
            <a:avLst/>
          </a:prstGeom>
          <a:noFill/>
        </p:spPr>
        <p:txBody>
          <a:bodyPr wrap="square" rtlCol="0">
            <a:spAutoFit/>
          </a:bodyPr>
          <a:lstStyle/>
          <a:p>
            <a:pPr defTabSz="1219170">
              <a:buClr>
                <a:srgbClr val="000000"/>
              </a:buClr>
            </a:pPr>
            <a:r>
              <a:rPr lang="en-US" sz="1067" i="1" kern="0" dirty="0">
                <a:solidFill>
                  <a:srgbClr val="000000"/>
                </a:solidFill>
                <a:latin typeface="Roboto Light" panose="02000000000000000000" pitchFamily="2" charset="0"/>
                <a:ea typeface="Roboto Light" panose="02000000000000000000" pitchFamily="2" charset="0"/>
                <a:cs typeface="Arial"/>
                <a:sym typeface="Arial"/>
              </a:rPr>
              <a:t>Results from recommended program</a:t>
            </a:r>
          </a:p>
        </p:txBody>
      </p:sp>
      <p:pic>
        <p:nvPicPr>
          <p:cNvPr id="5" name="Picture 4"/>
          <p:cNvPicPr>
            <a:picLocks noChangeAspect="1"/>
          </p:cNvPicPr>
          <p:nvPr/>
        </p:nvPicPr>
        <p:blipFill>
          <a:blip r:embed="rId4"/>
          <a:stretch>
            <a:fillRect/>
          </a:stretch>
        </p:blipFill>
        <p:spPr>
          <a:xfrm>
            <a:off x="10690528" y="6533409"/>
            <a:ext cx="1371601" cy="307983"/>
          </a:xfrm>
          <a:prstGeom prst="rect">
            <a:avLst/>
          </a:prstGeom>
        </p:spPr>
      </p:pic>
    </p:spTree>
    <p:extLst>
      <p:ext uri="{BB962C8B-B14F-4D97-AF65-F5344CB8AC3E}">
        <p14:creationId xmlns:p14="http://schemas.microsoft.com/office/powerpoint/2010/main" val="1912640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xmlns="" id="{19C667E0-51AD-44B6-AF84-E2273E674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123" b="22067"/>
          <a:stretch/>
        </p:blipFill>
        <p:spPr>
          <a:xfrm>
            <a:off x="0" y="2116016"/>
            <a:ext cx="12192000" cy="3084844"/>
          </a:xfrm>
          <a:prstGeom prst="rect">
            <a:avLst/>
          </a:prstGeom>
        </p:spPr>
      </p:pic>
      <p:sp>
        <p:nvSpPr>
          <p:cNvPr id="3" name="Rectangle 2">
            <a:extLst>
              <a:ext uri="{FF2B5EF4-FFF2-40B4-BE49-F238E27FC236}">
                <a16:creationId xmlns:a16="http://schemas.microsoft.com/office/drawing/2014/main" xmlns="" id="{35E69F59-2C94-4F0F-85C5-E5CD54DC6E63}"/>
              </a:ext>
            </a:extLst>
          </p:cNvPr>
          <p:cNvSpPr/>
          <p:nvPr/>
        </p:nvSpPr>
        <p:spPr>
          <a:xfrm>
            <a:off x="0" y="2083437"/>
            <a:ext cx="12192000" cy="3128229"/>
          </a:xfrm>
          <a:prstGeom prst="rect">
            <a:avLst/>
          </a:prstGeom>
          <a:solidFill>
            <a:srgbClr val="101F3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1567578-6C1C-4723-AC60-E529C19C4AE2}"/>
              </a:ext>
            </a:extLst>
          </p:cNvPr>
          <p:cNvSpPr>
            <a:spLocks noGrp="1"/>
          </p:cNvSpPr>
          <p:nvPr>
            <p:ph type="title"/>
          </p:nvPr>
        </p:nvSpPr>
        <p:spPr>
          <a:prstGeom prst="rect">
            <a:avLst/>
          </a:prstGeom>
          <a:effectLst>
            <a:outerShdw dist="50800" dir="2700000" algn="tl" rotWithShape="0">
              <a:srgbClr val="50A5F2">
                <a:alpha val="50000"/>
              </a:srgbClr>
            </a:outerShdw>
          </a:effectLst>
        </p:spPr>
        <p:txBody>
          <a:bodyPr anchor="ctr">
            <a:normAutofit/>
          </a:bodyPr>
          <a:lstStyle/>
          <a:p>
            <a:pPr algn="l"/>
            <a:r>
              <a:rPr lang="en-US" sz="6200" b="1" dirty="0" smtClean="0">
                <a:solidFill>
                  <a:schemeClr val="bg1"/>
                </a:solidFill>
                <a:latin typeface="Roboto" panose="02000000000000000000" pitchFamily="2" charset="0"/>
                <a:ea typeface="Roboto" panose="02000000000000000000" pitchFamily="2" charset="0"/>
              </a:rPr>
              <a:t>Sustainability &amp; Smart </a:t>
            </a:r>
            <a:r>
              <a:rPr lang="en-US" sz="6200" dirty="0" smtClean="0">
                <a:solidFill>
                  <a:schemeClr val="bg1"/>
                </a:solidFill>
              </a:rPr>
              <a:t>Technology </a:t>
            </a:r>
            <a:r>
              <a:rPr lang="en-US" sz="6200" b="1" dirty="0" err="1" smtClean="0">
                <a:solidFill>
                  <a:schemeClr val="bg1"/>
                </a:solidFill>
                <a:latin typeface="Roboto" panose="02000000000000000000" pitchFamily="2" charset="0"/>
                <a:ea typeface="Roboto" panose="02000000000000000000" pitchFamily="2" charset="0"/>
              </a:rPr>
              <a:t>Workstreams</a:t>
            </a:r>
            <a:endParaRPr lang="en-US" sz="6200" b="1" dirty="0">
              <a:solidFill>
                <a:schemeClr val="bg1"/>
              </a:solidFill>
              <a:latin typeface="Roboto" panose="02000000000000000000" pitchFamily="2" charset="0"/>
              <a:ea typeface="Roboto" panose="02000000000000000000" pitchFamily="2" charset="0"/>
            </a:endParaRPr>
          </a:p>
        </p:txBody>
      </p:sp>
      <p:pic>
        <p:nvPicPr>
          <p:cNvPr id="8" name="Picture 7" descr="Logo&#10;&#10;Description automatically generated" hidden="1">
            <a:extLst>
              <a:ext uri="{FF2B5EF4-FFF2-40B4-BE49-F238E27FC236}">
                <a16:creationId xmlns:a16="http://schemas.microsoft.com/office/drawing/2014/main" xmlns="" id="{BB81489D-7B5A-4FF9-A50F-5CC8466B5C79}"/>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5537"/>
          <a:stretch/>
        </p:blipFill>
        <p:spPr>
          <a:xfrm>
            <a:off x="2115178" y="443792"/>
            <a:ext cx="3237872" cy="1502820"/>
          </a:xfrm>
          <a:prstGeom prst="rect">
            <a:avLst/>
          </a:prstGeom>
          <a:effectLst/>
        </p:spPr>
      </p:pic>
      <p:sp>
        <p:nvSpPr>
          <p:cNvPr id="5" name="TextBox 4"/>
          <p:cNvSpPr txBox="1"/>
          <p:nvPr/>
        </p:nvSpPr>
        <p:spPr>
          <a:xfrm>
            <a:off x="10543430" y="6162261"/>
            <a:ext cx="1502796" cy="61225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77422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aky Tap with solid fill">
            <a:extLst>
              <a:ext uri="{FF2B5EF4-FFF2-40B4-BE49-F238E27FC236}">
                <a16:creationId xmlns:a16="http://schemas.microsoft.com/office/drawing/2014/main" xmlns="" id="{0F9ABE98-9C3C-4969-9445-A7C1AB55867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885276" y="305857"/>
            <a:ext cx="990385" cy="990385"/>
          </a:xfrm>
          <a:prstGeom prst="rect">
            <a:avLst/>
          </a:prstGeom>
        </p:spPr>
      </p:pic>
      <p:graphicFrame>
        <p:nvGraphicFramePr>
          <p:cNvPr id="3" name="Table 2">
            <a:extLst>
              <a:ext uri="{FF2B5EF4-FFF2-40B4-BE49-F238E27FC236}">
                <a16:creationId xmlns:a16="http://schemas.microsoft.com/office/drawing/2014/main" xmlns="" id="{C232968C-BB4A-4B7F-9AEB-D0CCB8ACBA71}"/>
              </a:ext>
            </a:extLst>
          </p:cNvPr>
          <p:cNvGraphicFramePr>
            <a:graphicFrameLocks noGrp="1"/>
          </p:cNvGraphicFramePr>
          <p:nvPr>
            <p:extLst>
              <p:ext uri="{D42A27DB-BD31-4B8C-83A1-F6EECF244321}">
                <p14:modId xmlns:p14="http://schemas.microsoft.com/office/powerpoint/2010/main" val="2258850873"/>
              </p:ext>
            </p:extLst>
          </p:nvPr>
        </p:nvGraphicFramePr>
        <p:xfrm>
          <a:off x="381000" y="1522521"/>
          <a:ext cx="11430000" cy="3931920"/>
        </p:xfrm>
        <a:graphic>
          <a:graphicData uri="http://schemas.openxmlformats.org/drawingml/2006/table">
            <a:tbl>
              <a:tblPr bandRow="1"/>
              <a:tblGrid>
                <a:gridCol w="1605570">
                  <a:extLst>
                    <a:ext uri="{9D8B030D-6E8A-4147-A177-3AD203B41FA5}">
                      <a16:colId xmlns:a16="http://schemas.microsoft.com/office/drawing/2014/main" xmlns="" val="4227336139"/>
                    </a:ext>
                  </a:extLst>
                </a:gridCol>
                <a:gridCol w="1964886">
                  <a:extLst>
                    <a:ext uri="{9D8B030D-6E8A-4147-A177-3AD203B41FA5}">
                      <a16:colId xmlns:a16="http://schemas.microsoft.com/office/drawing/2014/main" xmlns="" val="208051788"/>
                    </a:ext>
                  </a:extLst>
                </a:gridCol>
                <a:gridCol w="1964886">
                  <a:extLst>
                    <a:ext uri="{9D8B030D-6E8A-4147-A177-3AD203B41FA5}">
                      <a16:colId xmlns:a16="http://schemas.microsoft.com/office/drawing/2014/main" xmlns="" val="1308867637"/>
                    </a:ext>
                  </a:extLst>
                </a:gridCol>
                <a:gridCol w="1964886">
                  <a:extLst>
                    <a:ext uri="{9D8B030D-6E8A-4147-A177-3AD203B41FA5}">
                      <a16:colId xmlns:a16="http://schemas.microsoft.com/office/drawing/2014/main" xmlns="" val="3311970688"/>
                    </a:ext>
                  </a:extLst>
                </a:gridCol>
                <a:gridCol w="1964886">
                  <a:extLst>
                    <a:ext uri="{9D8B030D-6E8A-4147-A177-3AD203B41FA5}">
                      <a16:colId xmlns:a16="http://schemas.microsoft.com/office/drawing/2014/main" xmlns="" val="1930394570"/>
                    </a:ext>
                  </a:extLst>
                </a:gridCol>
                <a:gridCol w="1964886">
                  <a:extLst>
                    <a:ext uri="{9D8B030D-6E8A-4147-A177-3AD203B41FA5}">
                      <a16:colId xmlns:a16="http://schemas.microsoft.com/office/drawing/2014/main" xmlns="" val="3232170289"/>
                    </a:ext>
                  </a:extLst>
                </a:gridCol>
              </a:tblGrid>
              <a:tr h="274320">
                <a:tc>
                  <a:txBody>
                    <a:bodyPr/>
                    <a:lstStyle/>
                    <a:p>
                      <a:pPr algn="ctr" rtl="0" fontAlgn="b"/>
                      <a:r>
                        <a:rPr lang="en-US" sz="1400" b="1" i="0" u="none" strike="noStrike" dirty="0">
                          <a:solidFill>
                            <a:srgbClr val="FFFFFF"/>
                          </a:solidFill>
                          <a:effectLst/>
                          <a:latin typeface="Roboto"/>
                          <a:ea typeface="Roboto"/>
                        </a:rPr>
                        <a:t>Baseline</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c>
                  <a:txBody>
                    <a:bodyPr/>
                    <a:lstStyle/>
                    <a:p>
                      <a:pPr algn="ctr" rtl="0" fontAlgn="b"/>
                      <a:r>
                        <a:rPr lang="en-US" sz="1400" b="1" i="0" u="none" strike="noStrike">
                          <a:solidFill>
                            <a:schemeClr val="tx1"/>
                          </a:solidFill>
                          <a:effectLst/>
                          <a:latin typeface="Roboto"/>
                          <a:ea typeface="Roboto"/>
                        </a:rPr>
                        <a:t>Good</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rtl="0" fontAlgn="b"/>
                      <a:r>
                        <a:rPr lang="en-US" sz="1400" b="1" i="0" u="none" strike="noStrike">
                          <a:solidFill>
                            <a:srgbClr val="FFFFFF"/>
                          </a:solidFill>
                          <a:effectLst/>
                          <a:latin typeface="Roboto"/>
                          <a:ea typeface="Roboto"/>
                        </a:rPr>
                        <a:t>Better</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ctr" rtl="0" fontAlgn="b"/>
                      <a:r>
                        <a:rPr lang="en-US" sz="1400" b="1" i="0" u="none" strike="noStrike">
                          <a:solidFill>
                            <a:srgbClr val="FFFFFF"/>
                          </a:solidFill>
                          <a:effectLst/>
                          <a:latin typeface="Roboto"/>
                          <a:ea typeface="Roboto"/>
                        </a:rPr>
                        <a:t>Better+</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tc>
                  <a:txBody>
                    <a:bodyPr/>
                    <a:lstStyle/>
                    <a:p>
                      <a:pPr algn="ctr" rtl="0" fontAlgn="b"/>
                      <a:r>
                        <a:rPr lang="en-US" sz="1400" b="1" i="0" u="none" strike="noStrike">
                          <a:solidFill>
                            <a:srgbClr val="FFFFFF"/>
                          </a:solidFill>
                          <a:effectLst/>
                          <a:latin typeface="Roboto"/>
                          <a:ea typeface="Roboto"/>
                        </a:rPr>
                        <a:t>Best</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solidFill>
                  </a:tcPr>
                </a:tc>
                <a:tc>
                  <a:txBody>
                    <a:bodyPr/>
                    <a:lstStyle/>
                    <a:p>
                      <a:pPr lvl="0" algn="ctr">
                        <a:buNone/>
                      </a:pPr>
                      <a:r>
                        <a:rPr lang="en-US" sz="1400" b="1" i="0" u="none" strike="noStrike">
                          <a:solidFill>
                            <a:srgbClr val="FFFFFF"/>
                          </a:solidFill>
                          <a:effectLst/>
                          <a:latin typeface="Roboto"/>
                          <a:ea typeface="Roboto"/>
                        </a:rPr>
                        <a:t>Best +</a:t>
                      </a:r>
                    </a:p>
                  </a:txBody>
                  <a:tcPr marT="0" marB="0">
                    <a:lnL w="12700">
                      <a:solidFill>
                        <a:srgbClr val="FFFFFF"/>
                      </a:solidFill>
                    </a:lnL>
                    <a:lnR w="12700">
                      <a:solidFill>
                        <a:srgbClr val="FFFFFF"/>
                      </a:solidFill>
                    </a:lnR>
                    <a:lnT w="12700">
                      <a:solidFill>
                        <a:srgbClr val="FFFFFF"/>
                      </a:solidFill>
                    </a:lnT>
                    <a:lnB w="12700">
                      <a:solidFill>
                        <a:srgbClr val="FFFFFF"/>
                      </a:solidFill>
                    </a:lnB>
                    <a:solidFill>
                      <a:srgbClr val="00B050"/>
                    </a:solidFill>
                  </a:tcPr>
                </a:tc>
                <a:extLst>
                  <a:ext uri="{0D108BD9-81ED-4DB2-BD59-A6C34878D82A}">
                    <a16:rowId xmlns:a16="http://schemas.microsoft.com/office/drawing/2014/main" xmlns="" val="1178602947"/>
                  </a:ext>
                </a:extLst>
              </a:tr>
              <a:tr h="3657600">
                <a:tc>
                  <a:txBody>
                    <a:bodyPr/>
                    <a:lstStyle/>
                    <a:p>
                      <a:pPr marL="114300" lvl="0" indent="-114300" algn="l">
                        <a:lnSpc>
                          <a:spcPct val="100000"/>
                        </a:lnSpc>
                        <a:spcBef>
                          <a:spcPts val="0"/>
                        </a:spcBef>
                        <a:spcAft>
                          <a:spcPts val="600"/>
                        </a:spcAft>
                        <a:buFont typeface="Arial"/>
                        <a:buChar char="•"/>
                      </a:pPr>
                      <a:r>
                        <a:rPr lang="en-US" sz="1400" b="0" i="0" u="none" strike="noStrike" kern="1200" noProof="0">
                          <a:solidFill>
                            <a:schemeClr val="tx1"/>
                          </a:solidFill>
                          <a:effectLst/>
                          <a:latin typeface="Roboto"/>
                        </a:rPr>
                        <a:t>Meets existing Code </a:t>
                      </a:r>
                      <a:br>
                        <a:rPr lang="en-US" sz="1400" b="0" i="0" u="none" strike="noStrike" kern="1200" noProof="0">
                          <a:solidFill>
                            <a:schemeClr val="tx1"/>
                          </a:solidFill>
                          <a:effectLst/>
                          <a:latin typeface="Roboto"/>
                        </a:rPr>
                      </a:br>
                      <a:r>
                        <a:rPr lang="en-US" sz="1400" b="0" i="0" u="none" strike="noStrike" kern="1200" noProof="0">
                          <a:solidFill>
                            <a:schemeClr val="tx1"/>
                          </a:solidFill>
                          <a:effectLst/>
                          <a:latin typeface="Roboto"/>
                        </a:rPr>
                        <a:t>requirements </a:t>
                      </a:r>
                      <a:endParaRPr lang="en-US" sz="1400" b="0" i="0" u="none" strike="noStrike" kern="1200" noProof="0">
                        <a:solidFill>
                          <a:schemeClr val="tx1"/>
                        </a:solidFill>
                        <a:effectLst/>
                        <a:latin typeface="Roboto"/>
                        <a:ea typeface="+mn-ea"/>
                        <a:cs typeface="+mn-cs"/>
                      </a:endParaRPr>
                    </a:p>
                  </a:txBody>
                  <a:tcPr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marR="0" lvl="0" indent="-114300" algn="l">
                        <a:lnSpc>
                          <a:spcPct val="100000"/>
                        </a:lnSpc>
                        <a:spcBef>
                          <a:spcPts val="0"/>
                        </a:spcBef>
                        <a:spcAft>
                          <a:spcPts val="0"/>
                        </a:spcAft>
                        <a:buFont typeface="Arial"/>
                        <a:buChar char="•"/>
                      </a:pPr>
                      <a:r>
                        <a:rPr lang="en-US" sz="1400" b="0" i="0" u="none" strike="noStrike" kern="1200" noProof="0">
                          <a:solidFill>
                            <a:schemeClr val="tx1"/>
                          </a:solidFill>
                          <a:effectLst/>
                          <a:latin typeface="Roboto"/>
                          <a:ea typeface="+mn-ea"/>
                          <a:cs typeface="+mn-cs"/>
                        </a:rPr>
                        <a:t>Water Efficient Fixtures</a:t>
                      </a:r>
                      <a:br>
                        <a:rPr lang="en-US" sz="1400" b="0" i="0" u="none" strike="noStrike" kern="1200" noProof="0">
                          <a:solidFill>
                            <a:schemeClr val="tx1"/>
                          </a:solidFill>
                          <a:effectLst/>
                          <a:latin typeface="Roboto"/>
                          <a:ea typeface="+mn-ea"/>
                          <a:cs typeface="+mn-cs"/>
                        </a:rPr>
                      </a:br>
                      <a:r>
                        <a:rPr lang="en-US" sz="1400" b="0" i="0" u="none" strike="noStrike" kern="1200" noProof="0">
                          <a:solidFill>
                            <a:schemeClr val="tx1"/>
                          </a:solidFill>
                          <a:effectLst/>
                          <a:latin typeface="Roboto"/>
                          <a:ea typeface="+mn-ea"/>
                          <a:cs typeface="+mn-cs"/>
                        </a:rPr>
                        <a:t>(</a:t>
                      </a:r>
                      <a:r>
                        <a:rPr lang="en-US" sz="1400" b="0" i="0" u="none" strike="noStrike" kern="1200" noProof="0">
                          <a:solidFill>
                            <a:schemeClr val="tx1"/>
                          </a:solidFill>
                          <a:effectLst/>
                          <a:latin typeface="Roboto"/>
                        </a:rPr>
                        <a:t>EPA WaterSense)</a:t>
                      </a:r>
                      <a:endParaRPr lang="en-US" sz="1400" b="0" i="0" u="none" strike="noStrike" kern="1200" noProof="0">
                        <a:solidFill>
                          <a:schemeClr val="tx1"/>
                        </a:solidFill>
                        <a:effectLst/>
                        <a:latin typeface="Roboto"/>
                        <a:ea typeface="+mn-ea"/>
                        <a:cs typeface="+mn-cs"/>
                      </a:endParaRPr>
                    </a:p>
                    <a:p>
                      <a:pPr marL="114300" marR="0" lvl="0" indent="-114300" algn="l">
                        <a:lnSpc>
                          <a:spcPct val="100000"/>
                        </a:lnSpc>
                        <a:spcBef>
                          <a:spcPts val="0"/>
                        </a:spcBef>
                        <a:spcAft>
                          <a:spcPts val="0"/>
                        </a:spcAft>
                        <a:buFont typeface="Arial"/>
                        <a:buChar char="•"/>
                      </a:pPr>
                      <a:r>
                        <a:rPr lang="en-US" sz="1400" b="0" i="0" u="none" strike="noStrike" kern="1200" noProof="0">
                          <a:solidFill>
                            <a:schemeClr val="tx1"/>
                          </a:solidFill>
                          <a:effectLst/>
                          <a:latin typeface="Roboto"/>
                          <a:ea typeface="+mn-ea"/>
                          <a:cs typeface="+mn-cs"/>
                        </a:rPr>
                        <a:t>Lawn to Water Efficient Landscape (Minimal) </a:t>
                      </a:r>
                      <a:endParaRPr lang="en-US" sz="1400" b="0" i="0" u="none" strike="noStrike" kern="1200">
                        <a:solidFill>
                          <a:schemeClr val="tx1"/>
                        </a:solidFill>
                        <a:effectLst/>
                        <a:latin typeface="Roboto"/>
                        <a:ea typeface="+mn-ea"/>
                        <a:cs typeface="+mn-cs"/>
                      </a:endParaRPr>
                    </a:p>
                  </a:txBody>
                  <a:tcPr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Water Efficient Fixtures</a:t>
                      </a:r>
                      <a:br>
                        <a:rPr lang="en-US" sz="1400" b="0" i="0" u="none" strike="noStrike" kern="1200" noProof="0" dirty="0">
                          <a:solidFill>
                            <a:schemeClr val="tx1"/>
                          </a:solidFill>
                          <a:effectLst/>
                          <a:latin typeface="Roboto"/>
                          <a:ea typeface="+mn-ea"/>
                          <a:cs typeface="+mn-cs"/>
                        </a:rPr>
                      </a:br>
                      <a:r>
                        <a:rPr lang="en-US" sz="1400" b="0" i="0" u="none" strike="noStrike" kern="1200" noProof="0" dirty="0">
                          <a:solidFill>
                            <a:schemeClr val="tx1"/>
                          </a:solidFill>
                          <a:effectLst/>
                          <a:latin typeface="Roboto"/>
                          <a:ea typeface="+mn-ea"/>
                          <a:cs typeface="+mn-cs"/>
                        </a:rPr>
                        <a:t>(EPA </a:t>
                      </a:r>
                      <a:r>
                        <a:rPr lang="en-US" sz="1400" b="0" i="0" u="none" strike="noStrike" kern="1200" noProof="0" dirty="0" err="1">
                          <a:solidFill>
                            <a:schemeClr val="tx1"/>
                          </a:solidFill>
                          <a:effectLst/>
                          <a:latin typeface="Roboto"/>
                          <a:ea typeface="+mn-ea"/>
                          <a:cs typeface="+mn-cs"/>
                        </a:rPr>
                        <a:t>WaterSense</a:t>
                      </a:r>
                      <a:r>
                        <a:rPr lang="en-US" sz="1400" b="0" i="0" u="none" strike="noStrike" kern="1200" noProof="0" dirty="0">
                          <a:solidFill>
                            <a:schemeClr val="tx1"/>
                          </a:solidFill>
                          <a:effectLst/>
                          <a:latin typeface="Roboto"/>
                          <a:ea typeface="+mn-ea"/>
                          <a:cs typeface="+mn-cs"/>
                        </a:rPr>
                        <a:t>)</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Lawn to Water Efficient Landscape (Moderate)</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Secondary Water for Irrigation (Partial) </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Rooftop Rainwater with Barrels </a:t>
                      </a:r>
                      <a:endParaRPr lang="en-US" sz="1400" b="0" i="0" u="none" strike="noStrike" kern="1200" dirty="0">
                        <a:solidFill>
                          <a:schemeClr val="tx1"/>
                        </a:solidFill>
                        <a:effectLst/>
                        <a:latin typeface="Roboto"/>
                        <a:ea typeface="+mn-ea"/>
                        <a:cs typeface="+mn-cs"/>
                      </a:endParaRPr>
                    </a:p>
                  </a:txBody>
                  <a:tcPr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marR="0" lvl="0" indent="-114300" algn="l">
                        <a:lnSpc>
                          <a:spcPct val="100000"/>
                        </a:lnSpc>
                        <a:spcBef>
                          <a:spcPts val="0"/>
                        </a:spcBef>
                        <a:spcAft>
                          <a:spcPts val="0"/>
                        </a:spcAft>
                        <a:buClr>
                          <a:srgbClr val="000000"/>
                        </a:buClr>
                        <a:buFont typeface="Arial"/>
                        <a:buChar char="•"/>
                      </a:pPr>
                      <a:r>
                        <a:rPr lang="en-US" sz="1400" b="0" i="0" u="none" strike="noStrike" kern="1200" noProof="0" dirty="0">
                          <a:solidFill>
                            <a:schemeClr val="tx1"/>
                          </a:solidFill>
                          <a:effectLst/>
                          <a:latin typeface="Roboto"/>
                          <a:ea typeface="+mn-ea"/>
                          <a:cs typeface="+mn-cs"/>
                        </a:rPr>
                        <a:t>Water Efficient Fixtures</a:t>
                      </a:r>
                      <a:r>
                        <a:rPr lang="en-US" sz="1400" b="0" i="0" u="none" strike="noStrike" kern="1200" noProof="0" dirty="0">
                          <a:solidFill>
                            <a:schemeClr val="tx1"/>
                          </a:solidFill>
                          <a:effectLst/>
                          <a:latin typeface="Roboto"/>
                        </a:rPr>
                        <a:t> </a:t>
                      </a:r>
                      <a:br>
                        <a:rPr lang="en-US" sz="1400" b="0" i="0" u="none" strike="noStrike" kern="1200" noProof="0" dirty="0">
                          <a:solidFill>
                            <a:schemeClr val="tx1"/>
                          </a:solidFill>
                          <a:effectLst/>
                          <a:latin typeface="Roboto"/>
                        </a:rPr>
                      </a:br>
                      <a:r>
                        <a:rPr lang="en-US" sz="1400" b="0" i="0" u="none" strike="noStrike" kern="1200" noProof="0" dirty="0">
                          <a:solidFill>
                            <a:schemeClr val="tx1"/>
                          </a:solidFill>
                          <a:effectLst/>
                          <a:latin typeface="Roboto"/>
                        </a:rPr>
                        <a:t>(EPA </a:t>
                      </a:r>
                      <a:r>
                        <a:rPr lang="en-US" sz="1400" b="0" i="0" u="none" strike="noStrike" kern="1200" noProof="0" dirty="0" err="1">
                          <a:solidFill>
                            <a:schemeClr val="tx1"/>
                          </a:solidFill>
                          <a:effectLst/>
                          <a:latin typeface="Roboto"/>
                        </a:rPr>
                        <a:t>WaterSense</a:t>
                      </a:r>
                      <a:r>
                        <a:rPr lang="en-US" sz="1400" b="0" i="0" u="none" strike="noStrike" kern="1200" noProof="0" dirty="0">
                          <a:solidFill>
                            <a:schemeClr val="tx1"/>
                          </a:solidFill>
                          <a:effectLst/>
                          <a:latin typeface="Roboto"/>
                        </a:rPr>
                        <a:t>)</a:t>
                      </a:r>
                      <a:endParaRPr lang="en-US" sz="1400" b="0" i="0" u="none" strike="noStrike" kern="1200" noProof="0" dirty="0">
                        <a:solidFill>
                          <a:schemeClr val="tx1"/>
                        </a:solidFill>
                        <a:effectLst/>
                        <a:latin typeface="Roboto"/>
                        <a:ea typeface="+mn-ea"/>
                        <a:cs typeface="+mn-cs"/>
                      </a:endParaRP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Lawn to Water </a:t>
                      </a:r>
                      <a:r>
                        <a:rPr lang="en-US" sz="1400" b="0" i="0" u="none" strike="noStrike" kern="1200" noProof="0" dirty="0" smtClean="0">
                          <a:solidFill>
                            <a:schemeClr val="tx1"/>
                          </a:solidFill>
                          <a:effectLst/>
                          <a:latin typeface="Roboto"/>
                          <a:ea typeface="+mn-ea"/>
                          <a:cs typeface="+mn-cs"/>
                        </a:rPr>
                        <a:t>Efficient</a:t>
                      </a:r>
                      <a:r>
                        <a:rPr lang="en-US" sz="1400" b="0" i="0" u="none" strike="noStrike" kern="1200" baseline="0" noProof="0" dirty="0" smtClean="0">
                          <a:solidFill>
                            <a:schemeClr val="tx1"/>
                          </a:solidFill>
                          <a:effectLst/>
                          <a:latin typeface="Roboto"/>
                          <a:ea typeface="+mn-ea"/>
                          <a:cs typeface="+mn-cs"/>
                        </a:rPr>
                        <a:t> </a:t>
                      </a:r>
                      <a:r>
                        <a:rPr lang="en-US" sz="1400" b="0" i="0" u="none" strike="noStrike" kern="1200" noProof="0" dirty="0" smtClean="0">
                          <a:solidFill>
                            <a:schemeClr val="tx1"/>
                          </a:solidFill>
                          <a:effectLst/>
                          <a:latin typeface="Roboto"/>
                          <a:ea typeface="+mn-ea"/>
                          <a:cs typeface="+mn-cs"/>
                        </a:rPr>
                        <a:t>Landscape</a:t>
                      </a:r>
                      <a:r>
                        <a:rPr lang="en-US" sz="1400" b="0" i="0" u="none" strike="noStrike" kern="1200" noProof="0" dirty="0">
                          <a:solidFill>
                            <a:schemeClr val="tx1"/>
                          </a:solidFill>
                          <a:effectLst/>
                          <a:latin typeface="Roboto"/>
                          <a:ea typeface="+mn-ea"/>
                          <a:cs typeface="+mn-cs"/>
                        </a:rPr>
                        <a:t> </a:t>
                      </a:r>
                      <a:r>
                        <a:rPr lang="en-US" sz="1400" b="0" i="0" u="none" strike="noStrike" kern="1200" noProof="0" dirty="0">
                          <a:solidFill>
                            <a:srgbClr val="000000"/>
                          </a:solidFill>
                          <a:effectLst/>
                          <a:latin typeface="Roboto"/>
                          <a:ea typeface="+mn-ea"/>
                          <a:cs typeface="+mn-cs"/>
                        </a:rPr>
                        <a:t/>
                      </a:r>
                      <a:br>
                        <a:rPr lang="en-US" sz="1400" b="0" i="0" u="none" strike="noStrike" kern="1200" noProof="0" dirty="0">
                          <a:solidFill>
                            <a:srgbClr val="000000"/>
                          </a:solidFill>
                          <a:effectLst/>
                          <a:latin typeface="Roboto"/>
                          <a:ea typeface="+mn-ea"/>
                          <a:cs typeface="+mn-cs"/>
                        </a:rPr>
                      </a:br>
                      <a:r>
                        <a:rPr lang="en-US" sz="1400" b="0" i="0" u="none" strike="noStrike" kern="1200" noProof="0" dirty="0">
                          <a:solidFill>
                            <a:schemeClr val="tx1"/>
                          </a:solidFill>
                          <a:effectLst/>
                          <a:latin typeface="Roboto"/>
                          <a:ea typeface="+mn-ea"/>
                          <a:cs typeface="+mn-cs"/>
                        </a:rPr>
                        <a:t>(Moderate)</a:t>
                      </a:r>
                      <a:endParaRPr lang="en-US" dirty="0"/>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Secondary Water for Irrigation (100%) </a:t>
                      </a:r>
                      <a:endParaRPr lang="en-US" sz="1400" b="0" i="0" u="none" strike="noStrike" kern="1200" noProof="0" dirty="0" smtClean="0">
                        <a:solidFill>
                          <a:schemeClr val="tx1"/>
                        </a:solidFill>
                        <a:effectLst/>
                        <a:latin typeface="Roboto"/>
                        <a:ea typeface="+mn-ea"/>
                        <a:cs typeface="+mn-cs"/>
                      </a:endParaRPr>
                    </a:p>
                    <a:p>
                      <a:pPr marL="114300" marR="0" lvl="0" indent="-114300" algn="l">
                        <a:lnSpc>
                          <a:spcPct val="100000"/>
                        </a:lnSpc>
                        <a:spcBef>
                          <a:spcPts val="0"/>
                        </a:spcBef>
                        <a:spcAft>
                          <a:spcPts val="0"/>
                        </a:spcAft>
                        <a:buFont typeface="Arial"/>
                        <a:buChar char="•"/>
                      </a:pPr>
                      <a:r>
                        <a:rPr lang="en-US" sz="1400" b="0" i="0" u="none" strike="noStrike" kern="1200" noProof="0" dirty="0" smtClean="0">
                          <a:solidFill>
                            <a:schemeClr val="tx1"/>
                          </a:solidFill>
                          <a:effectLst/>
                          <a:latin typeface="Roboto"/>
                          <a:ea typeface="+mn-ea"/>
                          <a:cs typeface="+mn-cs"/>
                        </a:rPr>
                        <a:t>Rooftop Rainwater with Barrels</a:t>
                      </a:r>
                      <a:endParaRPr lang="en-US" sz="1400" b="0" i="0" u="none" strike="noStrike" kern="1200" noProof="0" dirty="0">
                        <a:solidFill>
                          <a:schemeClr val="tx1"/>
                        </a:solidFill>
                        <a:effectLst/>
                        <a:latin typeface="Roboto"/>
                        <a:ea typeface="+mn-ea"/>
                        <a:cs typeface="+mn-cs"/>
                      </a:endParaRPr>
                    </a:p>
                  </a:txBody>
                  <a:tcPr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Water Efficient Fixtures</a:t>
                      </a:r>
                      <a:r>
                        <a:rPr lang="en-US" sz="1400" b="0" i="0" u="none" strike="noStrike" kern="1200" noProof="0" dirty="0">
                          <a:solidFill>
                            <a:schemeClr val="tx1"/>
                          </a:solidFill>
                          <a:effectLst/>
                          <a:latin typeface="Roboto"/>
                        </a:rPr>
                        <a:t> </a:t>
                      </a:r>
                      <a:br>
                        <a:rPr lang="en-US" sz="1400" b="0" i="0" u="none" strike="noStrike" kern="1200" noProof="0" dirty="0">
                          <a:solidFill>
                            <a:schemeClr val="tx1"/>
                          </a:solidFill>
                          <a:effectLst/>
                          <a:latin typeface="Roboto"/>
                        </a:rPr>
                      </a:br>
                      <a:r>
                        <a:rPr lang="en-US" sz="1400" b="0" i="0" u="none" strike="noStrike" kern="1200" noProof="0" dirty="0">
                          <a:solidFill>
                            <a:schemeClr val="tx1"/>
                          </a:solidFill>
                          <a:effectLst/>
                          <a:latin typeface="Roboto"/>
                        </a:rPr>
                        <a:t>(EPA </a:t>
                      </a:r>
                      <a:r>
                        <a:rPr lang="en-US" sz="1400" b="0" i="0" u="none" strike="noStrike" kern="1200" noProof="0" dirty="0" err="1">
                          <a:solidFill>
                            <a:schemeClr val="tx1"/>
                          </a:solidFill>
                          <a:effectLst/>
                          <a:latin typeface="Roboto"/>
                        </a:rPr>
                        <a:t>WaterSense</a:t>
                      </a:r>
                      <a:r>
                        <a:rPr lang="en-US" sz="1400" b="0" i="0" u="none" strike="noStrike" kern="1200" noProof="0" dirty="0">
                          <a:solidFill>
                            <a:schemeClr val="tx1"/>
                          </a:solidFill>
                          <a:effectLst/>
                          <a:latin typeface="Roboto"/>
                        </a:rPr>
                        <a:t> +)</a:t>
                      </a:r>
                      <a:endParaRPr lang="en-US" sz="1400" b="0" i="0" u="none" strike="noStrike" kern="1200" noProof="0" dirty="0">
                        <a:solidFill>
                          <a:schemeClr val="tx1"/>
                        </a:solidFill>
                        <a:effectLst/>
                        <a:latin typeface="Roboto"/>
                        <a:ea typeface="+mn-ea"/>
                        <a:cs typeface="+mn-cs"/>
                      </a:endParaRP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rPr>
                        <a:t>Lawn to Water </a:t>
                      </a:r>
                      <a:r>
                        <a:rPr lang="en-US" sz="1400" b="0" i="0" u="none" strike="noStrike" kern="1200" noProof="0" dirty="0" smtClean="0">
                          <a:solidFill>
                            <a:schemeClr val="tx1"/>
                          </a:solidFill>
                          <a:effectLst/>
                          <a:latin typeface="Roboto"/>
                        </a:rPr>
                        <a:t>Efficient</a:t>
                      </a:r>
                      <a:r>
                        <a:rPr lang="en-US" sz="1400" b="0" i="0" u="none" strike="noStrike" kern="1200" baseline="0" noProof="0" dirty="0" smtClean="0">
                          <a:solidFill>
                            <a:schemeClr val="tx1"/>
                          </a:solidFill>
                          <a:effectLst/>
                          <a:latin typeface="Roboto"/>
                        </a:rPr>
                        <a:t> </a:t>
                      </a:r>
                      <a:r>
                        <a:rPr lang="en-US" sz="1400" b="0" i="0" u="none" strike="noStrike" kern="1200" noProof="0" dirty="0" smtClean="0">
                          <a:solidFill>
                            <a:schemeClr val="tx1"/>
                          </a:solidFill>
                          <a:effectLst/>
                          <a:latin typeface="Roboto"/>
                        </a:rPr>
                        <a:t>Landscape </a:t>
                      </a:r>
                      <a:r>
                        <a:rPr lang="en-US" sz="1400" b="0" i="0" u="none" strike="noStrike" kern="1200" noProof="0" dirty="0">
                          <a:solidFill>
                            <a:schemeClr val="tx1"/>
                          </a:solidFill>
                          <a:effectLst/>
                          <a:latin typeface="Roboto"/>
                        </a:rPr>
                        <a:t>(Aggressive)</a:t>
                      </a:r>
                      <a:endParaRPr lang="en-US" dirty="0"/>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rPr>
                        <a:t>Secondary Water for Irrigation (100%) </a:t>
                      </a:r>
                    </a:p>
                    <a:p>
                      <a:pPr marL="114300" marR="0" lvl="0" indent="-114300" algn="l">
                        <a:lnSpc>
                          <a:spcPct val="100000"/>
                        </a:lnSpc>
                        <a:spcBef>
                          <a:spcPts val="0"/>
                        </a:spcBef>
                        <a:spcAft>
                          <a:spcPts val="0"/>
                        </a:spcAft>
                        <a:buFont typeface="Arial"/>
                        <a:buChar char="•"/>
                      </a:pPr>
                      <a:r>
                        <a:rPr lang="en-US" sz="1400" b="0" i="0" u="none" strike="noStrike" kern="1200" noProof="0" dirty="0" smtClean="0">
                          <a:solidFill>
                            <a:schemeClr val="tx1"/>
                          </a:solidFill>
                          <a:effectLst/>
                          <a:latin typeface="Roboto"/>
                          <a:ea typeface="+mn-ea"/>
                          <a:cs typeface="+mn-cs"/>
                        </a:rPr>
                        <a:t>Rooftop Rainwater with Barrels</a:t>
                      </a:r>
                      <a:endParaRPr lang="en-US" sz="1400" b="0" i="0" u="none" strike="noStrike" kern="1200" noProof="0" dirty="0">
                        <a:solidFill>
                          <a:schemeClr val="tx1"/>
                        </a:solidFill>
                        <a:effectLst/>
                        <a:latin typeface="Roboto"/>
                        <a:ea typeface="+mn-ea"/>
                        <a:cs typeface="+mn-cs"/>
                      </a:endParaRPr>
                    </a:p>
                    <a:p>
                      <a:pPr marL="0" lvl="0" indent="0" algn="l">
                        <a:lnSpc>
                          <a:spcPct val="100000"/>
                        </a:lnSpc>
                        <a:spcBef>
                          <a:spcPts val="0"/>
                        </a:spcBef>
                        <a:spcAft>
                          <a:spcPts val="600"/>
                        </a:spcAft>
                        <a:buFont typeface="Arial"/>
                        <a:buNone/>
                      </a:pPr>
                      <a:endParaRPr lang="en-US" sz="1400" b="0" i="0" u="none" strike="noStrike" kern="1200" noProof="0" dirty="0">
                        <a:solidFill>
                          <a:schemeClr val="tx1"/>
                        </a:solidFill>
                        <a:effectLst/>
                        <a:latin typeface="Roboto"/>
                        <a:ea typeface="+mn-ea"/>
                        <a:cs typeface="+mn-cs"/>
                      </a:endParaRPr>
                    </a:p>
                  </a:txBody>
                  <a:tcPr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marL="114300" marR="0" lvl="0" indent="-114300" algn="l">
                        <a:lnSpc>
                          <a:spcPct val="100000"/>
                        </a:lnSpc>
                        <a:spcBef>
                          <a:spcPts val="0"/>
                        </a:spcBef>
                        <a:spcAft>
                          <a:spcPts val="0"/>
                        </a:spcAft>
                        <a:buClr>
                          <a:srgbClr val="000000"/>
                        </a:buClr>
                        <a:buFont typeface="Arial,Sans-Serif"/>
                        <a:buChar char="•"/>
                      </a:pPr>
                      <a:r>
                        <a:rPr lang="en-US" sz="1400" b="0" i="0" u="none" strike="noStrike" kern="1200" noProof="0" dirty="0" smtClean="0">
                          <a:solidFill>
                            <a:schemeClr val="tx1"/>
                          </a:solidFill>
                          <a:effectLst/>
                          <a:latin typeface="Roboto"/>
                        </a:rPr>
                        <a:t>Water Efficient Fixtures </a:t>
                      </a:r>
                      <a:br>
                        <a:rPr lang="en-US" sz="1400" b="0" i="0" u="none" strike="noStrike" kern="1200" noProof="0" dirty="0" smtClean="0">
                          <a:solidFill>
                            <a:schemeClr val="tx1"/>
                          </a:solidFill>
                          <a:effectLst/>
                          <a:latin typeface="Roboto"/>
                        </a:rPr>
                      </a:br>
                      <a:r>
                        <a:rPr lang="en-US" sz="1400" b="0" i="0" u="none" strike="noStrike" kern="1200" noProof="0" dirty="0" smtClean="0">
                          <a:solidFill>
                            <a:schemeClr val="tx1"/>
                          </a:solidFill>
                          <a:effectLst/>
                          <a:latin typeface="Roboto"/>
                        </a:rPr>
                        <a:t>(EPA </a:t>
                      </a:r>
                      <a:r>
                        <a:rPr lang="en-US" sz="1400" b="0" i="0" u="none" strike="noStrike" kern="1200" noProof="0" dirty="0" err="1" smtClean="0">
                          <a:solidFill>
                            <a:schemeClr val="tx1"/>
                          </a:solidFill>
                          <a:effectLst/>
                          <a:latin typeface="Roboto"/>
                        </a:rPr>
                        <a:t>WaterSense</a:t>
                      </a:r>
                      <a:r>
                        <a:rPr lang="en-US" sz="1400" b="0" i="0" u="none" strike="noStrike" kern="1200" noProof="0" dirty="0" smtClean="0">
                          <a:solidFill>
                            <a:schemeClr val="tx1"/>
                          </a:solidFill>
                          <a:effectLst/>
                          <a:latin typeface="Roboto"/>
                        </a:rPr>
                        <a:t> +)</a:t>
                      </a:r>
                      <a:endParaRPr lang="en-US" sz="1400" b="0" i="0" u="none" strike="noStrike" kern="1200" noProof="0" dirty="0" smtClean="0">
                        <a:effectLst/>
                      </a:endParaRPr>
                    </a:p>
                    <a:p>
                      <a:pPr marL="114300" marR="0" lvl="0" indent="-114300" algn="l">
                        <a:lnSpc>
                          <a:spcPct val="100000"/>
                        </a:lnSpc>
                        <a:spcBef>
                          <a:spcPts val="0"/>
                        </a:spcBef>
                        <a:spcAft>
                          <a:spcPts val="0"/>
                        </a:spcAft>
                        <a:buClr>
                          <a:srgbClr val="000000"/>
                        </a:buClr>
                        <a:buFont typeface="Arial,Sans-Serif"/>
                        <a:buChar char="•"/>
                      </a:pPr>
                      <a:r>
                        <a:rPr lang="en-US" sz="1400" b="0" i="0" u="none" strike="noStrike" kern="1200" noProof="0" dirty="0" smtClean="0">
                          <a:solidFill>
                            <a:schemeClr val="tx1"/>
                          </a:solidFill>
                          <a:effectLst/>
                          <a:latin typeface="Roboto"/>
                        </a:rPr>
                        <a:t>Lawn to Water Efficient Landscape (Aggressive)</a:t>
                      </a:r>
                      <a:endParaRPr lang="en-US" sz="1400" b="0" i="0" u="none" strike="noStrike" kern="1200" noProof="0" dirty="0" smtClean="0">
                        <a:effectLst/>
                      </a:endParaRPr>
                    </a:p>
                    <a:p>
                      <a:pPr marL="114300" marR="0" lvl="0" indent="-114300" algn="l">
                        <a:lnSpc>
                          <a:spcPct val="100000"/>
                        </a:lnSpc>
                        <a:spcBef>
                          <a:spcPts val="0"/>
                        </a:spcBef>
                        <a:spcAft>
                          <a:spcPts val="0"/>
                        </a:spcAft>
                        <a:buClr>
                          <a:srgbClr val="000000"/>
                        </a:buClr>
                        <a:buFont typeface="Arial,Sans-Serif"/>
                        <a:buChar char="•"/>
                      </a:pPr>
                      <a:r>
                        <a:rPr lang="en-US" sz="1400" b="0" i="0" u="none" strike="noStrike" kern="1200" noProof="0" dirty="0" smtClean="0">
                          <a:solidFill>
                            <a:schemeClr val="tx1"/>
                          </a:solidFill>
                          <a:effectLst/>
                          <a:latin typeface="Roboto"/>
                        </a:rPr>
                        <a:t>Secondary Water for Irrigation </a:t>
                      </a:r>
                      <a:br>
                        <a:rPr lang="en-US" sz="1400" b="0" i="0" u="none" strike="noStrike" kern="1200" noProof="0" dirty="0" smtClean="0">
                          <a:solidFill>
                            <a:schemeClr val="tx1"/>
                          </a:solidFill>
                          <a:effectLst/>
                          <a:latin typeface="Roboto"/>
                        </a:rPr>
                      </a:br>
                      <a:r>
                        <a:rPr lang="en-US" sz="1400" b="0" i="0" u="none" strike="noStrike" kern="1200" noProof="0" dirty="0" smtClean="0">
                          <a:solidFill>
                            <a:schemeClr val="tx1"/>
                          </a:solidFill>
                          <a:effectLst/>
                          <a:latin typeface="Roboto"/>
                        </a:rPr>
                        <a:t>(100%)</a:t>
                      </a:r>
                      <a:endParaRPr lang="en-US" sz="1400" b="0" i="0" u="none" strike="noStrike" kern="1200" noProof="0" dirty="0" smtClean="0">
                        <a:effectLst/>
                      </a:endParaRPr>
                    </a:p>
                    <a:p>
                      <a:pPr marL="114300" marR="0" lvl="0" indent="-114300" algn="l">
                        <a:lnSpc>
                          <a:spcPct val="100000"/>
                        </a:lnSpc>
                        <a:spcBef>
                          <a:spcPts val="0"/>
                        </a:spcBef>
                        <a:spcAft>
                          <a:spcPts val="0"/>
                        </a:spcAft>
                        <a:buClr>
                          <a:srgbClr val="000000"/>
                        </a:buClr>
                        <a:buFont typeface="Arial,Sans-Serif"/>
                        <a:buChar char="•"/>
                      </a:pPr>
                      <a:r>
                        <a:rPr lang="en-US" sz="1400" b="0" i="0" u="none" strike="noStrike" kern="1200" noProof="0" dirty="0" smtClean="0">
                          <a:solidFill>
                            <a:schemeClr val="tx1"/>
                          </a:solidFill>
                          <a:effectLst/>
                          <a:latin typeface="Roboto"/>
                        </a:rPr>
                        <a:t>Secondary water for toilet flushing for</a:t>
                      </a:r>
                      <a:br>
                        <a:rPr lang="en-US" sz="1400" b="0" i="0" u="none" strike="noStrike" kern="1200" noProof="0" dirty="0" smtClean="0">
                          <a:solidFill>
                            <a:schemeClr val="tx1"/>
                          </a:solidFill>
                          <a:effectLst/>
                          <a:latin typeface="Roboto"/>
                        </a:rPr>
                      </a:br>
                      <a:r>
                        <a:rPr lang="en-US" sz="1400" b="0" i="0" u="none" strike="noStrike" kern="1200" noProof="0" dirty="0" err="1" smtClean="0">
                          <a:solidFill>
                            <a:schemeClr val="tx1"/>
                          </a:solidFill>
                          <a:effectLst/>
                          <a:latin typeface="Roboto"/>
                        </a:rPr>
                        <a:t>NonRes</a:t>
                      </a:r>
                      <a:endParaRPr lang="en-US" sz="1400" b="0" i="0" u="none" strike="noStrike" kern="1200" noProof="0" dirty="0" smtClean="0">
                        <a:solidFill>
                          <a:schemeClr val="tx1"/>
                        </a:solidFill>
                        <a:effectLst/>
                        <a:latin typeface="Roboto"/>
                      </a:endParaRPr>
                    </a:p>
                    <a:p>
                      <a:pPr marL="114300" marR="0" lvl="0" indent="-114300" algn="l" defTabSz="914377" rtl="0" eaLnBrk="1" latinLnBrk="0" hangingPunct="1">
                        <a:lnSpc>
                          <a:spcPct val="100000"/>
                        </a:lnSpc>
                        <a:spcBef>
                          <a:spcPts val="0"/>
                        </a:spcBef>
                        <a:spcAft>
                          <a:spcPts val="0"/>
                        </a:spcAft>
                        <a:buClr>
                          <a:srgbClr val="000000"/>
                        </a:buClr>
                        <a:buFont typeface="Arial,Sans-Serif"/>
                        <a:buChar char="•"/>
                      </a:pPr>
                      <a:r>
                        <a:rPr lang="en-US" sz="1400" b="0" i="0" u="none" strike="noStrike" kern="1200" noProof="0" dirty="0" smtClean="0">
                          <a:solidFill>
                            <a:schemeClr val="tx1"/>
                          </a:solidFill>
                          <a:effectLst/>
                          <a:latin typeface="Roboto"/>
                          <a:ea typeface="+mn-ea"/>
                          <a:cs typeface="+mn-cs"/>
                        </a:rPr>
                        <a:t>Rooftop Rainwater with Barrels</a:t>
                      </a:r>
                      <a:endParaRPr lang="en-US" sz="1400" b="0" i="0" u="none" strike="noStrike" kern="1200" dirty="0">
                        <a:solidFill>
                          <a:schemeClr val="tx1"/>
                        </a:solidFill>
                        <a:effectLst/>
                        <a:latin typeface="Roboto"/>
                        <a:ea typeface="+mn-ea"/>
                        <a:cs typeface="+mn-cs"/>
                      </a:endParaRPr>
                    </a:p>
                  </a:txBody>
                  <a:tcPr marT="182880" marB="0">
                    <a:lnL w="12700">
                      <a:solidFill>
                        <a:srgbClr val="FFFFFF"/>
                      </a:solidFill>
                    </a:lnL>
                    <a:lnR w="12700">
                      <a:solidFill>
                        <a:srgbClr val="FFFFFF"/>
                      </a:solidFill>
                    </a:lnR>
                    <a:lnT w="12700">
                      <a:solidFill>
                        <a:srgbClr val="FFFFFF"/>
                      </a:solidFill>
                    </a:lnT>
                    <a:lnB w="12700">
                      <a:solidFill>
                        <a:srgbClr val="FFFFFF"/>
                      </a:solidFill>
                    </a:lnB>
                    <a:solidFill>
                      <a:schemeClr val="bg2"/>
                    </a:solidFill>
                  </a:tcPr>
                </a:tc>
                <a:extLst>
                  <a:ext uri="{0D108BD9-81ED-4DB2-BD59-A6C34878D82A}">
                    <a16:rowId xmlns:a16="http://schemas.microsoft.com/office/drawing/2014/main" xmlns="" val="2534159920"/>
                  </a:ext>
                </a:extLst>
              </a:tr>
            </a:tbl>
          </a:graphicData>
        </a:graphic>
      </p:graphicFrame>
      <p:sp>
        <p:nvSpPr>
          <p:cNvPr id="2" name="Title 1">
            <a:extLst>
              <a:ext uri="{FF2B5EF4-FFF2-40B4-BE49-F238E27FC236}">
                <a16:creationId xmlns:a16="http://schemas.microsoft.com/office/drawing/2014/main" xmlns="" id="{2128912B-0C18-4112-841C-04ED453BEC6D}"/>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ts val="3200"/>
              </a:lnSpc>
              <a:spcBef>
                <a:spcPct val="0"/>
              </a:spcBef>
              <a:spcAft>
                <a:spcPts val="0"/>
              </a:spcAft>
              <a:buClrTx/>
              <a:buSzTx/>
              <a:buFontTx/>
              <a:buNone/>
              <a:tabLst/>
              <a:defRPr/>
            </a:pPr>
            <a:r>
              <a:rPr lang="en-US" sz="1800" dirty="0">
                <a:latin typeface="Roboto Light"/>
                <a:ea typeface="Roboto Light"/>
              </a:rPr>
              <a:t>Strategies</a:t>
            </a:r>
            <a:endParaRPr kumimoji="0" lang="en-US" sz="1800" b="1" i="0" u="none" strike="noStrike" kern="1200" cap="none" spc="0" normalizeH="0" baseline="0" noProof="0" dirty="0">
              <a:ln>
                <a:noFill/>
              </a:ln>
              <a:solidFill>
                <a:srgbClr val="05406D"/>
              </a:solidFill>
              <a:effectLst/>
              <a:uLnTx/>
              <a:uFillTx/>
              <a:latin typeface="Roboto Light"/>
              <a:ea typeface="Roboto Light"/>
            </a:endParaRPr>
          </a:p>
          <a:p>
            <a:pPr>
              <a:lnSpc>
                <a:spcPts val="3200"/>
              </a:lnSpc>
              <a:defRPr/>
            </a:pPr>
            <a:r>
              <a:rPr lang="en-US" sz="1800" dirty="0">
                <a:solidFill>
                  <a:srgbClr val="50A5F2"/>
                </a:solidFill>
                <a:latin typeface="Roboto"/>
                <a:ea typeface="Roboto"/>
              </a:rPr>
              <a:t>Water</a:t>
            </a:r>
            <a:endParaRPr kumimoji="0" lang="en-US" sz="1800" b="1" i="0" u="none" strike="noStrike" kern="1200" cap="none" spc="0" normalizeH="0" baseline="0" noProof="0" dirty="0">
              <a:ln>
                <a:noFill/>
              </a:ln>
              <a:solidFill>
                <a:srgbClr val="05406D"/>
              </a:solidFill>
              <a:effectLst/>
              <a:uLnTx/>
              <a:uFillTx/>
            </a:endParaRPr>
          </a:p>
        </p:txBody>
      </p:sp>
      <p:sp>
        <p:nvSpPr>
          <p:cNvPr id="4" name="Rectangle: Rounded Corners 3">
            <a:extLst>
              <a:ext uri="{FF2B5EF4-FFF2-40B4-BE49-F238E27FC236}">
                <a16:creationId xmlns:a16="http://schemas.microsoft.com/office/drawing/2014/main" xmlns="" id="{F81BAB5F-DC5B-43A0-9F6D-C4657C70EE21}"/>
              </a:ext>
            </a:extLst>
          </p:cNvPr>
          <p:cNvSpPr/>
          <p:nvPr/>
        </p:nvSpPr>
        <p:spPr>
          <a:xfrm>
            <a:off x="9849853" y="1522521"/>
            <a:ext cx="1929064" cy="39319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144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C232968C-BB4A-4B7F-9AEB-D0CCB8ACBA71}"/>
              </a:ext>
            </a:extLst>
          </p:cNvPr>
          <p:cNvGraphicFramePr>
            <a:graphicFrameLocks noGrp="1"/>
          </p:cNvGraphicFramePr>
          <p:nvPr>
            <p:extLst>
              <p:ext uri="{D42A27DB-BD31-4B8C-83A1-F6EECF244321}">
                <p14:modId xmlns:p14="http://schemas.microsoft.com/office/powerpoint/2010/main" val="2502060588"/>
              </p:ext>
            </p:extLst>
          </p:nvPr>
        </p:nvGraphicFramePr>
        <p:xfrm>
          <a:off x="3365500" y="1522521"/>
          <a:ext cx="8439100" cy="4389120"/>
        </p:xfrm>
        <a:graphic>
          <a:graphicData uri="http://schemas.openxmlformats.org/drawingml/2006/table">
            <a:tbl>
              <a:tblPr bandRow="1"/>
              <a:tblGrid>
                <a:gridCol w="1687820">
                  <a:extLst>
                    <a:ext uri="{9D8B030D-6E8A-4147-A177-3AD203B41FA5}">
                      <a16:colId xmlns:a16="http://schemas.microsoft.com/office/drawing/2014/main" xmlns="" val="4227336139"/>
                    </a:ext>
                  </a:extLst>
                </a:gridCol>
                <a:gridCol w="1687820">
                  <a:extLst>
                    <a:ext uri="{9D8B030D-6E8A-4147-A177-3AD203B41FA5}">
                      <a16:colId xmlns:a16="http://schemas.microsoft.com/office/drawing/2014/main" xmlns="" val="208051788"/>
                    </a:ext>
                  </a:extLst>
                </a:gridCol>
                <a:gridCol w="1687820">
                  <a:extLst>
                    <a:ext uri="{9D8B030D-6E8A-4147-A177-3AD203B41FA5}">
                      <a16:colId xmlns:a16="http://schemas.microsoft.com/office/drawing/2014/main" xmlns="" val="1308867637"/>
                    </a:ext>
                  </a:extLst>
                </a:gridCol>
                <a:gridCol w="1687820">
                  <a:extLst>
                    <a:ext uri="{9D8B030D-6E8A-4147-A177-3AD203B41FA5}">
                      <a16:colId xmlns:a16="http://schemas.microsoft.com/office/drawing/2014/main" xmlns="" val="3311970688"/>
                    </a:ext>
                  </a:extLst>
                </a:gridCol>
                <a:gridCol w="1687820">
                  <a:extLst>
                    <a:ext uri="{9D8B030D-6E8A-4147-A177-3AD203B41FA5}">
                      <a16:colId xmlns:a16="http://schemas.microsoft.com/office/drawing/2014/main" xmlns="" val="1930394570"/>
                    </a:ext>
                  </a:extLst>
                </a:gridCol>
              </a:tblGrid>
              <a:tr h="274320">
                <a:tc>
                  <a:txBody>
                    <a:bodyPr/>
                    <a:lstStyle/>
                    <a:p>
                      <a:pPr lvl="0" algn="ctr" rtl="0">
                        <a:lnSpc>
                          <a:spcPct val="100000"/>
                        </a:lnSpc>
                        <a:buNone/>
                      </a:pPr>
                      <a:r>
                        <a:rPr lang="en-US" sz="1400" b="1" i="0" u="none" strike="noStrike" dirty="0">
                          <a:solidFill>
                            <a:srgbClr val="FFFFFF"/>
                          </a:solidFill>
                          <a:effectLst/>
                          <a:latin typeface="Roboto"/>
                          <a:ea typeface="Roboto"/>
                        </a:rPr>
                        <a:t>Baseline</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lvl="0" algn="ctr" rtl="0">
                        <a:lnSpc>
                          <a:spcPct val="100000"/>
                        </a:lnSpc>
                        <a:buNone/>
                      </a:pPr>
                      <a:r>
                        <a:rPr lang="en-US" sz="1400" b="1" i="0" u="none" strike="noStrike">
                          <a:solidFill>
                            <a:schemeClr val="tx1"/>
                          </a:solidFill>
                          <a:effectLst/>
                          <a:latin typeface="Roboto"/>
                          <a:ea typeface="Roboto"/>
                        </a:rPr>
                        <a:t>Good</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lvl="0" algn="ctr" rtl="0">
                        <a:lnSpc>
                          <a:spcPct val="100000"/>
                        </a:lnSpc>
                        <a:buNone/>
                      </a:pPr>
                      <a:r>
                        <a:rPr lang="en-US" sz="1400" b="1" i="0" u="none" strike="noStrike">
                          <a:solidFill>
                            <a:srgbClr val="FFFFFF"/>
                          </a:solidFill>
                          <a:effectLst/>
                          <a:latin typeface="Roboto"/>
                          <a:ea typeface="Roboto"/>
                        </a:rPr>
                        <a:t>Better</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lvl="0" algn="ctr" rtl="0">
                        <a:lnSpc>
                          <a:spcPct val="100000"/>
                        </a:lnSpc>
                        <a:buNone/>
                      </a:pPr>
                      <a:r>
                        <a:rPr lang="en-US" sz="1400" b="1" i="0" u="none" strike="noStrike">
                          <a:solidFill>
                            <a:srgbClr val="FFFFFF"/>
                          </a:solidFill>
                          <a:effectLst/>
                          <a:latin typeface="Roboto"/>
                          <a:ea typeface="Roboto"/>
                        </a:rPr>
                        <a:t>Better+</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lvl="0" algn="ctr" rtl="0">
                        <a:lnSpc>
                          <a:spcPct val="100000"/>
                        </a:lnSpc>
                        <a:buNone/>
                      </a:pPr>
                      <a:r>
                        <a:rPr lang="en-US" sz="1400" b="1" i="0" u="none" strike="noStrike">
                          <a:solidFill>
                            <a:srgbClr val="FFFFFF"/>
                          </a:solidFill>
                          <a:effectLst/>
                          <a:latin typeface="Roboto"/>
                          <a:ea typeface="Roboto"/>
                        </a:rPr>
                        <a:t>Best</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xmlns="" val="1178602947"/>
                  </a:ext>
                </a:extLst>
              </a:tr>
              <a:tr h="4114800">
                <a:tc>
                  <a:txBody>
                    <a:bodyPr/>
                    <a:lstStyle/>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Meets existing Code requirements </a:t>
                      </a:r>
                      <a:br>
                        <a:rPr lang="en-US" sz="1400" b="0" i="0" u="none" strike="noStrike" kern="1200" noProof="0" dirty="0">
                          <a:solidFill>
                            <a:schemeClr val="tx1"/>
                          </a:solidFill>
                          <a:effectLst/>
                          <a:latin typeface="Roboto"/>
                          <a:ea typeface="+mn-ea"/>
                          <a:cs typeface="+mn-cs"/>
                        </a:rPr>
                      </a:br>
                      <a:r>
                        <a:rPr lang="en-US" sz="1200" b="0" i="0" u="none" strike="noStrike" kern="1200" noProof="0" dirty="0">
                          <a:solidFill>
                            <a:schemeClr val="tx1"/>
                          </a:solidFill>
                          <a:effectLst/>
                          <a:latin typeface="Roboto"/>
                          <a:ea typeface="+mn-ea"/>
                          <a:cs typeface="+mn-cs"/>
                        </a:rPr>
                        <a:t>Commercial: IECC 2018</a:t>
                      </a:r>
                      <a:br>
                        <a:rPr lang="en-US" sz="1200" b="0" i="0" u="none" strike="noStrike" kern="1200" noProof="0" dirty="0">
                          <a:solidFill>
                            <a:schemeClr val="tx1"/>
                          </a:solidFill>
                          <a:effectLst/>
                          <a:latin typeface="Roboto"/>
                          <a:ea typeface="+mn-ea"/>
                          <a:cs typeface="+mn-cs"/>
                        </a:rPr>
                      </a:br>
                      <a:r>
                        <a:rPr lang="en-US" sz="1200" b="0" i="0" u="none" strike="noStrike" kern="1200" noProof="0" dirty="0">
                          <a:solidFill>
                            <a:schemeClr val="tx1"/>
                          </a:solidFill>
                          <a:effectLst/>
                          <a:latin typeface="Roboto"/>
                          <a:ea typeface="+mn-ea"/>
                          <a:cs typeface="+mn-cs"/>
                        </a:rPr>
                        <a:t> Residential: IECC 2015</a:t>
                      </a:r>
                      <a:endParaRPr lang="en-US" sz="1200" b="0" i="0" u="none" strike="noStrike" kern="1200" dirty="0">
                        <a:solidFill>
                          <a:schemeClr val="tx1"/>
                        </a:solidFill>
                        <a:effectLst/>
                        <a:latin typeface="Roboto"/>
                        <a:ea typeface="+mn-ea"/>
                        <a:cs typeface="+mn-cs"/>
                      </a:endParaRPr>
                    </a:p>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Public realm LED lighting with basic controls </a:t>
                      </a:r>
                    </a:p>
                  </a:txBody>
                  <a:tcPr marL="45720" marR="45720"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Meets next Code cycle requirements </a:t>
                      </a:r>
                      <a:endParaRPr lang="en-US" sz="1400" b="0" i="0" u="none" strike="noStrike" kern="1200" dirty="0">
                        <a:solidFill>
                          <a:schemeClr val="tx1"/>
                        </a:solidFill>
                        <a:effectLst/>
                        <a:latin typeface="Roboto"/>
                        <a:ea typeface="+mn-ea"/>
                        <a:cs typeface="+mn-cs"/>
                      </a:endParaRPr>
                    </a:p>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Improved building envelope </a:t>
                      </a:r>
                      <a:endParaRPr lang="en-US" sz="1400" b="0" i="0" u="none" strike="noStrike" kern="1200" dirty="0">
                        <a:solidFill>
                          <a:schemeClr val="tx1"/>
                        </a:solidFill>
                        <a:effectLst/>
                        <a:latin typeface="Roboto"/>
                        <a:ea typeface="+mn-ea"/>
                        <a:cs typeface="+mn-cs"/>
                      </a:endParaRPr>
                    </a:p>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Higher efficiency HVAC and service water heating </a:t>
                      </a:r>
                      <a:endParaRPr lang="en-US" sz="1400" b="0" i="0" u="none" strike="noStrike" kern="1200" dirty="0">
                        <a:solidFill>
                          <a:schemeClr val="tx1"/>
                        </a:solidFill>
                        <a:effectLst/>
                        <a:latin typeface="Roboto"/>
                        <a:ea typeface="+mn-ea"/>
                        <a:cs typeface="+mn-cs"/>
                      </a:endParaRPr>
                    </a:p>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More efficient lighting systems (fixtures &amp; controls) </a:t>
                      </a:r>
                      <a:endParaRPr lang="en-US" sz="1400" b="0" i="0" u="none" strike="noStrike" kern="1200" dirty="0">
                        <a:solidFill>
                          <a:schemeClr val="tx1"/>
                        </a:solidFill>
                        <a:effectLst/>
                        <a:latin typeface="Roboto"/>
                        <a:ea typeface="+mn-ea"/>
                        <a:cs typeface="+mn-cs"/>
                      </a:endParaRPr>
                    </a:p>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LEED Gold</a:t>
                      </a:r>
                    </a:p>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30% solar PV on rooftop areas </a:t>
                      </a:r>
                    </a:p>
                  </a:txBody>
                  <a:tcPr marL="45720" marR="45720"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Full electrification </a:t>
                      </a:r>
                      <a:r>
                        <a:rPr lang="en-US" sz="1400" b="0" i="0" u="none" strike="noStrike" kern="1200" noProof="0" dirty="0" smtClean="0">
                          <a:solidFill>
                            <a:schemeClr val="tx1"/>
                          </a:solidFill>
                          <a:effectLst/>
                          <a:latin typeface="Roboto"/>
                          <a:ea typeface="+mn-ea"/>
                          <a:cs typeface="+mn-cs"/>
                        </a:rPr>
                        <a:t>building </a:t>
                      </a:r>
                      <a:r>
                        <a:rPr lang="en-US" sz="1400" b="0" i="0" u="none" strike="noStrike" kern="1200" noProof="0" dirty="0">
                          <a:solidFill>
                            <a:schemeClr val="tx1"/>
                          </a:solidFill>
                          <a:effectLst/>
                          <a:latin typeface="Roboto"/>
                          <a:ea typeface="+mn-ea"/>
                          <a:cs typeface="+mn-cs"/>
                        </a:rPr>
                        <a:t>systems (heating, service hot water) </a:t>
                      </a:r>
                      <a:endParaRPr lang="en-US" sz="1400" b="0" i="0" u="none" strike="noStrike" kern="1200" dirty="0">
                        <a:solidFill>
                          <a:schemeClr val="tx1"/>
                        </a:solidFill>
                        <a:effectLst/>
                        <a:latin typeface="Roboto"/>
                        <a:ea typeface="+mn-ea"/>
                        <a:cs typeface="+mn-cs"/>
                      </a:endParaRPr>
                    </a:p>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Same envelope upgrades as Good </a:t>
                      </a:r>
                      <a:endParaRPr lang="en-US" sz="1400" b="0" i="0" u="none" strike="noStrike" kern="1200" dirty="0">
                        <a:solidFill>
                          <a:schemeClr val="tx1"/>
                        </a:solidFill>
                        <a:effectLst/>
                        <a:latin typeface="Roboto"/>
                        <a:ea typeface="+mn-ea"/>
                        <a:cs typeface="+mn-cs"/>
                      </a:endParaRPr>
                    </a:p>
                    <a:p>
                      <a:pPr marL="114300" marR="0" lvl="0" indent="-114300" algn="l">
                        <a:lnSpc>
                          <a:spcPct val="100000"/>
                        </a:lnSpc>
                        <a:spcBef>
                          <a:spcPts val="0"/>
                        </a:spcBef>
                        <a:spcAft>
                          <a:spcPts val="0"/>
                        </a:spcAft>
                        <a:buClr>
                          <a:srgbClr val="000000"/>
                        </a:buClr>
                        <a:buFont typeface="Arial"/>
                        <a:buChar char="•"/>
                      </a:pPr>
                      <a:r>
                        <a:rPr lang="en-US" sz="1400" b="0" i="0" u="none" strike="noStrike" kern="1200" noProof="0" dirty="0" smtClean="0">
                          <a:solidFill>
                            <a:schemeClr val="tx1"/>
                          </a:solidFill>
                          <a:effectLst/>
                          <a:latin typeface="Roboto"/>
                          <a:ea typeface="+mn-ea"/>
                          <a:cs typeface="+mn-cs"/>
                        </a:rPr>
                        <a:t>Smart controls for Lighting in Public Realm </a:t>
                      </a:r>
                    </a:p>
                    <a:p>
                      <a:pPr marL="114300" lvl="0" indent="-114300" algn="l">
                        <a:lnSpc>
                          <a:spcPct val="100000"/>
                        </a:lnSpc>
                        <a:spcBef>
                          <a:spcPts val="0"/>
                        </a:spcBef>
                        <a:spcAft>
                          <a:spcPts val="0"/>
                        </a:spcAft>
                        <a:buFont typeface="Arial"/>
                        <a:buChar char="•"/>
                      </a:pPr>
                      <a:r>
                        <a:rPr lang="en-US" sz="1400" b="0" i="0" u="none" strike="noStrike" kern="1200" noProof="0" dirty="0" smtClean="0">
                          <a:solidFill>
                            <a:schemeClr val="tx1"/>
                          </a:solidFill>
                          <a:effectLst/>
                          <a:latin typeface="Roboto"/>
                          <a:ea typeface="+mn-ea"/>
                          <a:cs typeface="+mn-cs"/>
                        </a:rPr>
                        <a:t>LEED </a:t>
                      </a:r>
                      <a:r>
                        <a:rPr lang="en-US" sz="1400" b="0" i="0" u="none" strike="noStrike" kern="1200" noProof="0" dirty="0">
                          <a:solidFill>
                            <a:schemeClr val="tx1"/>
                          </a:solidFill>
                          <a:effectLst/>
                          <a:latin typeface="Roboto"/>
                          <a:ea typeface="+mn-ea"/>
                          <a:cs typeface="+mn-cs"/>
                        </a:rPr>
                        <a:t>Gold/Platinum</a:t>
                      </a:r>
                      <a:endParaRPr lang="en-US" sz="1400" b="0" i="0" u="none" strike="noStrike" kern="1200" dirty="0">
                        <a:solidFill>
                          <a:schemeClr val="tx1"/>
                        </a:solidFill>
                        <a:effectLst/>
                        <a:latin typeface="Roboto"/>
                        <a:ea typeface="+mn-ea"/>
                        <a:cs typeface="+mn-cs"/>
                      </a:endParaRPr>
                    </a:p>
                    <a:p>
                      <a:pPr marL="114300" lvl="0" indent="-114300" algn="l">
                        <a:lnSpc>
                          <a:spcPct val="100000"/>
                        </a:lnSpc>
                        <a:spcAft>
                          <a:spcPts val="0"/>
                        </a:spcAft>
                        <a:buFont typeface="Arial"/>
                        <a:buChar char="•"/>
                      </a:pPr>
                      <a:r>
                        <a:rPr lang="en-US" sz="1400" b="0" i="0" u="none" strike="noStrike" kern="1200" noProof="0" dirty="0">
                          <a:solidFill>
                            <a:schemeClr val="tx1"/>
                          </a:solidFill>
                          <a:effectLst/>
                          <a:latin typeface="Roboto"/>
                          <a:ea typeface="+mn-ea"/>
                          <a:cs typeface="+mn-cs"/>
                        </a:rPr>
                        <a:t>Up to 50% solar PV on rooftop areas </a:t>
                      </a:r>
                      <a:endParaRPr lang="en-US" sz="1400" b="0" i="0" u="none" strike="noStrike" kern="1200" dirty="0">
                        <a:solidFill>
                          <a:schemeClr val="tx1"/>
                        </a:solidFill>
                        <a:effectLst/>
                        <a:latin typeface="Roboto"/>
                        <a:ea typeface="+mn-ea"/>
                        <a:cs typeface="+mn-cs"/>
                      </a:endParaRPr>
                    </a:p>
                  </a:txBody>
                  <a:tcPr marL="45720" marR="45720"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marR="0" lvl="0" indent="-114300" algn="l">
                        <a:lnSpc>
                          <a:spcPct val="100000"/>
                        </a:lnSpc>
                        <a:spcBef>
                          <a:spcPts val="0"/>
                        </a:spcBef>
                        <a:spcAft>
                          <a:spcPts val="0"/>
                        </a:spcAft>
                        <a:buClr>
                          <a:srgbClr val="000000"/>
                        </a:buClr>
                        <a:buFont typeface="Arial"/>
                        <a:buChar char="•"/>
                      </a:pPr>
                      <a:r>
                        <a:rPr lang="en-US" sz="1400" b="0" i="0" u="none" strike="noStrike" kern="1200" noProof="0" dirty="0">
                          <a:solidFill>
                            <a:schemeClr val="tx1"/>
                          </a:solidFill>
                          <a:effectLst/>
                          <a:latin typeface="Roboto"/>
                          <a:ea typeface="+mn-ea"/>
                          <a:cs typeface="+mn-cs"/>
                        </a:rPr>
                        <a:t>Full electrification </a:t>
                      </a:r>
                      <a:r>
                        <a:rPr lang="en-US" sz="1400" b="0" i="0" u="none" strike="noStrike" kern="1200" noProof="0" dirty="0" smtClean="0">
                          <a:solidFill>
                            <a:schemeClr val="tx1"/>
                          </a:solidFill>
                          <a:effectLst/>
                          <a:latin typeface="Roboto"/>
                          <a:ea typeface="+mn-ea"/>
                          <a:cs typeface="+mn-cs"/>
                        </a:rPr>
                        <a:t>building </a:t>
                      </a:r>
                      <a:r>
                        <a:rPr lang="en-US" sz="1400" b="0" i="0" u="none" strike="noStrike" kern="1200" noProof="0" dirty="0">
                          <a:solidFill>
                            <a:schemeClr val="tx1"/>
                          </a:solidFill>
                          <a:effectLst/>
                          <a:latin typeface="Roboto"/>
                          <a:ea typeface="+mn-ea"/>
                          <a:cs typeface="+mn-cs"/>
                        </a:rPr>
                        <a:t>systems (heating, service hot water) </a:t>
                      </a:r>
                    </a:p>
                    <a:p>
                      <a:pPr marL="114300" marR="0" lvl="0" indent="-114300" algn="l">
                        <a:lnSpc>
                          <a:spcPct val="100000"/>
                        </a:lnSpc>
                        <a:spcBef>
                          <a:spcPts val="0"/>
                        </a:spcBef>
                        <a:spcAft>
                          <a:spcPts val="0"/>
                        </a:spcAft>
                        <a:buClr>
                          <a:srgbClr val="000000"/>
                        </a:buClr>
                        <a:buFont typeface="Arial"/>
                        <a:buChar char="•"/>
                      </a:pPr>
                      <a:r>
                        <a:rPr lang="en-US" sz="1400" b="0" i="0" u="none" strike="noStrike" kern="1200" noProof="0" dirty="0">
                          <a:solidFill>
                            <a:schemeClr val="tx1"/>
                          </a:solidFill>
                          <a:effectLst/>
                          <a:latin typeface="Roboto"/>
                          <a:ea typeface="+mn-ea"/>
                          <a:cs typeface="+mn-cs"/>
                        </a:rPr>
                        <a:t>High performance envelope (not </a:t>
                      </a:r>
                      <a:r>
                        <a:rPr lang="en-US" sz="1400" b="0" i="0" u="none" strike="noStrike" kern="1200" noProof="0" dirty="0" smtClean="0">
                          <a:solidFill>
                            <a:schemeClr val="tx1"/>
                          </a:solidFill>
                          <a:effectLst/>
                          <a:latin typeface="Roboto"/>
                          <a:ea typeface="+mn-ea"/>
                          <a:cs typeface="+mn-cs"/>
                        </a:rPr>
                        <a:t>passive)</a:t>
                      </a:r>
                      <a:endParaRPr lang="en-US" sz="1400" b="0" i="0" u="none" strike="noStrike" kern="1200" noProof="0" dirty="0">
                        <a:solidFill>
                          <a:schemeClr val="tx1"/>
                        </a:solidFill>
                        <a:effectLst/>
                        <a:latin typeface="Roboto"/>
                        <a:ea typeface="+mn-ea"/>
                        <a:cs typeface="+mn-cs"/>
                      </a:endParaRPr>
                    </a:p>
                    <a:p>
                      <a:pPr marL="114300" marR="0" lvl="0" indent="-114300" algn="l">
                        <a:lnSpc>
                          <a:spcPct val="100000"/>
                        </a:lnSpc>
                        <a:spcBef>
                          <a:spcPts val="0"/>
                        </a:spcBef>
                        <a:spcAft>
                          <a:spcPts val="0"/>
                        </a:spcAft>
                        <a:buClr>
                          <a:srgbClr val="000000"/>
                        </a:buClr>
                        <a:buFont typeface="Arial"/>
                        <a:buChar char="•"/>
                      </a:pPr>
                      <a:r>
                        <a:rPr lang="en-US" sz="1400" b="0" i="0" u="none" strike="noStrike" kern="1200" noProof="0" dirty="0">
                          <a:solidFill>
                            <a:schemeClr val="tx1"/>
                          </a:solidFill>
                          <a:effectLst/>
                          <a:latin typeface="Roboto"/>
                          <a:ea typeface="+mn-ea"/>
                          <a:cs typeface="+mn-cs"/>
                        </a:rPr>
                        <a:t>Smart controls for Lighting </a:t>
                      </a:r>
                      <a:r>
                        <a:rPr lang="en-US" sz="1400" b="0" i="0" u="none" strike="noStrike" kern="1200" noProof="0" dirty="0" smtClean="0">
                          <a:solidFill>
                            <a:schemeClr val="tx1"/>
                          </a:solidFill>
                          <a:effectLst/>
                          <a:latin typeface="Roboto"/>
                          <a:ea typeface="+mn-ea"/>
                          <a:cs typeface="+mn-cs"/>
                        </a:rPr>
                        <a:t>in </a:t>
                      </a:r>
                      <a:r>
                        <a:rPr lang="en-US" sz="1400" b="0" i="0" u="none" strike="noStrike" kern="1200" noProof="0" dirty="0">
                          <a:solidFill>
                            <a:schemeClr val="tx1"/>
                          </a:solidFill>
                          <a:effectLst/>
                          <a:latin typeface="Roboto"/>
                          <a:ea typeface="+mn-ea"/>
                          <a:cs typeface="+mn-cs"/>
                        </a:rPr>
                        <a:t>Public Realm </a:t>
                      </a:r>
                    </a:p>
                    <a:p>
                      <a:pPr marL="114300" marR="0" lvl="0" indent="-114300" algn="l">
                        <a:lnSpc>
                          <a:spcPct val="100000"/>
                        </a:lnSpc>
                        <a:spcBef>
                          <a:spcPts val="0"/>
                        </a:spcBef>
                        <a:spcAft>
                          <a:spcPts val="0"/>
                        </a:spcAft>
                        <a:buClr>
                          <a:srgbClr val="000000"/>
                        </a:buClr>
                        <a:buFont typeface="Arial"/>
                        <a:buChar char="•"/>
                      </a:pPr>
                      <a:r>
                        <a:rPr lang="en-US" sz="1400" b="0" i="0" u="none" strike="noStrike" kern="1200" noProof="0" dirty="0">
                          <a:solidFill>
                            <a:schemeClr val="tx1"/>
                          </a:solidFill>
                          <a:effectLst/>
                          <a:latin typeface="Roboto"/>
                          <a:ea typeface="+mn-ea"/>
                          <a:cs typeface="+mn-cs"/>
                        </a:rPr>
                        <a:t>LEED Gold/Platinum</a:t>
                      </a:r>
                    </a:p>
                    <a:p>
                      <a:pPr marL="114300" marR="0" lvl="0" indent="-114300" algn="l">
                        <a:lnSpc>
                          <a:spcPct val="100000"/>
                        </a:lnSpc>
                        <a:spcBef>
                          <a:spcPts val="0"/>
                        </a:spcBef>
                        <a:spcAft>
                          <a:spcPts val="0"/>
                        </a:spcAft>
                        <a:buClr>
                          <a:srgbClr val="000000"/>
                        </a:buClr>
                        <a:buFont typeface="Arial"/>
                        <a:buChar char="•"/>
                      </a:pPr>
                      <a:r>
                        <a:rPr lang="en-US" sz="1400" b="0" i="0" u="none" strike="noStrike" kern="1200" noProof="0" dirty="0">
                          <a:solidFill>
                            <a:schemeClr val="tx1"/>
                          </a:solidFill>
                          <a:effectLst/>
                          <a:latin typeface="Roboto"/>
                          <a:ea typeface="+mn-ea"/>
                          <a:cs typeface="+mn-cs"/>
                        </a:rPr>
                        <a:t>Up to 50% solar PV on rooftop areas </a:t>
                      </a:r>
                    </a:p>
                  </a:txBody>
                  <a:tcPr marL="45720" marR="45720"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Best in class performance (including triple glazing </a:t>
                      </a:r>
                      <a:endParaRPr lang="en-US" sz="1400" b="0" i="0" u="none" strike="noStrike" kern="1200" dirty="0">
                        <a:solidFill>
                          <a:schemeClr val="tx1"/>
                        </a:solidFill>
                        <a:effectLst/>
                        <a:latin typeface="Roboto"/>
                        <a:ea typeface="+mn-ea"/>
                        <a:cs typeface="+mn-cs"/>
                      </a:endParaRPr>
                    </a:p>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More efficient </a:t>
                      </a:r>
                      <a:r>
                        <a:rPr lang="en-US" sz="1400" b="0" i="0" u="none" strike="noStrike" kern="1200" noProof="0" dirty="0" smtClean="0">
                          <a:solidFill>
                            <a:schemeClr val="tx1"/>
                          </a:solidFill>
                          <a:effectLst/>
                          <a:latin typeface="Roboto"/>
                          <a:ea typeface="+mn-ea"/>
                          <a:cs typeface="+mn-cs"/>
                        </a:rPr>
                        <a:t>HVAC and </a:t>
                      </a:r>
                      <a:r>
                        <a:rPr lang="en-US" sz="1400" b="0" i="0" u="none" strike="noStrike" kern="1200" noProof="0" dirty="0">
                          <a:solidFill>
                            <a:schemeClr val="tx1"/>
                          </a:solidFill>
                          <a:effectLst/>
                          <a:latin typeface="Roboto"/>
                          <a:ea typeface="+mn-ea"/>
                          <a:cs typeface="+mn-cs"/>
                        </a:rPr>
                        <a:t>lighting</a:t>
                      </a:r>
                      <a:endParaRPr lang="en-US" sz="1400" b="0" i="0" u="none" strike="noStrike" kern="1200" dirty="0">
                        <a:solidFill>
                          <a:schemeClr val="tx1"/>
                        </a:solidFill>
                        <a:effectLst/>
                        <a:latin typeface="Roboto"/>
                        <a:ea typeface="+mn-ea"/>
                        <a:cs typeface="+mn-cs"/>
                      </a:endParaRPr>
                    </a:p>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Smart controls </a:t>
                      </a:r>
                      <a:r>
                        <a:rPr lang="en-US" sz="1400" b="0" i="0" u="none" strike="noStrike" kern="1200" noProof="0" dirty="0" smtClean="0">
                          <a:solidFill>
                            <a:schemeClr val="tx1"/>
                          </a:solidFill>
                          <a:effectLst/>
                          <a:latin typeface="Roboto"/>
                          <a:ea typeface="+mn-ea"/>
                          <a:cs typeface="+mn-cs"/>
                        </a:rPr>
                        <a:t>for Lighting</a:t>
                      </a:r>
                      <a:r>
                        <a:rPr lang="en-US" sz="1400" b="0" i="0" u="none" strike="noStrike" kern="1200" baseline="0" noProof="0" dirty="0" smtClean="0">
                          <a:solidFill>
                            <a:schemeClr val="tx1"/>
                          </a:solidFill>
                          <a:effectLst/>
                          <a:latin typeface="Roboto"/>
                          <a:ea typeface="+mn-ea"/>
                          <a:cs typeface="+mn-cs"/>
                        </a:rPr>
                        <a:t> </a:t>
                      </a:r>
                      <a:r>
                        <a:rPr lang="en-US" sz="1400" b="0" i="0" u="none" strike="noStrike" kern="1200" noProof="0" dirty="0" smtClean="0">
                          <a:solidFill>
                            <a:schemeClr val="tx1"/>
                          </a:solidFill>
                          <a:effectLst/>
                          <a:latin typeface="Roboto"/>
                          <a:ea typeface="+mn-ea"/>
                          <a:cs typeface="+mn-cs"/>
                        </a:rPr>
                        <a:t>in </a:t>
                      </a:r>
                      <a:r>
                        <a:rPr lang="en-US" sz="1400" b="0" i="0" u="none" strike="noStrike" kern="1200" noProof="0" dirty="0">
                          <a:solidFill>
                            <a:schemeClr val="tx1"/>
                          </a:solidFill>
                          <a:effectLst/>
                          <a:latin typeface="Roboto"/>
                          <a:ea typeface="+mn-ea"/>
                          <a:cs typeface="+mn-cs"/>
                        </a:rPr>
                        <a:t>public realm </a:t>
                      </a:r>
                      <a:endParaRPr lang="en-US" sz="1400" b="0" i="0" u="none" strike="noStrike" kern="1200" dirty="0">
                        <a:solidFill>
                          <a:schemeClr val="tx1"/>
                        </a:solidFill>
                        <a:effectLst/>
                        <a:latin typeface="Roboto"/>
                        <a:ea typeface="+mn-ea"/>
                        <a:cs typeface="+mn-cs"/>
                      </a:endParaRPr>
                    </a:p>
                    <a:p>
                      <a:pPr marL="11430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LEED Platinum +++ </a:t>
                      </a:r>
                      <a:endParaRPr lang="en-US" sz="1400" b="0" i="0" u="none" strike="noStrike" kern="1200" dirty="0">
                        <a:solidFill>
                          <a:schemeClr val="tx1"/>
                        </a:solidFill>
                        <a:effectLst/>
                        <a:latin typeface="Roboto"/>
                        <a:ea typeface="+mn-ea"/>
                        <a:cs typeface="+mn-cs"/>
                      </a:endParaRPr>
                    </a:p>
                    <a:p>
                      <a:pPr marL="114300" lvl="0" indent="-114300" algn="l">
                        <a:lnSpc>
                          <a:spcPct val="100000"/>
                        </a:lnSpc>
                        <a:spcAft>
                          <a:spcPts val="0"/>
                        </a:spcAft>
                        <a:buFont typeface="Arial"/>
                        <a:buChar char="•"/>
                      </a:pPr>
                      <a:r>
                        <a:rPr lang="en-US" sz="1400" b="0" i="0" u="none" strike="noStrike" kern="1200" noProof="0" dirty="0" smtClean="0">
                          <a:solidFill>
                            <a:schemeClr val="tx1"/>
                          </a:solidFill>
                          <a:effectLst/>
                          <a:latin typeface="Roboto"/>
                          <a:ea typeface="+mn-ea"/>
                          <a:cs typeface="+mn-cs"/>
                        </a:rPr>
                        <a:t>50% solar PV on rooftop areas (community solar)</a:t>
                      </a:r>
                    </a:p>
                    <a:p>
                      <a:pPr marL="0" lvl="0" indent="0" algn="l">
                        <a:lnSpc>
                          <a:spcPct val="100000"/>
                        </a:lnSpc>
                        <a:spcAft>
                          <a:spcPts val="0"/>
                        </a:spcAft>
                        <a:buFont typeface="Arial"/>
                        <a:buNone/>
                      </a:pPr>
                      <a:endParaRPr lang="en-US" sz="1400" b="0" i="0" u="none" strike="noStrike" kern="1200" noProof="0" dirty="0" smtClean="0">
                        <a:solidFill>
                          <a:schemeClr val="tx1"/>
                        </a:solidFill>
                        <a:effectLst/>
                        <a:latin typeface="Roboto"/>
                        <a:ea typeface="+mn-ea"/>
                        <a:cs typeface="+mn-cs"/>
                      </a:endParaRPr>
                    </a:p>
                    <a:p>
                      <a:pPr marL="0" lvl="0" indent="0" algn="l">
                        <a:lnSpc>
                          <a:spcPct val="100000"/>
                        </a:lnSpc>
                        <a:spcAft>
                          <a:spcPts val="0"/>
                        </a:spcAft>
                        <a:buFont typeface="Arial"/>
                        <a:buNone/>
                      </a:pPr>
                      <a:endParaRPr lang="en-US" sz="1400" b="0" i="0" u="none" strike="noStrike" kern="1200" noProof="0" dirty="0">
                        <a:solidFill>
                          <a:schemeClr val="tx1"/>
                        </a:solidFill>
                        <a:effectLst/>
                        <a:latin typeface="Roboto"/>
                        <a:ea typeface="+mn-ea"/>
                        <a:cs typeface="+mn-cs"/>
                      </a:endParaRPr>
                    </a:p>
                  </a:txBody>
                  <a:tcPr marL="45720" marR="45720"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extLst>
                  <a:ext uri="{0D108BD9-81ED-4DB2-BD59-A6C34878D82A}">
                    <a16:rowId xmlns:a16="http://schemas.microsoft.com/office/drawing/2014/main" xmlns="" val="2534159920"/>
                  </a:ext>
                </a:extLst>
              </a:tr>
            </a:tbl>
          </a:graphicData>
        </a:graphic>
      </p:graphicFrame>
      <p:sp>
        <p:nvSpPr>
          <p:cNvPr id="2" name="Title 1">
            <a:extLst>
              <a:ext uri="{FF2B5EF4-FFF2-40B4-BE49-F238E27FC236}">
                <a16:creationId xmlns:a16="http://schemas.microsoft.com/office/drawing/2014/main" xmlns="" id="{2128912B-0C18-4112-841C-04ED453BEC6D}"/>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ts val="3200"/>
              </a:lnSpc>
              <a:spcBef>
                <a:spcPct val="0"/>
              </a:spcBef>
              <a:spcAft>
                <a:spcPts val="0"/>
              </a:spcAft>
              <a:buClrTx/>
              <a:buSzTx/>
              <a:buFontTx/>
              <a:buNone/>
              <a:tabLst/>
              <a:defRPr/>
            </a:pPr>
            <a:r>
              <a:rPr lang="en-US" sz="1800" dirty="0">
                <a:latin typeface="Roboto Light"/>
                <a:ea typeface="Roboto Light"/>
              </a:rPr>
              <a:t>Strategies</a:t>
            </a:r>
            <a:endParaRPr kumimoji="0" lang="en-US" sz="1800" b="1" i="0" u="none" strike="noStrike" kern="1200" cap="none" spc="0" normalizeH="0" baseline="0" noProof="0" dirty="0">
              <a:ln>
                <a:noFill/>
              </a:ln>
              <a:solidFill>
                <a:srgbClr val="05406D"/>
              </a:solidFill>
              <a:effectLst/>
              <a:uLnTx/>
              <a:uFillTx/>
              <a:latin typeface="Roboto Light"/>
              <a:ea typeface="Roboto Light"/>
            </a:endParaRPr>
          </a:p>
          <a:p>
            <a:pPr>
              <a:lnSpc>
                <a:spcPts val="3200"/>
              </a:lnSpc>
              <a:defRPr/>
            </a:pPr>
            <a:r>
              <a:rPr lang="en-US" sz="1800" dirty="0">
                <a:solidFill>
                  <a:srgbClr val="50A5F2"/>
                </a:solidFill>
                <a:latin typeface="Roboto"/>
                <a:ea typeface="Roboto"/>
              </a:rPr>
              <a:t>Buildings: Energy</a:t>
            </a:r>
            <a:endParaRPr kumimoji="0" lang="en-US" sz="1800" b="1" i="0" u="none" strike="noStrike" kern="1200" cap="none" spc="0" normalizeH="0" baseline="0" noProof="0" dirty="0">
              <a:ln>
                <a:noFill/>
              </a:ln>
              <a:solidFill>
                <a:srgbClr val="05406D"/>
              </a:solidFill>
              <a:effectLst/>
              <a:uLnTx/>
              <a:uFillTx/>
            </a:endParaRPr>
          </a:p>
        </p:txBody>
      </p:sp>
      <p:pic>
        <p:nvPicPr>
          <p:cNvPr id="8" name="Graphic 7">
            <a:extLst>
              <a:ext uri="{FF2B5EF4-FFF2-40B4-BE49-F238E27FC236}">
                <a16:creationId xmlns:a16="http://schemas.microsoft.com/office/drawing/2014/main" xmlns="" id="{FD935C02-B16F-4843-8371-9F03666CF4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5949" y="416727"/>
            <a:ext cx="768647" cy="768647"/>
          </a:xfrm>
          <a:prstGeom prst="rect">
            <a:avLst/>
          </a:prstGeom>
        </p:spPr>
      </p:pic>
      <p:sp>
        <p:nvSpPr>
          <p:cNvPr id="13" name="Rectangle 12">
            <a:extLst>
              <a:ext uri="{FF2B5EF4-FFF2-40B4-BE49-F238E27FC236}">
                <a16:creationId xmlns:a16="http://schemas.microsoft.com/office/drawing/2014/main" xmlns="" id="{15749984-F4E0-4229-9C95-D274B835730F}"/>
              </a:ext>
            </a:extLst>
          </p:cNvPr>
          <p:cNvSpPr/>
          <p:nvPr/>
        </p:nvSpPr>
        <p:spPr>
          <a:xfrm>
            <a:off x="429450" y="1522521"/>
            <a:ext cx="2669350" cy="4389120"/>
          </a:xfrm>
          <a:prstGeom prst="rect">
            <a:avLst/>
          </a:prstGeom>
          <a:solidFill>
            <a:srgbClr val="50A5F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altLang="ko-KR" sz="1600" b="1">
                <a:latin typeface="Roboto" panose="02000000000000000000" pitchFamily="2" charset="0"/>
                <a:ea typeface="Roboto" panose="02000000000000000000" pitchFamily="2" charset="0"/>
              </a:rPr>
              <a:t>Building Types</a:t>
            </a:r>
            <a:endParaRPr lang="en-US" sz="1600" b="1">
              <a:latin typeface="Roboto" panose="02000000000000000000" pitchFamily="2" charset="0"/>
              <a:ea typeface="Roboto" panose="02000000000000000000" pitchFamily="2" charset="0"/>
            </a:endParaRPr>
          </a:p>
        </p:txBody>
      </p:sp>
      <p:sp>
        <p:nvSpPr>
          <p:cNvPr id="14" name="Content Placeholder 2">
            <a:extLst>
              <a:ext uri="{FF2B5EF4-FFF2-40B4-BE49-F238E27FC236}">
                <a16:creationId xmlns:a16="http://schemas.microsoft.com/office/drawing/2014/main" xmlns="" id="{F5648D22-DB2B-4DA3-8EA6-BE676D7C283E}"/>
              </a:ext>
            </a:extLst>
          </p:cNvPr>
          <p:cNvSpPr txBox="1">
            <a:spLocks/>
          </p:cNvSpPr>
          <p:nvPr/>
        </p:nvSpPr>
        <p:spPr>
          <a:xfrm>
            <a:off x="541209" y="1953285"/>
            <a:ext cx="2557591" cy="327911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eaLnBrk="1" fontAlgn="b" latinLnBrk="0" hangingPunct="1">
              <a:lnSpc>
                <a:spcPct val="100000"/>
              </a:lnSpc>
              <a:spcBef>
                <a:spcPts val="600"/>
              </a:spcBef>
              <a:spcAft>
                <a:spcPts val="0"/>
              </a:spcAft>
              <a:buNone/>
            </a:pPr>
            <a:r>
              <a:rPr lang="en-US" sz="1400" b="0" i="0" u="none" strike="noStrike" kern="1200">
                <a:solidFill>
                  <a:schemeClr val="bg1"/>
                </a:solidFill>
                <a:effectLst/>
                <a:latin typeface="Roboto" panose="02000000000000000000" pitchFamily="2" charset="0"/>
                <a:ea typeface="Roboto" panose="02000000000000000000" pitchFamily="2" charset="0"/>
              </a:rPr>
              <a:t>Apartment (Mid-Rise)</a:t>
            </a:r>
            <a:endParaRPr lang="en-US" sz="1400" b="0" i="0" u="none" strike="noStrike">
              <a:solidFill>
                <a:schemeClr val="bg1"/>
              </a:solidFill>
              <a:effectLst/>
              <a:latin typeface="Roboto" panose="02000000000000000000" pitchFamily="2" charset="0"/>
              <a:ea typeface="Roboto" panose="02000000000000000000" pitchFamily="2" charset="0"/>
            </a:endParaRPr>
          </a:p>
          <a:p>
            <a:pPr marL="0" indent="0" algn="l" rtl="0" eaLnBrk="1" fontAlgn="b" latinLnBrk="0" hangingPunct="1">
              <a:lnSpc>
                <a:spcPct val="100000"/>
              </a:lnSpc>
              <a:spcBef>
                <a:spcPts val="600"/>
              </a:spcBef>
              <a:spcAft>
                <a:spcPts val="0"/>
              </a:spcAft>
              <a:buNone/>
            </a:pPr>
            <a:r>
              <a:rPr lang="en-US" sz="1400" b="0" i="0" u="none" strike="noStrike" kern="1200">
                <a:solidFill>
                  <a:schemeClr val="bg1"/>
                </a:solidFill>
                <a:effectLst/>
                <a:latin typeface="Roboto" panose="02000000000000000000" pitchFamily="2" charset="0"/>
                <a:ea typeface="Roboto" panose="02000000000000000000" pitchFamily="2" charset="0"/>
              </a:rPr>
              <a:t>Hotel (Small)</a:t>
            </a:r>
            <a:endParaRPr lang="en-US" sz="1400" b="0" i="0" u="none" strike="noStrike">
              <a:solidFill>
                <a:schemeClr val="bg1"/>
              </a:solidFill>
              <a:effectLst/>
              <a:latin typeface="Roboto" panose="02000000000000000000" pitchFamily="2" charset="0"/>
              <a:ea typeface="Roboto" panose="02000000000000000000" pitchFamily="2" charset="0"/>
            </a:endParaRPr>
          </a:p>
          <a:p>
            <a:pPr marL="0" indent="0" algn="l" rtl="0" eaLnBrk="1" fontAlgn="b" latinLnBrk="0" hangingPunct="1">
              <a:lnSpc>
                <a:spcPct val="100000"/>
              </a:lnSpc>
              <a:spcBef>
                <a:spcPts val="600"/>
              </a:spcBef>
              <a:spcAft>
                <a:spcPts val="0"/>
              </a:spcAft>
              <a:buNone/>
            </a:pPr>
            <a:r>
              <a:rPr lang="en-US" sz="1400" b="0" i="0" u="none" strike="noStrike" kern="1200">
                <a:solidFill>
                  <a:schemeClr val="bg1"/>
                </a:solidFill>
                <a:effectLst/>
                <a:latin typeface="Roboto" panose="02000000000000000000" pitchFamily="2" charset="0"/>
                <a:ea typeface="Roboto" panose="02000000000000000000" pitchFamily="2" charset="0"/>
              </a:rPr>
              <a:t>Office (Large)</a:t>
            </a:r>
            <a:endParaRPr lang="en-US" sz="1400" b="0" i="0" u="none" strike="noStrike">
              <a:solidFill>
                <a:schemeClr val="bg1"/>
              </a:solidFill>
              <a:effectLst/>
              <a:latin typeface="Roboto" panose="02000000000000000000" pitchFamily="2" charset="0"/>
              <a:ea typeface="Roboto" panose="02000000000000000000" pitchFamily="2" charset="0"/>
            </a:endParaRPr>
          </a:p>
          <a:p>
            <a:pPr marL="0" indent="0" algn="l" rtl="0" eaLnBrk="1" fontAlgn="b" latinLnBrk="0" hangingPunct="1">
              <a:lnSpc>
                <a:spcPct val="100000"/>
              </a:lnSpc>
              <a:spcBef>
                <a:spcPts val="600"/>
              </a:spcBef>
              <a:spcAft>
                <a:spcPts val="0"/>
              </a:spcAft>
              <a:buNone/>
            </a:pPr>
            <a:r>
              <a:rPr lang="en-US" sz="1400" b="0" i="0" u="none" strike="noStrike" kern="1200">
                <a:solidFill>
                  <a:schemeClr val="bg1"/>
                </a:solidFill>
                <a:effectLst/>
                <a:latin typeface="Roboto" panose="02000000000000000000" pitchFamily="2" charset="0"/>
                <a:ea typeface="Roboto" panose="02000000000000000000" pitchFamily="2" charset="0"/>
              </a:rPr>
              <a:t>Office (Medium)</a:t>
            </a:r>
            <a:endParaRPr lang="en-US" sz="1400" b="0" i="0" u="none" strike="noStrike">
              <a:solidFill>
                <a:schemeClr val="bg1"/>
              </a:solidFill>
              <a:effectLst/>
              <a:latin typeface="Roboto" panose="02000000000000000000" pitchFamily="2" charset="0"/>
              <a:ea typeface="Roboto" panose="02000000000000000000" pitchFamily="2" charset="0"/>
            </a:endParaRPr>
          </a:p>
          <a:p>
            <a:pPr marL="0" indent="0" algn="l" rtl="0" eaLnBrk="1" fontAlgn="b" latinLnBrk="0" hangingPunct="1">
              <a:lnSpc>
                <a:spcPct val="100000"/>
              </a:lnSpc>
              <a:spcBef>
                <a:spcPts val="600"/>
              </a:spcBef>
              <a:spcAft>
                <a:spcPts val="0"/>
              </a:spcAft>
              <a:buNone/>
            </a:pPr>
            <a:r>
              <a:rPr lang="en-US" sz="1400" b="0" i="0" u="none" strike="noStrike" kern="1200">
                <a:solidFill>
                  <a:schemeClr val="bg1"/>
                </a:solidFill>
                <a:effectLst/>
                <a:latin typeface="Roboto" panose="02000000000000000000" pitchFamily="2" charset="0"/>
                <a:ea typeface="Roboto" panose="02000000000000000000" pitchFamily="2" charset="0"/>
              </a:rPr>
              <a:t>Retail (Standalone)</a:t>
            </a:r>
            <a:endParaRPr lang="en-US" sz="1400" b="0" i="0" u="none" strike="noStrike">
              <a:solidFill>
                <a:schemeClr val="bg1"/>
              </a:solidFill>
              <a:effectLst/>
              <a:latin typeface="Roboto" panose="02000000000000000000" pitchFamily="2" charset="0"/>
              <a:ea typeface="Roboto" panose="02000000000000000000" pitchFamily="2" charset="0"/>
            </a:endParaRPr>
          </a:p>
          <a:p>
            <a:pPr marL="0" indent="0" algn="l" rtl="0" eaLnBrk="1" fontAlgn="b" latinLnBrk="0" hangingPunct="1">
              <a:lnSpc>
                <a:spcPct val="100000"/>
              </a:lnSpc>
              <a:spcBef>
                <a:spcPts val="600"/>
              </a:spcBef>
              <a:spcAft>
                <a:spcPts val="0"/>
              </a:spcAft>
              <a:buNone/>
            </a:pPr>
            <a:r>
              <a:rPr lang="en-US" sz="1400" b="0" i="0" u="none" strike="noStrike" kern="1200">
                <a:solidFill>
                  <a:schemeClr val="bg1"/>
                </a:solidFill>
                <a:effectLst/>
                <a:latin typeface="Roboto" panose="02000000000000000000" pitchFamily="2" charset="0"/>
                <a:ea typeface="Roboto" panose="02000000000000000000" pitchFamily="2" charset="0"/>
              </a:rPr>
              <a:t>Retail (Ground Floor Retail)</a:t>
            </a:r>
            <a:endParaRPr lang="en-US" sz="1400" b="0" i="0" u="none" strike="noStrike">
              <a:solidFill>
                <a:schemeClr val="bg1"/>
              </a:solidFill>
              <a:effectLst/>
              <a:latin typeface="Roboto" panose="02000000000000000000" pitchFamily="2" charset="0"/>
              <a:ea typeface="Roboto" panose="02000000000000000000" pitchFamily="2" charset="0"/>
            </a:endParaRPr>
          </a:p>
          <a:p>
            <a:pPr marL="0" indent="0" algn="l" rtl="0" eaLnBrk="1" fontAlgn="b" latinLnBrk="0" hangingPunct="1">
              <a:lnSpc>
                <a:spcPct val="100000"/>
              </a:lnSpc>
              <a:spcBef>
                <a:spcPts val="600"/>
              </a:spcBef>
              <a:spcAft>
                <a:spcPts val="0"/>
              </a:spcAft>
              <a:buNone/>
            </a:pPr>
            <a:r>
              <a:rPr lang="en-US" sz="1400" b="0" i="0" u="none" strike="noStrike" kern="1200">
                <a:solidFill>
                  <a:schemeClr val="bg1"/>
                </a:solidFill>
                <a:effectLst/>
                <a:latin typeface="Roboto" panose="02000000000000000000" pitchFamily="2" charset="0"/>
                <a:ea typeface="Roboto" panose="02000000000000000000" pitchFamily="2" charset="0"/>
              </a:rPr>
              <a:t>School (Secondary)</a:t>
            </a:r>
            <a:endParaRPr lang="en-US" sz="1400" b="0" i="0" u="none" strike="noStrike">
              <a:solidFill>
                <a:schemeClr val="bg1"/>
              </a:solidFill>
              <a:effectLst/>
              <a:latin typeface="Roboto" panose="02000000000000000000" pitchFamily="2" charset="0"/>
              <a:ea typeface="Roboto" panose="02000000000000000000" pitchFamily="2" charset="0"/>
            </a:endParaRPr>
          </a:p>
          <a:p>
            <a:pPr marL="0" indent="0" algn="l" rtl="0" eaLnBrk="1" fontAlgn="b" latinLnBrk="0" hangingPunct="1">
              <a:lnSpc>
                <a:spcPct val="100000"/>
              </a:lnSpc>
              <a:spcBef>
                <a:spcPts val="600"/>
              </a:spcBef>
              <a:spcAft>
                <a:spcPts val="0"/>
              </a:spcAft>
              <a:buNone/>
            </a:pPr>
            <a:r>
              <a:rPr lang="en-US" sz="1400" b="0" i="0" u="none" strike="noStrike" kern="1200">
                <a:solidFill>
                  <a:schemeClr val="bg1"/>
                </a:solidFill>
                <a:effectLst/>
                <a:latin typeface="Roboto" panose="02000000000000000000" pitchFamily="2" charset="0"/>
                <a:ea typeface="Roboto" panose="02000000000000000000" pitchFamily="2" charset="0"/>
              </a:rPr>
              <a:t>Single-Family</a:t>
            </a:r>
            <a:endParaRPr lang="en-US" sz="1400" b="0" i="0" u="none" strike="noStrike">
              <a:solidFill>
                <a:schemeClr val="bg1"/>
              </a:solidFill>
              <a:effectLst/>
              <a:latin typeface="Roboto" panose="02000000000000000000" pitchFamily="2" charset="0"/>
              <a:ea typeface="Roboto" panose="02000000000000000000" pitchFamily="2" charset="0"/>
            </a:endParaRPr>
          </a:p>
          <a:p>
            <a:pPr marL="0" indent="0" algn="l" rtl="0" eaLnBrk="1" fontAlgn="b" latinLnBrk="0" hangingPunct="1">
              <a:lnSpc>
                <a:spcPct val="100000"/>
              </a:lnSpc>
              <a:spcBef>
                <a:spcPts val="600"/>
              </a:spcBef>
              <a:spcAft>
                <a:spcPts val="0"/>
              </a:spcAft>
              <a:buNone/>
            </a:pPr>
            <a:r>
              <a:rPr lang="en-US" sz="1400" b="0" i="0" u="none" strike="noStrike" kern="1200">
                <a:solidFill>
                  <a:schemeClr val="bg1"/>
                </a:solidFill>
                <a:effectLst/>
                <a:latin typeface="Roboto" panose="02000000000000000000" pitchFamily="2" charset="0"/>
                <a:ea typeface="Roboto" panose="02000000000000000000" pitchFamily="2" charset="0"/>
              </a:rPr>
              <a:t>Industrial</a:t>
            </a:r>
            <a:endParaRPr lang="en-US" sz="1400" b="0" i="0" u="none" strike="noStrike">
              <a:solidFill>
                <a:schemeClr val="bg1"/>
              </a:solidFill>
              <a:effectLst/>
              <a:latin typeface="Roboto" panose="02000000000000000000" pitchFamily="2" charset="0"/>
              <a:ea typeface="Roboto" panose="02000000000000000000" pitchFamily="2" charset="0"/>
            </a:endParaRPr>
          </a:p>
        </p:txBody>
      </p:sp>
      <p:sp>
        <p:nvSpPr>
          <p:cNvPr id="7" name="Rectangle: Rounded Corners 6">
            <a:extLst>
              <a:ext uri="{FF2B5EF4-FFF2-40B4-BE49-F238E27FC236}">
                <a16:creationId xmlns:a16="http://schemas.microsoft.com/office/drawing/2014/main" xmlns="" id="{6F63B259-0FAF-434C-ABE4-A2D8A8268D6B}"/>
              </a:ext>
            </a:extLst>
          </p:cNvPr>
          <p:cNvSpPr/>
          <p:nvPr/>
        </p:nvSpPr>
        <p:spPr>
          <a:xfrm>
            <a:off x="8422105" y="1514625"/>
            <a:ext cx="1676400" cy="439701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xmlns="" id="{ABDC6E74-8F04-4311-A8F7-7E2104426050}"/>
              </a:ext>
            </a:extLst>
          </p:cNvPr>
          <p:cNvCxnSpPr/>
          <p:nvPr/>
        </p:nvCxnSpPr>
        <p:spPr>
          <a:xfrm>
            <a:off x="3277744" y="5241737"/>
            <a:ext cx="861461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A3626267-6389-422E-A753-F5CD63736444}"/>
              </a:ext>
            </a:extLst>
          </p:cNvPr>
          <p:cNvSpPr txBox="1"/>
          <p:nvPr/>
        </p:nvSpPr>
        <p:spPr>
          <a:xfrm>
            <a:off x="8422105" y="5266592"/>
            <a:ext cx="1540043" cy="523220"/>
          </a:xfrm>
          <a:prstGeom prst="rect">
            <a:avLst/>
          </a:prstGeom>
          <a:noFill/>
        </p:spPr>
        <p:txBody>
          <a:bodyPr wrap="square" rtlCol="0">
            <a:spAutoFit/>
          </a:bodyPr>
          <a:lstStyle/>
          <a:p>
            <a:pPr marL="114300" indent="-114300" defTabSz="914377">
              <a:buFont typeface="Arial"/>
              <a:buChar char="•"/>
            </a:pPr>
            <a:r>
              <a:rPr lang="en-US" sz="1400" dirty="0">
                <a:latin typeface="Roboto"/>
              </a:rPr>
              <a:t>District Heating &amp; </a:t>
            </a:r>
            <a:r>
              <a:rPr lang="en-US" sz="1400" dirty="0" smtClean="0">
                <a:latin typeface="Roboto"/>
              </a:rPr>
              <a:t>Cooling </a:t>
            </a:r>
            <a:endParaRPr lang="en-US" sz="1400" dirty="0">
              <a:latin typeface="Roboto"/>
            </a:endParaRPr>
          </a:p>
        </p:txBody>
      </p:sp>
      <p:sp>
        <p:nvSpPr>
          <p:cNvPr id="11" name="TextBox 10">
            <a:extLst>
              <a:ext uri="{FF2B5EF4-FFF2-40B4-BE49-F238E27FC236}">
                <a16:creationId xmlns:a16="http://schemas.microsoft.com/office/drawing/2014/main" xmlns="" id="{A3626267-6389-422E-A753-F5CD63736444}"/>
              </a:ext>
            </a:extLst>
          </p:cNvPr>
          <p:cNvSpPr txBox="1"/>
          <p:nvPr/>
        </p:nvSpPr>
        <p:spPr>
          <a:xfrm>
            <a:off x="6745705" y="5246441"/>
            <a:ext cx="1540043" cy="523220"/>
          </a:xfrm>
          <a:prstGeom prst="rect">
            <a:avLst/>
          </a:prstGeom>
          <a:noFill/>
        </p:spPr>
        <p:txBody>
          <a:bodyPr wrap="square" rtlCol="0">
            <a:spAutoFit/>
          </a:bodyPr>
          <a:lstStyle/>
          <a:p>
            <a:pPr marL="114300" indent="-114300" defTabSz="914377">
              <a:buFont typeface="Arial"/>
              <a:buChar char="•"/>
            </a:pPr>
            <a:r>
              <a:rPr lang="en-US" sz="1400" dirty="0">
                <a:latin typeface="Roboto"/>
              </a:rPr>
              <a:t>District Heating &amp; </a:t>
            </a:r>
            <a:r>
              <a:rPr lang="en-US" sz="1400" dirty="0" smtClean="0">
                <a:latin typeface="Roboto"/>
              </a:rPr>
              <a:t>Cooling</a:t>
            </a:r>
            <a:endParaRPr lang="en-US" sz="1400" dirty="0">
              <a:latin typeface="Roboto"/>
            </a:endParaRPr>
          </a:p>
        </p:txBody>
      </p:sp>
      <p:sp>
        <p:nvSpPr>
          <p:cNvPr id="12" name="TextBox 11">
            <a:extLst>
              <a:ext uri="{FF2B5EF4-FFF2-40B4-BE49-F238E27FC236}">
                <a16:creationId xmlns:a16="http://schemas.microsoft.com/office/drawing/2014/main" xmlns="" id="{A3626267-6389-422E-A753-F5CD63736444}"/>
              </a:ext>
            </a:extLst>
          </p:cNvPr>
          <p:cNvSpPr txBox="1"/>
          <p:nvPr/>
        </p:nvSpPr>
        <p:spPr>
          <a:xfrm>
            <a:off x="10181531" y="5246441"/>
            <a:ext cx="1540043" cy="523220"/>
          </a:xfrm>
          <a:prstGeom prst="rect">
            <a:avLst/>
          </a:prstGeom>
          <a:noFill/>
        </p:spPr>
        <p:txBody>
          <a:bodyPr wrap="square" rtlCol="0">
            <a:spAutoFit/>
          </a:bodyPr>
          <a:lstStyle/>
          <a:p>
            <a:pPr marL="114300" indent="-114300" defTabSz="914377">
              <a:buFont typeface="Arial"/>
              <a:buChar char="•"/>
            </a:pPr>
            <a:r>
              <a:rPr lang="en-US" sz="1400" dirty="0">
                <a:latin typeface="Roboto"/>
              </a:rPr>
              <a:t>District Heating &amp; Cooling </a:t>
            </a:r>
          </a:p>
        </p:txBody>
      </p:sp>
    </p:spTree>
    <p:extLst>
      <p:ext uri="{BB962C8B-B14F-4D97-AF65-F5344CB8AC3E}">
        <p14:creationId xmlns:p14="http://schemas.microsoft.com/office/powerpoint/2010/main" val="172936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70386" y="3740546"/>
            <a:ext cx="5919845" cy="2164406"/>
          </a:xfrm>
          <a:prstGeom prst="rect">
            <a:avLst/>
          </a:prstGeom>
        </p:spPr>
      </p:pic>
      <p:pic>
        <p:nvPicPr>
          <p:cNvPr id="7" name="Picture 6"/>
          <p:cNvPicPr>
            <a:picLocks noChangeAspect="1"/>
          </p:cNvPicPr>
          <p:nvPr/>
        </p:nvPicPr>
        <p:blipFill>
          <a:blip r:embed="rId4"/>
          <a:stretch>
            <a:fillRect/>
          </a:stretch>
        </p:blipFill>
        <p:spPr>
          <a:xfrm>
            <a:off x="2825496" y="1448950"/>
            <a:ext cx="7075734" cy="1476100"/>
          </a:xfrm>
          <a:prstGeom prst="rect">
            <a:avLst/>
          </a:prstGeom>
        </p:spPr>
      </p:pic>
      <p:sp>
        <p:nvSpPr>
          <p:cNvPr id="8" name="TextBox 7"/>
          <p:cNvSpPr txBox="1"/>
          <p:nvPr/>
        </p:nvSpPr>
        <p:spPr>
          <a:xfrm>
            <a:off x="10519044" y="1931668"/>
            <a:ext cx="1212707" cy="646331"/>
          </a:xfrm>
          <a:prstGeom prst="rect">
            <a:avLst/>
          </a:prstGeom>
          <a:noFill/>
        </p:spPr>
        <p:txBody>
          <a:bodyPr wrap="square" rtlCol="0">
            <a:spAutoFit/>
          </a:bodyPr>
          <a:lstStyle/>
          <a:p>
            <a:r>
              <a:rPr lang="en-US" b="1" dirty="0" smtClean="0"/>
              <a:t>Key Vision Elements</a:t>
            </a:r>
            <a:endParaRPr lang="en-US" b="1" dirty="0"/>
          </a:p>
        </p:txBody>
      </p:sp>
      <p:sp>
        <p:nvSpPr>
          <p:cNvPr id="9" name="TextBox 8"/>
          <p:cNvSpPr txBox="1"/>
          <p:nvPr/>
        </p:nvSpPr>
        <p:spPr>
          <a:xfrm>
            <a:off x="3001815" y="6088911"/>
            <a:ext cx="1615043" cy="523220"/>
          </a:xfrm>
          <a:prstGeom prst="rect">
            <a:avLst/>
          </a:prstGeom>
          <a:noFill/>
        </p:spPr>
        <p:txBody>
          <a:bodyPr wrap="square" rtlCol="0">
            <a:spAutoFit/>
          </a:bodyPr>
          <a:lstStyle/>
          <a:p>
            <a:r>
              <a:rPr lang="en-US" sz="1400" b="1" dirty="0" smtClean="0"/>
              <a:t>Sustainability </a:t>
            </a:r>
            <a:r>
              <a:rPr lang="en-US" sz="1400" b="1" dirty="0" smtClean="0"/>
              <a:t>Core Elements</a:t>
            </a:r>
            <a:endParaRPr lang="en-US" sz="1400" b="1" dirty="0"/>
          </a:p>
        </p:txBody>
      </p:sp>
      <p:pic>
        <p:nvPicPr>
          <p:cNvPr id="10" name="Picture 9"/>
          <p:cNvPicPr>
            <a:picLocks noChangeAspect="1"/>
          </p:cNvPicPr>
          <p:nvPr/>
        </p:nvPicPr>
        <p:blipFill>
          <a:blip r:embed="rId5"/>
          <a:stretch>
            <a:fillRect/>
          </a:stretch>
        </p:blipFill>
        <p:spPr>
          <a:xfrm>
            <a:off x="7709246" y="3160310"/>
            <a:ext cx="3163199" cy="2990088"/>
          </a:xfrm>
          <a:prstGeom prst="rect">
            <a:avLst/>
          </a:prstGeom>
        </p:spPr>
      </p:pic>
      <p:sp>
        <p:nvSpPr>
          <p:cNvPr id="11" name="Isosceles Triangle 10"/>
          <p:cNvSpPr/>
          <p:nvPr/>
        </p:nvSpPr>
        <p:spPr>
          <a:xfrm rot="10800000">
            <a:off x="4616858" y="3211021"/>
            <a:ext cx="3493009" cy="34556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26336" y="4140515"/>
            <a:ext cx="475488" cy="523220"/>
          </a:xfrm>
          <a:prstGeom prst="rect">
            <a:avLst/>
          </a:prstGeom>
          <a:noFill/>
        </p:spPr>
        <p:txBody>
          <a:bodyPr wrap="square" rtlCol="0">
            <a:spAutoFit/>
          </a:bodyPr>
          <a:lstStyle/>
          <a:p>
            <a:r>
              <a:rPr lang="en-US" sz="2800" b="1" dirty="0" smtClean="0"/>
              <a:t>+</a:t>
            </a:r>
            <a:endParaRPr lang="en-US" sz="2800" b="1" dirty="0"/>
          </a:p>
        </p:txBody>
      </p:sp>
      <p:sp>
        <p:nvSpPr>
          <p:cNvPr id="13" name="TextBox 12"/>
          <p:cNvSpPr txBox="1"/>
          <p:nvPr/>
        </p:nvSpPr>
        <p:spPr>
          <a:xfrm>
            <a:off x="8109867" y="6087891"/>
            <a:ext cx="1757874" cy="523220"/>
          </a:xfrm>
          <a:prstGeom prst="rect">
            <a:avLst/>
          </a:prstGeom>
          <a:noFill/>
        </p:spPr>
        <p:txBody>
          <a:bodyPr wrap="square" rtlCol="0">
            <a:spAutoFit/>
          </a:bodyPr>
          <a:lstStyle/>
          <a:p>
            <a:r>
              <a:rPr lang="en-US" sz="1400" b="1" dirty="0" smtClean="0"/>
              <a:t>Smart City Aspirations</a:t>
            </a:r>
            <a:endParaRPr lang="en-US" sz="1400" b="1" dirty="0"/>
          </a:p>
        </p:txBody>
      </p:sp>
      <p:sp>
        <p:nvSpPr>
          <p:cNvPr id="14" name="TextBox 13"/>
          <p:cNvSpPr txBox="1"/>
          <p:nvPr/>
        </p:nvSpPr>
        <p:spPr>
          <a:xfrm>
            <a:off x="1618570" y="617825"/>
            <a:ext cx="10343322" cy="831125"/>
          </a:xfrm>
          <a:prstGeom prst="rect">
            <a:avLst/>
          </a:prstGeom>
          <a:noFill/>
          <a:ln>
            <a:noFill/>
          </a:ln>
        </p:spPr>
        <p:txBody>
          <a:bodyPr spcFirstLastPara="1" vert="horz" wrap="square" lIns="0" tIns="0" rIns="0" bIns="0" rtlCol="0" anchor="t" anchorCtr="0">
            <a:noAutofit/>
          </a:bodyPr>
          <a:lstStyle>
            <a:lvl1pPr lvl="0" defTabSz="914377">
              <a:lnSpc>
                <a:spcPct val="90000"/>
              </a:lnSpc>
              <a:spcBef>
                <a:spcPts val="0"/>
              </a:spcBef>
              <a:spcAft>
                <a:spcPts val="0"/>
              </a:spcAft>
              <a:buNone/>
              <a:defRPr sz="2667" b="1">
                <a:latin typeface="Roboto"/>
                <a:ea typeface="Roboto"/>
                <a:cs typeface="Roboto"/>
                <a:sym typeface="Roboto"/>
              </a:defRPr>
            </a:lvl1pPr>
            <a:lvl2pPr lvl="1">
              <a:spcBef>
                <a:spcPts val="0"/>
              </a:spcBef>
              <a:spcAft>
                <a:spcPts val="0"/>
              </a:spcAft>
              <a:buNone/>
              <a:defRPr sz="1067"/>
            </a:lvl2pPr>
            <a:lvl3pPr lvl="2">
              <a:spcBef>
                <a:spcPts val="0"/>
              </a:spcBef>
              <a:spcAft>
                <a:spcPts val="0"/>
              </a:spcAft>
              <a:buNone/>
              <a:defRPr sz="1067"/>
            </a:lvl3pPr>
            <a:lvl4pPr lvl="3">
              <a:spcBef>
                <a:spcPts val="0"/>
              </a:spcBef>
              <a:spcAft>
                <a:spcPts val="0"/>
              </a:spcAft>
              <a:buNone/>
              <a:defRPr sz="1067"/>
            </a:lvl4pPr>
            <a:lvl5pPr lvl="4">
              <a:spcBef>
                <a:spcPts val="0"/>
              </a:spcBef>
              <a:spcAft>
                <a:spcPts val="0"/>
              </a:spcAft>
              <a:buNone/>
              <a:defRPr sz="1067"/>
            </a:lvl5pPr>
            <a:lvl6pPr lvl="5">
              <a:spcBef>
                <a:spcPts val="0"/>
              </a:spcBef>
              <a:spcAft>
                <a:spcPts val="0"/>
              </a:spcAft>
              <a:buNone/>
              <a:defRPr sz="1067"/>
            </a:lvl6pPr>
            <a:lvl7pPr lvl="6">
              <a:spcBef>
                <a:spcPts val="0"/>
              </a:spcBef>
              <a:spcAft>
                <a:spcPts val="0"/>
              </a:spcAft>
              <a:buNone/>
              <a:defRPr sz="1067"/>
            </a:lvl7pPr>
            <a:lvl8pPr lvl="7">
              <a:spcBef>
                <a:spcPts val="0"/>
              </a:spcBef>
              <a:spcAft>
                <a:spcPts val="0"/>
              </a:spcAft>
              <a:buNone/>
              <a:defRPr sz="1067"/>
            </a:lvl8pPr>
            <a:lvl9pPr lvl="8">
              <a:spcBef>
                <a:spcPts val="0"/>
              </a:spcBef>
              <a:spcAft>
                <a:spcPts val="0"/>
              </a:spcAft>
              <a:buNone/>
              <a:defRPr sz="1067"/>
            </a:lvl9pPr>
          </a:lstStyle>
          <a:p>
            <a:r>
              <a:rPr lang="en-US" sz="4000" b="0" dirty="0" smtClean="0"/>
              <a:t>The Vision and Mandate</a:t>
            </a:r>
            <a:r>
              <a:rPr lang="en-US" sz="4000" dirty="0" smtClean="0"/>
              <a:t> </a:t>
            </a:r>
          </a:p>
          <a:p>
            <a:endParaRPr lang="en-US" sz="3200" dirty="0" smtClean="0"/>
          </a:p>
        </p:txBody>
      </p:sp>
    </p:spTree>
    <p:extLst>
      <p:ext uri="{BB962C8B-B14F-4D97-AF65-F5344CB8AC3E}">
        <p14:creationId xmlns:p14="http://schemas.microsoft.com/office/powerpoint/2010/main" val="3230567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arbage with solid fill">
            <a:extLst>
              <a:ext uri="{FF2B5EF4-FFF2-40B4-BE49-F238E27FC236}">
                <a16:creationId xmlns:a16="http://schemas.microsoft.com/office/drawing/2014/main" xmlns="" id="{ACFDEDCB-2651-4533-9C09-C30AE19232A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891348" y="350816"/>
            <a:ext cx="914400" cy="914400"/>
          </a:xfrm>
          <a:prstGeom prst="rect">
            <a:avLst/>
          </a:prstGeom>
        </p:spPr>
      </p:pic>
      <p:graphicFrame>
        <p:nvGraphicFramePr>
          <p:cNvPr id="3" name="Table 2">
            <a:extLst>
              <a:ext uri="{FF2B5EF4-FFF2-40B4-BE49-F238E27FC236}">
                <a16:creationId xmlns:a16="http://schemas.microsoft.com/office/drawing/2014/main" xmlns="" id="{C232968C-BB4A-4B7F-9AEB-D0CCB8ACBA71}"/>
              </a:ext>
            </a:extLst>
          </p:cNvPr>
          <p:cNvGraphicFramePr>
            <a:graphicFrameLocks noGrp="1"/>
          </p:cNvGraphicFramePr>
          <p:nvPr>
            <p:extLst>
              <p:ext uri="{D42A27DB-BD31-4B8C-83A1-F6EECF244321}">
                <p14:modId xmlns:p14="http://schemas.microsoft.com/office/powerpoint/2010/main" val="1577331303"/>
              </p:ext>
            </p:extLst>
          </p:nvPr>
        </p:nvGraphicFramePr>
        <p:xfrm>
          <a:off x="381000" y="1522521"/>
          <a:ext cx="9144000" cy="3931920"/>
        </p:xfrm>
        <a:graphic>
          <a:graphicData uri="http://schemas.openxmlformats.org/drawingml/2006/table">
            <a:tbl>
              <a:tblPr bandRow="1"/>
              <a:tblGrid>
                <a:gridCol w="2286000">
                  <a:extLst>
                    <a:ext uri="{9D8B030D-6E8A-4147-A177-3AD203B41FA5}">
                      <a16:colId xmlns:a16="http://schemas.microsoft.com/office/drawing/2014/main" xmlns="" val="4227336139"/>
                    </a:ext>
                  </a:extLst>
                </a:gridCol>
                <a:gridCol w="2286000">
                  <a:extLst>
                    <a:ext uri="{9D8B030D-6E8A-4147-A177-3AD203B41FA5}">
                      <a16:colId xmlns:a16="http://schemas.microsoft.com/office/drawing/2014/main" xmlns="" val="208051788"/>
                    </a:ext>
                  </a:extLst>
                </a:gridCol>
                <a:gridCol w="2286000">
                  <a:extLst>
                    <a:ext uri="{9D8B030D-6E8A-4147-A177-3AD203B41FA5}">
                      <a16:colId xmlns:a16="http://schemas.microsoft.com/office/drawing/2014/main" xmlns="" val="1308867637"/>
                    </a:ext>
                  </a:extLst>
                </a:gridCol>
                <a:gridCol w="2286000">
                  <a:extLst>
                    <a:ext uri="{9D8B030D-6E8A-4147-A177-3AD203B41FA5}">
                      <a16:colId xmlns:a16="http://schemas.microsoft.com/office/drawing/2014/main" xmlns="" val="1930394570"/>
                    </a:ext>
                  </a:extLst>
                </a:gridCol>
              </a:tblGrid>
              <a:tr h="274320">
                <a:tc>
                  <a:txBody>
                    <a:bodyPr/>
                    <a:lstStyle/>
                    <a:p>
                      <a:pPr algn="ctr" rtl="0" fontAlgn="b"/>
                      <a:r>
                        <a:rPr lang="en-US" sz="1400" b="1" i="0" u="none" strike="noStrike" dirty="0">
                          <a:solidFill>
                            <a:srgbClr val="FFFFFF"/>
                          </a:solidFill>
                          <a:effectLst/>
                          <a:latin typeface="Roboto"/>
                          <a:ea typeface="Roboto"/>
                        </a:rPr>
                        <a:t>Baseline</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c>
                  <a:txBody>
                    <a:bodyPr/>
                    <a:lstStyle/>
                    <a:p>
                      <a:pPr algn="ctr" rtl="0" fontAlgn="b"/>
                      <a:r>
                        <a:rPr lang="en-US" sz="1400" b="1" i="0" u="none" strike="noStrike">
                          <a:solidFill>
                            <a:schemeClr val="tx1"/>
                          </a:solidFill>
                          <a:effectLst/>
                          <a:latin typeface="Roboto"/>
                          <a:ea typeface="Roboto"/>
                        </a:rPr>
                        <a:t>Good</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rtl="0" fontAlgn="b"/>
                      <a:r>
                        <a:rPr lang="en-US" sz="1400" b="1" i="0" u="none" strike="noStrike">
                          <a:solidFill>
                            <a:srgbClr val="FFFFFF"/>
                          </a:solidFill>
                          <a:effectLst/>
                          <a:latin typeface="Roboto"/>
                          <a:ea typeface="Roboto"/>
                        </a:rPr>
                        <a:t>Better</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ctr" rtl="0" fontAlgn="b"/>
                      <a:r>
                        <a:rPr lang="en-US" sz="1400" b="1" i="0" u="none" strike="noStrike">
                          <a:solidFill>
                            <a:srgbClr val="FFFFFF"/>
                          </a:solidFill>
                          <a:effectLst/>
                          <a:latin typeface="Roboto"/>
                          <a:ea typeface="Roboto"/>
                        </a:rPr>
                        <a:t>Best</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xmlns="" val="1178602947"/>
                  </a:ext>
                </a:extLst>
              </a:tr>
              <a:tr h="3657600">
                <a:tc>
                  <a:txBody>
                    <a:bodyPr/>
                    <a:lstStyle/>
                    <a:p>
                      <a:pPr marL="114300" lvl="0" indent="-114300" algn="l">
                        <a:lnSpc>
                          <a:spcPct val="100000"/>
                        </a:lnSpc>
                        <a:spcBef>
                          <a:spcPts val="0"/>
                        </a:spcBef>
                        <a:spcAft>
                          <a:spcPts val="600"/>
                        </a:spcAft>
                        <a:buFont typeface="Arial"/>
                        <a:buChar char="•"/>
                      </a:pPr>
                      <a:r>
                        <a:rPr lang="en-US" sz="1400" b="0" i="0" u="none" strike="noStrike" kern="1200" noProof="0">
                          <a:solidFill>
                            <a:schemeClr val="tx1"/>
                          </a:solidFill>
                          <a:effectLst/>
                          <a:latin typeface="Roboto"/>
                        </a:rPr>
                        <a:t>Standard existing City of Draper Waste Management Practices </a:t>
                      </a:r>
                      <a:endParaRPr lang="en-US" sz="1400" b="0" i="0" u="none" strike="noStrike" kern="1200" noProof="0">
                        <a:solidFill>
                          <a:schemeClr val="tx1"/>
                        </a:solidFill>
                        <a:effectLst/>
                        <a:latin typeface="Roboto"/>
                        <a:ea typeface="+mn-ea"/>
                        <a:cs typeface="+mn-cs"/>
                      </a:endParaRPr>
                    </a:p>
                  </a:txBody>
                  <a:tcPr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Waste Management Education Program </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Item Exchange/Donation Program </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Enhanced Recycling Systems (3-bin Waste Collection Systems)</a:t>
                      </a:r>
                      <a:endParaRPr lang="en-US" sz="1400" b="0" i="0" u="none" strike="noStrike" kern="1200" dirty="0">
                        <a:solidFill>
                          <a:schemeClr val="tx1"/>
                        </a:solidFill>
                        <a:effectLst/>
                        <a:latin typeface="Roboto"/>
                        <a:ea typeface="+mn-ea"/>
                        <a:cs typeface="+mn-cs"/>
                      </a:endParaRPr>
                    </a:p>
                  </a:txBody>
                  <a:tcPr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Food Waste Recycle Program for Commercial </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Waste Management Education Program </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Item Exchange/Donation Program </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Enhanced Recycling Systems (3-bin Waste Collection Systems)</a:t>
                      </a:r>
                      <a:endParaRPr lang="en-US" sz="1400" b="0" i="0" u="none" strike="noStrike" kern="1200" dirty="0">
                        <a:solidFill>
                          <a:schemeClr val="tx1"/>
                        </a:solidFill>
                        <a:effectLst/>
                        <a:latin typeface="Roboto"/>
                        <a:ea typeface="+mn-ea"/>
                        <a:cs typeface="+mn-cs"/>
                      </a:endParaRPr>
                    </a:p>
                  </a:txBody>
                  <a:tcPr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alpha val="20000"/>
                      </a:schemeClr>
                    </a:solidFill>
                  </a:tcPr>
                </a:tc>
                <a:tc>
                  <a:txBody>
                    <a:bodyPr/>
                    <a:lstStyle/>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Pay-As-You-Throw Program </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Food Waste Recycle Program for Commercial and Residential </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Waste Management Education Program </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Item Exchange/Donation Program </a:t>
                      </a:r>
                    </a:p>
                    <a:p>
                      <a:pPr marL="114300" marR="0" lvl="0" indent="-114300" algn="l">
                        <a:lnSpc>
                          <a:spcPct val="100000"/>
                        </a:lnSpc>
                        <a:spcBef>
                          <a:spcPts val="0"/>
                        </a:spcBef>
                        <a:spcAft>
                          <a:spcPts val="0"/>
                        </a:spcAft>
                        <a:buFont typeface="Arial"/>
                        <a:buChar char="•"/>
                      </a:pPr>
                      <a:r>
                        <a:rPr lang="en-US" sz="1400" b="0" i="0" u="none" strike="noStrike" kern="1200" noProof="0" dirty="0">
                          <a:solidFill>
                            <a:schemeClr val="tx1"/>
                          </a:solidFill>
                          <a:effectLst/>
                          <a:latin typeface="Roboto"/>
                          <a:ea typeface="+mn-ea"/>
                          <a:cs typeface="+mn-cs"/>
                        </a:rPr>
                        <a:t>Enhanced Recycling Systems (3-bin Waste Collection Systems)</a:t>
                      </a:r>
                    </a:p>
                    <a:p>
                      <a:pPr marL="0" marR="0" lvl="0" indent="0" algn="l">
                        <a:lnSpc>
                          <a:spcPct val="100000"/>
                        </a:lnSpc>
                        <a:spcBef>
                          <a:spcPts val="0"/>
                        </a:spcBef>
                        <a:spcAft>
                          <a:spcPts val="0"/>
                        </a:spcAft>
                        <a:buFont typeface="Arial"/>
                        <a:buNone/>
                      </a:pPr>
                      <a:endParaRPr lang="en-US" sz="1400" b="0" i="0" u="none" strike="noStrike" kern="1200" dirty="0">
                        <a:solidFill>
                          <a:schemeClr val="tx1"/>
                        </a:solidFill>
                        <a:effectLst/>
                        <a:latin typeface="Roboto"/>
                        <a:ea typeface="+mn-ea"/>
                        <a:cs typeface="+mn-cs"/>
                      </a:endParaRPr>
                    </a:p>
                  </a:txBody>
                  <a:tcPr marT="1828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xmlns="" val="2534159920"/>
                  </a:ext>
                </a:extLst>
              </a:tr>
            </a:tbl>
          </a:graphicData>
        </a:graphic>
      </p:graphicFrame>
      <p:sp>
        <p:nvSpPr>
          <p:cNvPr id="2" name="Title 1">
            <a:extLst>
              <a:ext uri="{FF2B5EF4-FFF2-40B4-BE49-F238E27FC236}">
                <a16:creationId xmlns:a16="http://schemas.microsoft.com/office/drawing/2014/main" xmlns="" id="{2128912B-0C18-4112-841C-04ED453BEC6D}"/>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ts val="3200"/>
              </a:lnSpc>
              <a:spcBef>
                <a:spcPct val="0"/>
              </a:spcBef>
              <a:spcAft>
                <a:spcPts val="0"/>
              </a:spcAft>
              <a:buClrTx/>
              <a:buSzTx/>
              <a:buFontTx/>
              <a:buNone/>
              <a:tabLst/>
              <a:defRPr/>
            </a:pPr>
            <a:r>
              <a:rPr lang="en-US" sz="1800" dirty="0">
                <a:latin typeface="Roboto Light"/>
                <a:ea typeface="Roboto Light"/>
              </a:rPr>
              <a:t>Strategies</a:t>
            </a:r>
            <a:endParaRPr kumimoji="0" lang="en-US" sz="1800" b="1" i="0" u="none" strike="noStrike" kern="1200" cap="none" spc="0" normalizeH="0" baseline="0" noProof="0" dirty="0">
              <a:ln>
                <a:noFill/>
              </a:ln>
              <a:solidFill>
                <a:srgbClr val="05406D"/>
              </a:solidFill>
              <a:effectLst/>
              <a:uLnTx/>
              <a:uFillTx/>
              <a:latin typeface="Roboto Light"/>
              <a:ea typeface="Roboto Light"/>
            </a:endParaRPr>
          </a:p>
          <a:p>
            <a:pPr>
              <a:lnSpc>
                <a:spcPts val="3200"/>
              </a:lnSpc>
              <a:defRPr/>
            </a:pPr>
            <a:r>
              <a:rPr lang="en-US" sz="1800" dirty="0">
                <a:solidFill>
                  <a:srgbClr val="50A5F2"/>
                </a:solidFill>
                <a:latin typeface="Roboto"/>
                <a:ea typeface="Roboto"/>
              </a:rPr>
              <a:t>Waste</a:t>
            </a:r>
            <a:endParaRPr kumimoji="0" lang="en-US" sz="1800" b="1" i="0" u="none" strike="noStrike" kern="1200" cap="none" spc="0" normalizeH="0" baseline="0" noProof="0" dirty="0">
              <a:ln>
                <a:noFill/>
              </a:ln>
              <a:solidFill>
                <a:srgbClr val="05406D"/>
              </a:solidFill>
              <a:effectLst/>
              <a:uLnTx/>
              <a:uFillTx/>
            </a:endParaRPr>
          </a:p>
        </p:txBody>
      </p:sp>
      <p:sp>
        <p:nvSpPr>
          <p:cNvPr id="4" name="Rectangle: Rounded Corners 3">
            <a:extLst>
              <a:ext uri="{FF2B5EF4-FFF2-40B4-BE49-F238E27FC236}">
                <a16:creationId xmlns:a16="http://schemas.microsoft.com/office/drawing/2014/main" xmlns="" id="{F81BAB5F-DC5B-43A0-9F6D-C4657C70EE21}"/>
              </a:ext>
            </a:extLst>
          </p:cNvPr>
          <p:cNvSpPr/>
          <p:nvPr/>
        </p:nvSpPr>
        <p:spPr>
          <a:xfrm>
            <a:off x="7237744" y="1522520"/>
            <a:ext cx="2287256" cy="387243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0CB4560F-89B0-42BF-8CDB-CEE34FE31093}"/>
              </a:ext>
            </a:extLst>
          </p:cNvPr>
          <p:cNvSpPr txBox="1"/>
          <p:nvPr/>
        </p:nvSpPr>
        <p:spPr>
          <a:xfrm>
            <a:off x="10066421" y="2382253"/>
            <a:ext cx="1407695" cy="1692771"/>
          </a:xfrm>
          <a:prstGeom prst="rect">
            <a:avLst/>
          </a:prstGeom>
          <a:noFill/>
        </p:spPr>
        <p:txBody>
          <a:bodyPr wrap="square" rtlCol="0">
            <a:spAutoFit/>
          </a:bodyPr>
          <a:lstStyle/>
          <a:p>
            <a:pPr algn="ctr"/>
            <a:r>
              <a:rPr lang="en-US" sz="3200" b="1" dirty="0"/>
              <a:t>+</a:t>
            </a:r>
          </a:p>
          <a:p>
            <a:pPr algn="ctr"/>
            <a:r>
              <a:rPr lang="en-US" dirty="0"/>
              <a:t>Smart Technologies for Refuse Collection</a:t>
            </a:r>
          </a:p>
        </p:txBody>
      </p:sp>
    </p:spTree>
    <p:extLst>
      <p:ext uri="{BB962C8B-B14F-4D97-AF65-F5344CB8AC3E}">
        <p14:creationId xmlns:p14="http://schemas.microsoft.com/office/powerpoint/2010/main" val="1965128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8912B-0C18-4112-841C-04ED453BEC6D}"/>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a:lnSpc>
                <a:spcPts val="3200"/>
              </a:lnSpc>
              <a:defRPr/>
            </a:pPr>
            <a:r>
              <a:rPr lang="en-US" sz="1800" dirty="0">
                <a:latin typeface="Roboto Light"/>
                <a:ea typeface="Roboto Light"/>
              </a:rPr>
              <a:t>Smart District</a:t>
            </a:r>
            <a:endParaRPr kumimoji="0" lang="en-US" sz="1800" b="1" i="0" u="none" strike="noStrike" kern="1200" cap="none" spc="0" normalizeH="0" baseline="0" noProof="0" dirty="0">
              <a:ln>
                <a:noFill/>
              </a:ln>
              <a:solidFill>
                <a:srgbClr val="05406D"/>
              </a:solidFill>
              <a:effectLst/>
              <a:uLnTx/>
              <a:uFillTx/>
              <a:latin typeface="Roboto Light"/>
              <a:ea typeface="Roboto Light"/>
            </a:endParaRPr>
          </a:p>
          <a:p>
            <a:pPr>
              <a:lnSpc>
                <a:spcPts val="3200"/>
              </a:lnSpc>
              <a:defRPr/>
            </a:pPr>
            <a:r>
              <a:rPr lang="en-US" sz="1800" dirty="0">
                <a:solidFill>
                  <a:srgbClr val="50A5F2"/>
                </a:solidFill>
                <a:latin typeface="Roboto"/>
                <a:ea typeface="Roboto"/>
              </a:rPr>
              <a:t>Smart Systems</a:t>
            </a:r>
            <a:endParaRPr kumimoji="0" lang="en-US" sz="1800" b="1" i="0" u="none" strike="noStrike" kern="1200" cap="none" spc="0" normalizeH="0" baseline="0" noProof="0" dirty="0">
              <a:ln>
                <a:noFill/>
              </a:ln>
              <a:solidFill>
                <a:srgbClr val="05406D"/>
              </a:solidFill>
              <a:effectLst/>
              <a:uLnTx/>
              <a:uFillTx/>
            </a:endParaRPr>
          </a:p>
        </p:txBody>
      </p:sp>
      <p:graphicFrame>
        <p:nvGraphicFramePr>
          <p:cNvPr id="14" name="Table 13">
            <a:extLst>
              <a:ext uri="{FF2B5EF4-FFF2-40B4-BE49-F238E27FC236}">
                <a16:creationId xmlns:a16="http://schemas.microsoft.com/office/drawing/2014/main" xmlns="" id="{ED61749B-FC25-4B5E-8192-E821F98321A1}"/>
              </a:ext>
            </a:extLst>
          </p:cNvPr>
          <p:cNvGraphicFramePr>
            <a:graphicFrameLocks noGrp="1"/>
          </p:cNvGraphicFramePr>
          <p:nvPr>
            <p:extLst>
              <p:ext uri="{D42A27DB-BD31-4B8C-83A1-F6EECF244321}">
                <p14:modId xmlns:p14="http://schemas.microsoft.com/office/powerpoint/2010/main" val="721647223"/>
              </p:ext>
            </p:extLst>
          </p:nvPr>
        </p:nvGraphicFramePr>
        <p:xfrm>
          <a:off x="1438519" y="1435283"/>
          <a:ext cx="4016075" cy="1417320"/>
        </p:xfrm>
        <a:graphic>
          <a:graphicData uri="http://schemas.openxmlformats.org/drawingml/2006/table">
            <a:tbl>
              <a:tblPr firstRow="1" bandRow="1">
                <a:tableStyleId>{F5AB1C69-6EDB-4FF4-983F-18BD219EF322}</a:tableStyleId>
              </a:tblPr>
              <a:tblGrid>
                <a:gridCol w="4016075">
                  <a:extLst>
                    <a:ext uri="{9D8B030D-6E8A-4147-A177-3AD203B41FA5}">
                      <a16:colId xmlns:a16="http://schemas.microsoft.com/office/drawing/2014/main" xmlns="" val="3859866084"/>
                    </a:ext>
                  </a:extLst>
                </a:gridCol>
              </a:tblGrid>
              <a:tr h="27432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Smart ICT Infrastructure </a:t>
                      </a:r>
                    </a:p>
                  </a:txBody>
                  <a:tcPr marT="0" marB="0" anchor="ctr">
                    <a:solidFill>
                      <a:srgbClr val="50A5F2"/>
                    </a:solidFill>
                  </a:tcPr>
                </a:tc>
                <a:extLst>
                  <a:ext uri="{0D108BD9-81ED-4DB2-BD59-A6C34878D82A}">
                    <a16:rowId xmlns:a16="http://schemas.microsoft.com/office/drawing/2014/main" xmlns="" val="2683907667"/>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Conduits and Inner Duct Systems</a:t>
                      </a:r>
                    </a:p>
                  </a:txBody>
                  <a:tcPr marT="0" marB="0" anchor="ctr"/>
                </a:tc>
                <a:extLst>
                  <a:ext uri="{0D108BD9-81ED-4DB2-BD59-A6C34878D82A}">
                    <a16:rowId xmlns:a16="http://schemas.microsoft.com/office/drawing/2014/main" xmlns="" val="94773620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Fiber Optic Cable Infrastructure </a:t>
                      </a:r>
                    </a:p>
                  </a:txBody>
                  <a:tcPr marT="0" marB="0" anchor="ctr">
                    <a:solidFill>
                      <a:schemeClr val="bg1"/>
                    </a:solidFill>
                  </a:tcPr>
                </a:tc>
                <a:extLst>
                  <a:ext uri="{0D108BD9-81ED-4DB2-BD59-A6C34878D82A}">
                    <a16:rowId xmlns:a16="http://schemas.microsoft.com/office/drawing/2014/main" xmlns="" val="70619153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Wi-Fi Infrastructure</a:t>
                      </a:r>
                    </a:p>
                  </a:txBody>
                  <a:tcPr marT="0" marB="0" anchor="ctr"/>
                </a:tc>
                <a:extLst>
                  <a:ext uri="{0D108BD9-81ED-4DB2-BD59-A6C34878D82A}">
                    <a16:rowId xmlns:a16="http://schemas.microsoft.com/office/drawing/2014/main" xmlns="" val="39950831"/>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Passive Optical Network Infrastructure</a:t>
                      </a:r>
                    </a:p>
                  </a:txBody>
                  <a:tcPr marT="0" marB="0" anchor="ctr">
                    <a:solidFill>
                      <a:schemeClr val="bg1"/>
                    </a:solidFill>
                  </a:tcPr>
                </a:tc>
                <a:extLst>
                  <a:ext uri="{0D108BD9-81ED-4DB2-BD59-A6C34878D82A}">
                    <a16:rowId xmlns:a16="http://schemas.microsoft.com/office/drawing/2014/main" xmlns="" val="182513435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Fiber meet-Me Rooms</a:t>
                      </a:r>
                    </a:p>
                  </a:txBody>
                  <a:tcPr marT="0" marB="0" anchor="ctr">
                    <a:solidFill>
                      <a:schemeClr val="accent3">
                        <a:tint val="40000"/>
                      </a:schemeClr>
                    </a:solidFill>
                  </a:tcPr>
                </a:tc>
                <a:extLst>
                  <a:ext uri="{0D108BD9-81ED-4DB2-BD59-A6C34878D82A}">
                    <a16:rowId xmlns:a16="http://schemas.microsoft.com/office/drawing/2014/main" xmlns="" val="35332066"/>
                  </a:ext>
                </a:extLst>
              </a:tr>
            </a:tbl>
          </a:graphicData>
        </a:graphic>
      </p:graphicFrame>
      <p:graphicFrame>
        <p:nvGraphicFramePr>
          <p:cNvPr id="18" name="Table 17">
            <a:extLst>
              <a:ext uri="{FF2B5EF4-FFF2-40B4-BE49-F238E27FC236}">
                <a16:creationId xmlns:a16="http://schemas.microsoft.com/office/drawing/2014/main" xmlns="" id="{909F3FE5-57F7-476B-8E9F-9A602883B09C}"/>
              </a:ext>
            </a:extLst>
          </p:cNvPr>
          <p:cNvGraphicFramePr>
            <a:graphicFrameLocks noGrp="1"/>
          </p:cNvGraphicFramePr>
          <p:nvPr>
            <p:extLst>
              <p:ext uri="{D42A27DB-BD31-4B8C-83A1-F6EECF244321}">
                <p14:modId xmlns:p14="http://schemas.microsoft.com/office/powerpoint/2010/main" val="307024449"/>
              </p:ext>
            </p:extLst>
          </p:nvPr>
        </p:nvGraphicFramePr>
        <p:xfrm>
          <a:off x="6293239" y="1435283"/>
          <a:ext cx="4210434" cy="1691640"/>
        </p:xfrm>
        <a:graphic>
          <a:graphicData uri="http://schemas.openxmlformats.org/drawingml/2006/table">
            <a:tbl>
              <a:tblPr firstRow="1" bandRow="1">
                <a:tableStyleId>{F5AB1C69-6EDB-4FF4-983F-18BD219EF322}</a:tableStyleId>
              </a:tblPr>
              <a:tblGrid>
                <a:gridCol w="4210434">
                  <a:extLst>
                    <a:ext uri="{9D8B030D-6E8A-4147-A177-3AD203B41FA5}">
                      <a16:colId xmlns:a16="http://schemas.microsoft.com/office/drawing/2014/main" xmlns="" val="3859866084"/>
                    </a:ext>
                  </a:extLst>
                </a:gridCol>
              </a:tblGrid>
              <a:tr h="27432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Smart Community </a:t>
                      </a: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ctr"/>
                      <a:r>
                        <a:rPr lang="en-US" sz="1400" b="0" i="0" u="none" strike="noStrike" dirty="0" smtClean="0">
                          <a:solidFill>
                            <a:srgbClr val="000000"/>
                          </a:solidFill>
                          <a:effectLst/>
                          <a:latin typeface="Roboto" panose="02000000000000000000" pitchFamily="2" charset="0"/>
                          <a:ea typeface="Roboto" panose="02000000000000000000" pitchFamily="2" charset="0"/>
                        </a:rPr>
                        <a:t>Wastewater Monitoring </a:t>
                      </a:r>
                      <a:r>
                        <a:rPr lang="en-US" sz="1400" b="0" i="0" u="none" strike="noStrike" dirty="0">
                          <a:solidFill>
                            <a:srgbClr val="000000"/>
                          </a:solidFill>
                          <a:effectLst/>
                          <a:latin typeface="Roboto" panose="02000000000000000000" pitchFamily="2" charset="0"/>
                          <a:ea typeface="Roboto" panose="02000000000000000000" pitchFamily="2" charset="0"/>
                        </a:rPr>
                        <a:t>System for Public Health</a:t>
                      </a:r>
                    </a:p>
                  </a:txBody>
                  <a:tcPr marT="0" marB="0" anchor="ctr"/>
                </a:tc>
                <a:extLst>
                  <a:ext uri="{0D108BD9-81ED-4DB2-BD59-A6C34878D82A}">
                    <a16:rowId xmlns:a16="http://schemas.microsoft.com/office/drawing/2014/main" xmlns="" val="94773620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Smart Kiosks</a:t>
                      </a:r>
                    </a:p>
                  </a:txBody>
                  <a:tcPr marT="0" marB="0" anchor="ctr">
                    <a:solidFill>
                      <a:schemeClr val="bg1"/>
                    </a:solidFill>
                  </a:tcPr>
                </a:tc>
                <a:extLst>
                  <a:ext uri="{0D108BD9-81ED-4DB2-BD59-A6C34878D82A}">
                    <a16:rowId xmlns:a16="http://schemas.microsoft.com/office/drawing/2014/main" xmlns="" val="70619153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Smart Refuse</a:t>
                      </a:r>
                    </a:p>
                  </a:txBody>
                  <a:tcPr marT="0" marB="0" anchor="ctr"/>
                </a:tc>
                <a:extLst>
                  <a:ext uri="{0D108BD9-81ED-4DB2-BD59-A6C34878D82A}">
                    <a16:rowId xmlns:a16="http://schemas.microsoft.com/office/drawing/2014/main" xmlns="" val="39950831"/>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Smart Community App</a:t>
                      </a:r>
                    </a:p>
                  </a:txBody>
                  <a:tcPr marT="0" marB="0" anchor="ctr">
                    <a:solidFill>
                      <a:schemeClr val="bg1"/>
                    </a:solidFill>
                  </a:tcPr>
                </a:tc>
                <a:extLst>
                  <a:ext uri="{0D108BD9-81ED-4DB2-BD59-A6C34878D82A}">
                    <a16:rowId xmlns:a16="http://schemas.microsoft.com/office/drawing/2014/main" xmlns="" val="182513435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The Point </a:t>
                      </a:r>
                      <a:r>
                        <a:rPr lang="en-US" sz="1400" b="0" i="0" u="none" strike="noStrike" dirty="0" err="1">
                          <a:solidFill>
                            <a:srgbClr val="000000"/>
                          </a:solidFill>
                          <a:effectLst/>
                          <a:latin typeface="Roboto" panose="02000000000000000000" pitchFamily="2" charset="0"/>
                          <a:ea typeface="Roboto" panose="02000000000000000000" pitchFamily="2" charset="0"/>
                        </a:rPr>
                        <a:t>OpenData</a:t>
                      </a:r>
                      <a:endParaRPr lang="en-US" sz="1400" b="0" i="0" u="none" strike="noStrike" dirty="0">
                        <a:solidFill>
                          <a:srgbClr val="000000"/>
                        </a:solidFill>
                        <a:effectLst/>
                        <a:latin typeface="Roboto" panose="02000000000000000000" pitchFamily="2" charset="0"/>
                        <a:ea typeface="Roboto" panose="02000000000000000000" pitchFamily="2" charset="0"/>
                      </a:endParaRPr>
                    </a:p>
                  </a:txBody>
                  <a:tcPr marT="0" marB="0" anchor="ctr">
                    <a:solidFill>
                      <a:schemeClr val="accent3">
                        <a:tint val="40000"/>
                      </a:schemeClr>
                    </a:solidFill>
                  </a:tcPr>
                </a:tc>
                <a:extLst>
                  <a:ext uri="{0D108BD9-81ED-4DB2-BD59-A6C34878D82A}">
                    <a16:rowId xmlns:a16="http://schemas.microsoft.com/office/drawing/2014/main" xmlns="" val="35332066"/>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Community Smart Wall</a:t>
                      </a:r>
                    </a:p>
                  </a:txBody>
                  <a:tcPr marT="0" marB="0" anchor="ctr">
                    <a:solidFill>
                      <a:schemeClr val="bg1"/>
                    </a:solidFill>
                  </a:tcPr>
                </a:tc>
                <a:extLst>
                  <a:ext uri="{0D108BD9-81ED-4DB2-BD59-A6C34878D82A}">
                    <a16:rowId xmlns:a16="http://schemas.microsoft.com/office/drawing/2014/main" xmlns="" val="2119091088"/>
                  </a:ext>
                </a:extLst>
              </a:tr>
            </a:tbl>
          </a:graphicData>
        </a:graphic>
      </p:graphicFrame>
      <p:graphicFrame>
        <p:nvGraphicFramePr>
          <p:cNvPr id="19" name="Table 18">
            <a:extLst>
              <a:ext uri="{FF2B5EF4-FFF2-40B4-BE49-F238E27FC236}">
                <a16:creationId xmlns:a16="http://schemas.microsoft.com/office/drawing/2014/main" xmlns="" id="{D5C4D05C-273C-4354-BAC2-86A60CB0E6A5}"/>
              </a:ext>
            </a:extLst>
          </p:cNvPr>
          <p:cNvGraphicFramePr>
            <a:graphicFrameLocks noGrp="1"/>
          </p:cNvGraphicFramePr>
          <p:nvPr>
            <p:extLst>
              <p:ext uri="{D42A27DB-BD31-4B8C-83A1-F6EECF244321}">
                <p14:modId xmlns:p14="http://schemas.microsoft.com/office/powerpoint/2010/main" val="3553500970"/>
              </p:ext>
            </p:extLst>
          </p:nvPr>
        </p:nvGraphicFramePr>
        <p:xfrm>
          <a:off x="1438517" y="2863973"/>
          <a:ext cx="4016075" cy="1645920"/>
        </p:xfrm>
        <a:graphic>
          <a:graphicData uri="http://schemas.openxmlformats.org/drawingml/2006/table">
            <a:tbl>
              <a:tblPr firstRow="1" bandRow="1">
                <a:tableStyleId>{F5AB1C69-6EDB-4FF4-983F-18BD219EF322}</a:tableStyleId>
              </a:tblPr>
              <a:tblGrid>
                <a:gridCol w="4016075">
                  <a:extLst>
                    <a:ext uri="{9D8B030D-6E8A-4147-A177-3AD203B41FA5}">
                      <a16:colId xmlns:a16="http://schemas.microsoft.com/office/drawing/2014/main" xmlns="" val="3859866084"/>
                    </a:ext>
                  </a:extLst>
                </a:gridCol>
              </a:tblGrid>
              <a:tr h="27432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Smart Environment </a:t>
                      </a:r>
                    </a:p>
                  </a:txBody>
                  <a:tcPr marT="0" marB="0" anchor="ctr">
                    <a:solidFill>
                      <a:srgbClr val="50A5F2"/>
                    </a:solidFill>
                  </a:tcPr>
                </a:tc>
                <a:extLst>
                  <a:ext uri="{0D108BD9-81ED-4DB2-BD59-A6C34878D82A}">
                    <a16:rowId xmlns:a16="http://schemas.microsoft.com/office/drawing/2014/main" xmlns="" val="2683907667"/>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Air Quality Sensors</a:t>
                      </a:r>
                    </a:p>
                  </a:txBody>
                  <a:tcPr marT="0" marB="0" anchor="ctr"/>
                </a:tc>
                <a:extLst>
                  <a:ext uri="{0D108BD9-81ED-4DB2-BD59-A6C34878D82A}">
                    <a16:rowId xmlns:a16="http://schemas.microsoft.com/office/drawing/2014/main" xmlns="" val="94773620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Sound Level Monitoring </a:t>
                      </a:r>
                    </a:p>
                  </a:txBody>
                  <a:tcPr marT="0" marB="0" anchor="ctr">
                    <a:solidFill>
                      <a:schemeClr val="bg1"/>
                    </a:solidFill>
                  </a:tcPr>
                </a:tc>
                <a:extLst>
                  <a:ext uri="{0D108BD9-81ED-4DB2-BD59-A6C34878D82A}">
                    <a16:rowId xmlns:a16="http://schemas.microsoft.com/office/drawing/2014/main" xmlns="" val="70619153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Micro-Climate Sensors &amp; Controls</a:t>
                      </a:r>
                    </a:p>
                  </a:txBody>
                  <a:tcPr marT="0" marB="0" anchor="ctr"/>
                </a:tc>
                <a:extLst>
                  <a:ext uri="{0D108BD9-81ED-4DB2-BD59-A6C34878D82A}">
                    <a16:rowId xmlns:a16="http://schemas.microsoft.com/office/drawing/2014/main" xmlns="" val="39950831"/>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Water Quality Monitoring</a:t>
                      </a:r>
                    </a:p>
                  </a:txBody>
                  <a:tcPr marT="0" marB="0" anchor="ctr">
                    <a:solidFill>
                      <a:schemeClr val="bg1"/>
                    </a:solidFill>
                  </a:tcPr>
                </a:tc>
                <a:extLst>
                  <a:ext uri="{0D108BD9-81ED-4DB2-BD59-A6C34878D82A}">
                    <a16:rowId xmlns:a16="http://schemas.microsoft.com/office/drawing/2014/main" xmlns="" val="182513435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Smart Lighting </a:t>
                      </a:r>
                    </a:p>
                  </a:txBody>
                  <a:tcPr marT="0" marB="0" anchor="ctr">
                    <a:solidFill>
                      <a:schemeClr val="accent3">
                        <a:tint val="40000"/>
                      </a:schemeClr>
                    </a:solidFill>
                  </a:tcPr>
                </a:tc>
                <a:extLst>
                  <a:ext uri="{0D108BD9-81ED-4DB2-BD59-A6C34878D82A}">
                    <a16:rowId xmlns:a16="http://schemas.microsoft.com/office/drawing/2014/main" xmlns="" val="35332066"/>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Tree Health Monitoring </a:t>
                      </a:r>
                    </a:p>
                  </a:txBody>
                  <a:tcPr marT="0" marB="0" anchor="ctr">
                    <a:solidFill>
                      <a:schemeClr val="bg1"/>
                    </a:solidFill>
                  </a:tcPr>
                </a:tc>
                <a:extLst>
                  <a:ext uri="{0D108BD9-81ED-4DB2-BD59-A6C34878D82A}">
                    <a16:rowId xmlns:a16="http://schemas.microsoft.com/office/drawing/2014/main" xmlns="" val="2620093722"/>
                  </a:ext>
                </a:extLst>
              </a:tr>
            </a:tbl>
          </a:graphicData>
        </a:graphic>
      </p:graphicFrame>
      <p:graphicFrame>
        <p:nvGraphicFramePr>
          <p:cNvPr id="20" name="Table 19">
            <a:extLst>
              <a:ext uri="{FF2B5EF4-FFF2-40B4-BE49-F238E27FC236}">
                <a16:creationId xmlns:a16="http://schemas.microsoft.com/office/drawing/2014/main" xmlns="" id="{EEBE1BA7-C6D3-4BD8-B485-180B97BA6565}"/>
              </a:ext>
            </a:extLst>
          </p:cNvPr>
          <p:cNvGraphicFramePr>
            <a:graphicFrameLocks noGrp="1"/>
          </p:cNvGraphicFramePr>
          <p:nvPr>
            <p:extLst>
              <p:ext uri="{D42A27DB-BD31-4B8C-83A1-F6EECF244321}">
                <p14:modId xmlns:p14="http://schemas.microsoft.com/office/powerpoint/2010/main" val="148429231"/>
              </p:ext>
            </p:extLst>
          </p:nvPr>
        </p:nvGraphicFramePr>
        <p:xfrm>
          <a:off x="6293238" y="3126923"/>
          <a:ext cx="4210435" cy="2103120"/>
        </p:xfrm>
        <a:graphic>
          <a:graphicData uri="http://schemas.openxmlformats.org/drawingml/2006/table">
            <a:tbl>
              <a:tblPr firstRow="1" bandRow="1">
                <a:tableStyleId>{F5AB1C69-6EDB-4FF4-983F-18BD219EF322}</a:tableStyleId>
              </a:tblPr>
              <a:tblGrid>
                <a:gridCol w="4210435">
                  <a:extLst>
                    <a:ext uri="{9D8B030D-6E8A-4147-A177-3AD203B41FA5}">
                      <a16:colId xmlns:a16="http://schemas.microsoft.com/office/drawing/2014/main" xmlns="" val="3859866084"/>
                    </a:ext>
                  </a:extLst>
                </a:gridCol>
              </a:tblGrid>
              <a:tr h="27432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Smart Mobility </a:t>
                      </a:r>
                    </a:p>
                  </a:txBody>
                  <a:tcPr marT="0" marB="0" anchor="ctr">
                    <a:solidFill>
                      <a:srgbClr val="50A5F2"/>
                    </a:solidFill>
                  </a:tcPr>
                </a:tc>
                <a:extLst>
                  <a:ext uri="{0D108BD9-81ED-4DB2-BD59-A6C34878D82A}">
                    <a16:rowId xmlns:a16="http://schemas.microsoft.com/office/drawing/2014/main" xmlns="" val="2683907667"/>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Smart &amp; Connected Intersections</a:t>
                      </a:r>
                    </a:p>
                  </a:txBody>
                  <a:tcPr marT="0" marB="0" anchor="ctr"/>
                </a:tc>
                <a:extLst>
                  <a:ext uri="{0D108BD9-81ED-4DB2-BD59-A6C34878D82A}">
                    <a16:rowId xmlns:a16="http://schemas.microsoft.com/office/drawing/2014/main" xmlns="" val="94773620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Smart Parking</a:t>
                      </a:r>
                    </a:p>
                  </a:txBody>
                  <a:tcPr marT="0" marB="0" anchor="ctr">
                    <a:solidFill>
                      <a:schemeClr val="bg1"/>
                    </a:solidFill>
                  </a:tcPr>
                </a:tc>
                <a:extLst>
                  <a:ext uri="{0D108BD9-81ED-4DB2-BD59-A6C34878D82A}">
                    <a16:rowId xmlns:a16="http://schemas.microsoft.com/office/drawing/2014/main" xmlns="" val="706191533"/>
                  </a:ext>
                </a:extLst>
              </a:tr>
              <a:tr h="228600">
                <a:tc>
                  <a:txBody>
                    <a:bodyPr/>
                    <a:lstStyle/>
                    <a:p>
                      <a:pPr marL="0" algn="l" defTabSz="914377" rtl="0" eaLnBrk="1" fontAlgn="ctr" latinLnBrk="0" hangingPunct="1"/>
                      <a:r>
                        <a:rPr lang="en-US" sz="1400" b="0" i="0" u="none" strike="noStrike" kern="1200" dirty="0">
                          <a:solidFill>
                            <a:srgbClr val="000000"/>
                          </a:solidFill>
                          <a:effectLst/>
                          <a:latin typeface="Roboto" panose="02000000000000000000" pitchFamily="2" charset="0"/>
                          <a:ea typeface="Roboto" panose="02000000000000000000" pitchFamily="2" charset="0"/>
                          <a:cs typeface="+mn-cs"/>
                        </a:rPr>
                        <a:t>Circulator</a:t>
                      </a:r>
                    </a:p>
                  </a:txBody>
                  <a:tcPr marT="0" marB="0" anchor="ctr">
                    <a:solidFill>
                      <a:schemeClr val="bg2"/>
                    </a:solidFill>
                  </a:tcPr>
                </a:tc>
                <a:extLst>
                  <a:ext uri="{0D108BD9-81ED-4DB2-BD59-A6C34878D82A}">
                    <a16:rowId xmlns:a16="http://schemas.microsoft.com/office/drawing/2014/main" xmlns="" val="182513435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Active Transportation + </a:t>
                      </a:r>
                      <a:r>
                        <a:rPr lang="en-US" sz="1400" b="0" i="0" u="none" strike="noStrike" dirty="0" err="1">
                          <a:solidFill>
                            <a:srgbClr val="000000"/>
                          </a:solidFill>
                          <a:effectLst/>
                          <a:latin typeface="Roboto" panose="02000000000000000000" pitchFamily="2" charset="0"/>
                          <a:ea typeface="Roboto" panose="02000000000000000000" pitchFamily="2" charset="0"/>
                        </a:rPr>
                        <a:t>Micromobility</a:t>
                      </a:r>
                      <a:endParaRPr lang="en-US" sz="1400" b="0" i="0" u="none" strike="noStrike" dirty="0">
                        <a:solidFill>
                          <a:srgbClr val="000000"/>
                        </a:solidFill>
                        <a:effectLst/>
                        <a:latin typeface="Roboto" panose="02000000000000000000" pitchFamily="2" charset="0"/>
                        <a:ea typeface="Roboto" panose="02000000000000000000" pitchFamily="2" charset="0"/>
                      </a:endParaRPr>
                    </a:p>
                  </a:txBody>
                  <a:tcPr marT="0" marB="0" anchor="ctr">
                    <a:solidFill>
                      <a:schemeClr val="bg1"/>
                    </a:solidFill>
                  </a:tcPr>
                </a:tc>
                <a:extLst>
                  <a:ext uri="{0D108BD9-81ED-4DB2-BD59-A6C34878D82A}">
                    <a16:rowId xmlns:a16="http://schemas.microsoft.com/office/drawing/2014/main" xmlns="" val="35332066"/>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Car Share</a:t>
                      </a:r>
                    </a:p>
                  </a:txBody>
                  <a:tcPr marT="0" marB="0" anchor="ctr">
                    <a:solidFill>
                      <a:schemeClr val="bg2"/>
                    </a:solidFill>
                  </a:tcPr>
                </a:tc>
                <a:extLst>
                  <a:ext uri="{0D108BD9-81ED-4DB2-BD59-A6C34878D82A}">
                    <a16:rowId xmlns:a16="http://schemas.microsoft.com/office/drawing/2014/main" xmlns="" val="2119091088"/>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Mobility Hubs</a:t>
                      </a:r>
                    </a:p>
                  </a:txBody>
                  <a:tcPr marT="0" marB="0" anchor="ctr">
                    <a:solidFill>
                      <a:schemeClr val="bg1"/>
                    </a:solidFill>
                  </a:tcPr>
                </a:tc>
                <a:extLst>
                  <a:ext uri="{0D108BD9-81ED-4DB2-BD59-A6C34878D82A}">
                    <a16:rowId xmlns:a16="http://schemas.microsoft.com/office/drawing/2014/main" xmlns="" val="1826119427"/>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Mobility as a Service</a:t>
                      </a:r>
                    </a:p>
                  </a:txBody>
                  <a:tcPr marT="0" marB="0" anchor="ctr">
                    <a:solidFill>
                      <a:schemeClr val="bg2"/>
                    </a:solidFill>
                  </a:tcPr>
                </a:tc>
                <a:extLst>
                  <a:ext uri="{0D108BD9-81ED-4DB2-BD59-A6C34878D82A}">
                    <a16:rowId xmlns:a16="http://schemas.microsoft.com/office/drawing/2014/main" xmlns="" val="3991438121"/>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EV Adoption </a:t>
                      </a:r>
                    </a:p>
                  </a:txBody>
                  <a:tcPr marT="0" marB="0" anchor="ctr">
                    <a:solidFill>
                      <a:schemeClr val="bg1"/>
                    </a:solidFill>
                  </a:tcPr>
                </a:tc>
                <a:extLst>
                  <a:ext uri="{0D108BD9-81ED-4DB2-BD59-A6C34878D82A}">
                    <a16:rowId xmlns:a16="http://schemas.microsoft.com/office/drawing/2014/main" xmlns="" val="12845900"/>
                  </a:ext>
                </a:extLst>
              </a:tr>
            </a:tbl>
          </a:graphicData>
        </a:graphic>
      </p:graphicFrame>
      <p:graphicFrame>
        <p:nvGraphicFramePr>
          <p:cNvPr id="21" name="Table 20">
            <a:extLst>
              <a:ext uri="{FF2B5EF4-FFF2-40B4-BE49-F238E27FC236}">
                <a16:creationId xmlns:a16="http://schemas.microsoft.com/office/drawing/2014/main" xmlns="" id="{A82C9739-A1DF-4C5E-968B-6CFE4E3B15C0}"/>
              </a:ext>
            </a:extLst>
          </p:cNvPr>
          <p:cNvGraphicFramePr>
            <a:graphicFrameLocks noGrp="1"/>
          </p:cNvGraphicFramePr>
          <p:nvPr>
            <p:extLst>
              <p:ext uri="{D42A27DB-BD31-4B8C-83A1-F6EECF244321}">
                <p14:modId xmlns:p14="http://schemas.microsoft.com/office/powerpoint/2010/main" val="4161169980"/>
              </p:ext>
            </p:extLst>
          </p:nvPr>
        </p:nvGraphicFramePr>
        <p:xfrm>
          <a:off x="1438517" y="4509893"/>
          <a:ext cx="4016075" cy="1188720"/>
        </p:xfrm>
        <a:graphic>
          <a:graphicData uri="http://schemas.openxmlformats.org/drawingml/2006/table">
            <a:tbl>
              <a:tblPr firstRow="1" bandRow="1">
                <a:tableStyleId>{F5AB1C69-6EDB-4FF4-983F-18BD219EF322}</a:tableStyleId>
              </a:tblPr>
              <a:tblGrid>
                <a:gridCol w="4016075">
                  <a:extLst>
                    <a:ext uri="{9D8B030D-6E8A-4147-A177-3AD203B41FA5}">
                      <a16:colId xmlns:a16="http://schemas.microsoft.com/office/drawing/2014/main" xmlns="" val="3859866084"/>
                    </a:ext>
                  </a:extLst>
                </a:gridCol>
              </a:tblGrid>
              <a:tr h="27432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Smart Utilities </a:t>
                      </a:r>
                    </a:p>
                  </a:txBody>
                  <a:tcPr marT="0" marB="0" anchor="ctr">
                    <a:solidFill>
                      <a:srgbClr val="50A5F2"/>
                    </a:solidFill>
                  </a:tcPr>
                </a:tc>
                <a:extLst>
                  <a:ext uri="{0D108BD9-81ED-4DB2-BD59-A6C34878D82A}">
                    <a16:rowId xmlns:a16="http://schemas.microsoft.com/office/drawing/2014/main" xmlns="" val="2683907667"/>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Centralized Energy Monitoring </a:t>
                      </a:r>
                    </a:p>
                  </a:txBody>
                  <a:tcPr marT="0" marB="0" anchor="ctr"/>
                </a:tc>
                <a:extLst>
                  <a:ext uri="{0D108BD9-81ED-4DB2-BD59-A6C34878D82A}">
                    <a16:rowId xmlns:a16="http://schemas.microsoft.com/office/drawing/2014/main" xmlns="" val="94773620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Community </a:t>
                      </a:r>
                      <a:r>
                        <a:rPr lang="en-US" sz="1400" b="0" i="0" u="none" strike="noStrike" dirty="0" err="1">
                          <a:solidFill>
                            <a:srgbClr val="000000"/>
                          </a:solidFill>
                          <a:effectLst/>
                          <a:latin typeface="Roboto" panose="02000000000000000000" pitchFamily="2" charset="0"/>
                          <a:ea typeface="Roboto" panose="02000000000000000000" pitchFamily="2" charset="0"/>
                        </a:rPr>
                        <a:t>Microgrid</a:t>
                      </a:r>
                      <a:endParaRPr lang="en-US" sz="1400" b="0" i="0" u="none" strike="noStrike" dirty="0">
                        <a:solidFill>
                          <a:srgbClr val="000000"/>
                        </a:solidFill>
                        <a:effectLst/>
                        <a:latin typeface="Roboto" panose="02000000000000000000" pitchFamily="2" charset="0"/>
                        <a:ea typeface="Roboto" panose="02000000000000000000" pitchFamily="2" charset="0"/>
                      </a:endParaRPr>
                    </a:p>
                  </a:txBody>
                  <a:tcPr marT="0" marB="0" anchor="ctr">
                    <a:solidFill>
                      <a:schemeClr val="bg1"/>
                    </a:solidFill>
                  </a:tcPr>
                </a:tc>
                <a:extLst>
                  <a:ext uri="{0D108BD9-81ED-4DB2-BD59-A6C34878D82A}">
                    <a16:rowId xmlns:a16="http://schemas.microsoft.com/office/drawing/2014/main" xmlns="" val="706191533"/>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Community Water Monitoring </a:t>
                      </a:r>
                    </a:p>
                  </a:txBody>
                  <a:tcPr marT="0" marB="0" anchor="ctr"/>
                </a:tc>
                <a:extLst>
                  <a:ext uri="{0D108BD9-81ED-4DB2-BD59-A6C34878D82A}">
                    <a16:rowId xmlns:a16="http://schemas.microsoft.com/office/drawing/2014/main" xmlns="" val="39950831"/>
                  </a:ext>
                </a:extLst>
              </a:tr>
              <a:tr h="228600">
                <a:tc>
                  <a:txBody>
                    <a:bodyPr/>
                    <a:lstStyle/>
                    <a:p>
                      <a:pPr algn="l" fontAlgn="ctr"/>
                      <a:r>
                        <a:rPr lang="en-US" sz="1400" b="0" i="0" u="none" strike="noStrike" dirty="0">
                          <a:solidFill>
                            <a:schemeClr val="tx1"/>
                          </a:solidFill>
                          <a:effectLst/>
                          <a:latin typeface="Roboto" panose="02000000000000000000" pitchFamily="2" charset="0"/>
                          <a:ea typeface="Roboto" panose="02000000000000000000" pitchFamily="2" charset="0"/>
                        </a:rPr>
                        <a:t>Dynamic HPC (High Performance Compute) Optimization </a:t>
                      </a:r>
                    </a:p>
                  </a:txBody>
                  <a:tcPr marT="0" marB="0" anchor="ctr">
                    <a:solidFill>
                      <a:schemeClr val="bg1"/>
                    </a:solidFill>
                  </a:tcPr>
                </a:tc>
                <a:extLst>
                  <a:ext uri="{0D108BD9-81ED-4DB2-BD59-A6C34878D82A}">
                    <a16:rowId xmlns:a16="http://schemas.microsoft.com/office/drawing/2014/main" xmlns="" val="1825134353"/>
                  </a:ext>
                </a:extLst>
              </a:tr>
            </a:tbl>
          </a:graphicData>
        </a:graphic>
      </p:graphicFrame>
      <p:graphicFrame>
        <p:nvGraphicFramePr>
          <p:cNvPr id="22" name="Table 21">
            <a:extLst>
              <a:ext uri="{FF2B5EF4-FFF2-40B4-BE49-F238E27FC236}">
                <a16:creationId xmlns:a16="http://schemas.microsoft.com/office/drawing/2014/main" xmlns="" id="{BE05AED8-D487-4E8F-B5BB-44FA07A04E01}"/>
              </a:ext>
            </a:extLst>
          </p:cNvPr>
          <p:cNvGraphicFramePr>
            <a:graphicFrameLocks noGrp="1"/>
          </p:cNvGraphicFramePr>
          <p:nvPr>
            <p:extLst>
              <p:ext uri="{D42A27DB-BD31-4B8C-83A1-F6EECF244321}">
                <p14:modId xmlns:p14="http://schemas.microsoft.com/office/powerpoint/2010/main" val="3392721642"/>
              </p:ext>
            </p:extLst>
          </p:nvPr>
        </p:nvGraphicFramePr>
        <p:xfrm>
          <a:off x="6293237" y="5230043"/>
          <a:ext cx="4210436" cy="502920"/>
        </p:xfrm>
        <a:graphic>
          <a:graphicData uri="http://schemas.openxmlformats.org/drawingml/2006/table">
            <a:tbl>
              <a:tblPr firstRow="1" bandRow="1">
                <a:tableStyleId>{F5AB1C69-6EDB-4FF4-983F-18BD219EF322}</a:tableStyleId>
              </a:tblPr>
              <a:tblGrid>
                <a:gridCol w="4210436">
                  <a:extLst>
                    <a:ext uri="{9D8B030D-6E8A-4147-A177-3AD203B41FA5}">
                      <a16:colId xmlns:a16="http://schemas.microsoft.com/office/drawing/2014/main" xmlns="" val="3859866084"/>
                    </a:ext>
                  </a:extLst>
                </a:gridCol>
              </a:tblGrid>
              <a:tr h="27432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Smart Buildings  </a:t>
                      </a:r>
                    </a:p>
                  </a:txBody>
                  <a:tcPr marT="0" marB="0" anchor="ctr">
                    <a:solidFill>
                      <a:srgbClr val="50A5F2"/>
                    </a:solidFill>
                  </a:tcPr>
                </a:tc>
                <a:extLst>
                  <a:ext uri="{0D108BD9-81ED-4DB2-BD59-A6C34878D82A}">
                    <a16:rowId xmlns:a16="http://schemas.microsoft.com/office/drawing/2014/main" xmlns="" val="2683907667"/>
                  </a:ext>
                </a:extLst>
              </a:tr>
              <a:tr h="228600">
                <a:tc>
                  <a:txBody>
                    <a:bodyPr/>
                    <a:lstStyle/>
                    <a:p>
                      <a:pPr algn="l" fontAlgn="ctr"/>
                      <a:r>
                        <a:rPr lang="en-US" sz="1400" b="0" i="0" u="none" strike="noStrike" dirty="0">
                          <a:solidFill>
                            <a:srgbClr val="000000"/>
                          </a:solidFill>
                          <a:effectLst/>
                          <a:latin typeface="Roboto" panose="02000000000000000000" pitchFamily="2" charset="0"/>
                          <a:ea typeface="Roboto" panose="02000000000000000000" pitchFamily="2" charset="0"/>
                        </a:rPr>
                        <a:t>Connected, Predictive, or Adaptive Building </a:t>
                      </a:r>
                    </a:p>
                  </a:txBody>
                  <a:tcPr marT="0" marB="0" anchor="ctr"/>
                </a:tc>
                <a:extLst>
                  <a:ext uri="{0D108BD9-81ED-4DB2-BD59-A6C34878D82A}">
                    <a16:rowId xmlns:a16="http://schemas.microsoft.com/office/drawing/2014/main" xmlns="" val="947736203"/>
                  </a:ext>
                </a:extLst>
              </a:tr>
            </a:tbl>
          </a:graphicData>
        </a:graphic>
      </p:graphicFrame>
    </p:spTree>
    <p:extLst>
      <p:ext uri="{BB962C8B-B14F-4D97-AF65-F5344CB8AC3E}">
        <p14:creationId xmlns:p14="http://schemas.microsoft.com/office/powerpoint/2010/main" val="4290689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94103CC8-2BA3-41BF-974D-CA0232177DAA}"/>
              </a:ext>
            </a:extLst>
          </p:cNvPr>
          <p:cNvPicPr>
            <a:picLocks noChangeAspect="1"/>
          </p:cNvPicPr>
          <p:nvPr/>
        </p:nvPicPr>
        <p:blipFill>
          <a:blip r:embed="rId3"/>
          <a:stretch>
            <a:fillRect/>
          </a:stretch>
        </p:blipFill>
        <p:spPr>
          <a:xfrm>
            <a:off x="131579" y="2740093"/>
            <a:ext cx="5442211" cy="3270559"/>
          </a:xfrm>
          <a:prstGeom prst="rect">
            <a:avLst/>
          </a:prstGeom>
        </p:spPr>
      </p:pic>
      <p:sp>
        <p:nvSpPr>
          <p:cNvPr id="2" name="Title 1">
            <a:extLst>
              <a:ext uri="{FF2B5EF4-FFF2-40B4-BE49-F238E27FC236}">
                <a16:creationId xmlns:a16="http://schemas.microsoft.com/office/drawing/2014/main" xmlns="" id="{4FEC4D9C-F153-4D8E-89DD-1A69558C9755}"/>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a:lnSpc>
                <a:spcPts val="3200"/>
              </a:lnSpc>
              <a:defRPr/>
            </a:pPr>
            <a:r>
              <a:rPr lang="en-US" sz="1600" dirty="0">
                <a:latin typeface="Roboto Light"/>
                <a:ea typeface="Roboto Light"/>
              </a:rPr>
              <a:t>Smart District</a:t>
            </a:r>
            <a:endParaRPr kumimoji="0" lang="en-US" sz="1600" b="1" i="0" u="none" strike="noStrike" kern="1200" cap="none" spc="0" normalizeH="0" baseline="0" noProof="0" dirty="0">
              <a:ln>
                <a:noFill/>
              </a:ln>
              <a:solidFill>
                <a:srgbClr val="05406D"/>
              </a:solidFill>
              <a:effectLst/>
              <a:uLnTx/>
              <a:uFillTx/>
              <a:latin typeface="Roboto Light"/>
              <a:ea typeface="Roboto Light"/>
            </a:endParaRPr>
          </a:p>
          <a:p>
            <a:pPr>
              <a:lnSpc>
                <a:spcPts val="3200"/>
              </a:lnSpc>
              <a:defRPr/>
            </a:pPr>
            <a:r>
              <a:rPr lang="en-US" sz="1600" dirty="0">
                <a:solidFill>
                  <a:srgbClr val="50A5F2"/>
                </a:solidFill>
                <a:latin typeface="Roboto"/>
                <a:ea typeface="Roboto"/>
              </a:rPr>
              <a:t>Smart Buildings</a:t>
            </a:r>
            <a:endParaRPr kumimoji="0" lang="en-US" sz="1600" b="1" i="0" u="none" strike="noStrike" kern="1200" cap="none" spc="0" normalizeH="0" baseline="0" noProof="0" dirty="0">
              <a:ln>
                <a:noFill/>
              </a:ln>
              <a:solidFill>
                <a:srgbClr val="05406D"/>
              </a:solidFill>
              <a:effectLst/>
              <a:uLnTx/>
              <a:uFillTx/>
            </a:endParaRPr>
          </a:p>
        </p:txBody>
      </p:sp>
      <p:pic>
        <p:nvPicPr>
          <p:cNvPr id="6" name="Picture 5">
            <a:extLst>
              <a:ext uri="{FF2B5EF4-FFF2-40B4-BE49-F238E27FC236}">
                <a16:creationId xmlns:a16="http://schemas.microsoft.com/office/drawing/2014/main" xmlns="" id="{CF3F434B-D9D9-41EC-ABBF-CDAC1BAC517B}"/>
              </a:ext>
            </a:extLst>
          </p:cNvPr>
          <p:cNvPicPr>
            <a:picLocks noChangeAspect="1"/>
          </p:cNvPicPr>
          <p:nvPr/>
        </p:nvPicPr>
        <p:blipFill>
          <a:blip r:embed="rId4"/>
          <a:stretch>
            <a:fillRect/>
          </a:stretch>
        </p:blipFill>
        <p:spPr>
          <a:xfrm>
            <a:off x="5611609" y="162694"/>
            <a:ext cx="6345072" cy="6532611"/>
          </a:xfrm>
          <a:prstGeom prst="rect">
            <a:avLst/>
          </a:prstGeom>
        </p:spPr>
      </p:pic>
      <p:sp>
        <p:nvSpPr>
          <p:cNvPr id="7" name="TextBox 6">
            <a:extLst>
              <a:ext uri="{FF2B5EF4-FFF2-40B4-BE49-F238E27FC236}">
                <a16:creationId xmlns:a16="http://schemas.microsoft.com/office/drawing/2014/main" xmlns="" id="{C1892120-5B92-42A1-95DB-A17DE1CE2904}"/>
              </a:ext>
            </a:extLst>
          </p:cNvPr>
          <p:cNvSpPr txBox="1"/>
          <p:nvPr/>
        </p:nvSpPr>
        <p:spPr>
          <a:xfrm>
            <a:off x="4099481" y="1939874"/>
            <a:ext cx="1857375" cy="800219"/>
          </a:xfrm>
          <a:prstGeom prst="rect">
            <a:avLst/>
          </a:prstGeom>
          <a:noFill/>
        </p:spPr>
        <p:txBody>
          <a:bodyPr wrap="square" rtlCol="0">
            <a:spAutoFit/>
          </a:bodyPr>
          <a:lstStyle/>
          <a:p>
            <a:pPr>
              <a:spcBef>
                <a:spcPts val="600"/>
              </a:spcBef>
            </a:pPr>
            <a:r>
              <a:rPr lang="en-US" sz="1200">
                <a:latin typeface="Roboto" panose="02000000000000000000" pitchFamily="2" charset="0"/>
                <a:ea typeface="Roboto" panose="02000000000000000000" pitchFamily="2" charset="0"/>
              </a:rPr>
              <a:t>Recommended </a:t>
            </a:r>
          </a:p>
          <a:p>
            <a:pPr>
              <a:spcBef>
                <a:spcPts val="600"/>
              </a:spcBef>
            </a:pPr>
            <a:r>
              <a:rPr lang="en-US" sz="1200">
                <a:latin typeface="Roboto" panose="02000000000000000000" pitchFamily="2" charset="0"/>
                <a:ea typeface="Roboto" panose="02000000000000000000" pitchFamily="2" charset="0"/>
              </a:rPr>
              <a:t>Optional </a:t>
            </a:r>
          </a:p>
          <a:p>
            <a:pPr>
              <a:spcBef>
                <a:spcPts val="600"/>
              </a:spcBef>
            </a:pPr>
            <a:endParaRPr lang="en-US" sz="1200">
              <a:latin typeface="Roboto" panose="02000000000000000000" pitchFamily="2" charset="0"/>
              <a:ea typeface="Roboto" panose="02000000000000000000" pitchFamily="2" charset="0"/>
            </a:endParaRPr>
          </a:p>
        </p:txBody>
      </p:sp>
      <p:sp>
        <p:nvSpPr>
          <p:cNvPr id="8" name="Oval 7">
            <a:extLst>
              <a:ext uri="{FF2B5EF4-FFF2-40B4-BE49-F238E27FC236}">
                <a16:creationId xmlns:a16="http://schemas.microsoft.com/office/drawing/2014/main" xmlns="" id="{F08B8036-C72E-45B7-AEFA-162DE1706D83}"/>
              </a:ext>
            </a:extLst>
          </p:cNvPr>
          <p:cNvSpPr/>
          <p:nvPr/>
        </p:nvSpPr>
        <p:spPr>
          <a:xfrm>
            <a:off x="3898722" y="1950518"/>
            <a:ext cx="203668" cy="203668"/>
          </a:xfrm>
          <a:prstGeom prst="ellipse">
            <a:avLst/>
          </a:prstGeom>
          <a:solidFill>
            <a:srgbClr val="087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3829627C-3CB8-45E3-8CC2-1E6E219A8640}"/>
              </a:ext>
            </a:extLst>
          </p:cNvPr>
          <p:cNvSpPr/>
          <p:nvPr/>
        </p:nvSpPr>
        <p:spPr>
          <a:xfrm>
            <a:off x="3932059" y="2262403"/>
            <a:ext cx="135116" cy="135116"/>
          </a:xfrm>
          <a:prstGeom prst="ellipse">
            <a:avLst/>
          </a:prstGeom>
          <a:noFill/>
          <a:ln w="63500">
            <a:solidFill>
              <a:srgbClr val="087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44C5D603-946E-40F4-9370-30BC3B17B513}"/>
              </a:ext>
            </a:extLst>
          </p:cNvPr>
          <p:cNvSpPr/>
          <p:nvPr/>
        </p:nvSpPr>
        <p:spPr>
          <a:xfrm>
            <a:off x="5535972" y="3240011"/>
            <a:ext cx="6483203" cy="24938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4532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2E07ED-19D5-43F5-BDCB-7D749EC882D2}"/>
              </a:ext>
            </a:extLst>
          </p:cNvPr>
          <p:cNvPicPr>
            <a:picLocks noChangeAspect="1"/>
          </p:cNvPicPr>
          <p:nvPr/>
        </p:nvPicPr>
        <p:blipFill rotWithShape="1">
          <a:blip r:embed="rId3">
            <a:extLst>
              <a:ext uri="{28A0092B-C50C-407E-A947-70E740481C1C}">
                <a14:useLocalDpi xmlns:a14="http://schemas.microsoft.com/office/drawing/2010/main" val="0"/>
              </a:ext>
            </a:extLst>
          </a:blip>
          <a:srcRect l="872" r="872"/>
          <a:stretch/>
        </p:blipFill>
        <p:spPr>
          <a:xfrm>
            <a:off x="2293979" y="1500880"/>
            <a:ext cx="9155463" cy="4109148"/>
          </a:xfrm>
          <a:prstGeom prst="rect">
            <a:avLst/>
          </a:prstGeom>
        </p:spPr>
      </p:pic>
      <p:sp>
        <p:nvSpPr>
          <p:cNvPr id="4" name="TextBox 3">
            <a:extLst>
              <a:ext uri="{FF2B5EF4-FFF2-40B4-BE49-F238E27FC236}">
                <a16:creationId xmlns:a16="http://schemas.microsoft.com/office/drawing/2014/main" xmlns="" id="{05190F2B-38DE-45FD-A648-5E19AB28E4E1}"/>
              </a:ext>
            </a:extLst>
          </p:cNvPr>
          <p:cNvSpPr txBox="1"/>
          <p:nvPr/>
        </p:nvSpPr>
        <p:spPr>
          <a:xfrm>
            <a:off x="2460335" y="1700646"/>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Apartments</a:t>
            </a:r>
          </a:p>
        </p:txBody>
      </p:sp>
      <p:sp>
        <p:nvSpPr>
          <p:cNvPr id="5" name="TextBox 4">
            <a:extLst>
              <a:ext uri="{FF2B5EF4-FFF2-40B4-BE49-F238E27FC236}">
                <a16:creationId xmlns:a16="http://schemas.microsoft.com/office/drawing/2014/main" xmlns="" id="{59456631-A1A1-48BD-85A3-547452EC1A64}"/>
              </a:ext>
            </a:extLst>
          </p:cNvPr>
          <p:cNvSpPr txBox="1"/>
          <p:nvPr/>
        </p:nvSpPr>
        <p:spPr>
          <a:xfrm>
            <a:off x="2460335" y="2031218"/>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hotel</a:t>
            </a:r>
          </a:p>
        </p:txBody>
      </p:sp>
      <p:sp>
        <p:nvSpPr>
          <p:cNvPr id="7" name="TextBox 6">
            <a:extLst>
              <a:ext uri="{FF2B5EF4-FFF2-40B4-BE49-F238E27FC236}">
                <a16:creationId xmlns:a16="http://schemas.microsoft.com/office/drawing/2014/main" xmlns="" id="{93B89E98-D60A-4E8C-907D-4495995B1FC3}"/>
              </a:ext>
            </a:extLst>
          </p:cNvPr>
          <p:cNvSpPr txBox="1"/>
          <p:nvPr/>
        </p:nvSpPr>
        <p:spPr>
          <a:xfrm>
            <a:off x="2460334" y="2361790"/>
            <a:ext cx="1049483"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Office (large)</a:t>
            </a:r>
          </a:p>
        </p:txBody>
      </p:sp>
      <p:sp>
        <p:nvSpPr>
          <p:cNvPr id="8" name="TextBox 7">
            <a:extLst>
              <a:ext uri="{FF2B5EF4-FFF2-40B4-BE49-F238E27FC236}">
                <a16:creationId xmlns:a16="http://schemas.microsoft.com/office/drawing/2014/main" xmlns="" id="{4B629AFD-EFFB-4CC5-B9CE-6E537ED19544}"/>
              </a:ext>
            </a:extLst>
          </p:cNvPr>
          <p:cNvSpPr txBox="1"/>
          <p:nvPr/>
        </p:nvSpPr>
        <p:spPr>
          <a:xfrm>
            <a:off x="2460334" y="2761324"/>
            <a:ext cx="1049483"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Office (med.)</a:t>
            </a:r>
          </a:p>
        </p:txBody>
      </p:sp>
      <p:sp>
        <p:nvSpPr>
          <p:cNvPr id="9" name="TextBox 8">
            <a:extLst>
              <a:ext uri="{FF2B5EF4-FFF2-40B4-BE49-F238E27FC236}">
                <a16:creationId xmlns:a16="http://schemas.microsoft.com/office/drawing/2014/main" xmlns="" id="{3F864DB2-DD82-4A37-A67A-592981E2E915}"/>
              </a:ext>
            </a:extLst>
          </p:cNvPr>
          <p:cNvSpPr txBox="1"/>
          <p:nvPr/>
        </p:nvSpPr>
        <p:spPr>
          <a:xfrm>
            <a:off x="2460334" y="3047761"/>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Retail</a:t>
            </a:r>
          </a:p>
        </p:txBody>
      </p:sp>
      <p:sp>
        <p:nvSpPr>
          <p:cNvPr id="10" name="TextBox 9">
            <a:extLst>
              <a:ext uri="{FF2B5EF4-FFF2-40B4-BE49-F238E27FC236}">
                <a16:creationId xmlns:a16="http://schemas.microsoft.com/office/drawing/2014/main" xmlns="" id="{6F6E2E6D-5FA4-46C6-8173-89FB316A5589}"/>
              </a:ext>
            </a:extLst>
          </p:cNvPr>
          <p:cNvSpPr txBox="1"/>
          <p:nvPr/>
        </p:nvSpPr>
        <p:spPr>
          <a:xfrm>
            <a:off x="2460334" y="3378333"/>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Retail (GF)</a:t>
            </a:r>
          </a:p>
        </p:txBody>
      </p:sp>
      <p:sp>
        <p:nvSpPr>
          <p:cNvPr id="11" name="TextBox 10">
            <a:extLst>
              <a:ext uri="{FF2B5EF4-FFF2-40B4-BE49-F238E27FC236}">
                <a16:creationId xmlns:a16="http://schemas.microsoft.com/office/drawing/2014/main" xmlns="" id="{C971FEFE-2547-40E6-8DC5-35D21572AC8B}"/>
              </a:ext>
            </a:extLst>
          </p:cNvPr>
          <p:cNvSpPr txBox="1"/>
          <p:nvPr/>
        </p:nvSpPr>
        <p:spPr>
          <a:xfrm>
            <a:off x="2460334" y="3758458"/>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Institutional</a:t>
            </a:r>
          </a:p>
        </p:txBody>
      </p:sp>
      <p:sp>
        <p:nvSpPr>
          <p:cNvPr id="12" name="TextBox 11">
            <a:extLst>
              <a:ext uri="{FF2B5EF4-FFF2-40B4-BE49-F238E27FC236}">
                <a16:creationId xmlns:a16="http://schemas.microsoft.com/office/drawing/2014/main" xmlns="" id="{04CAEBC6-4D8C-4F0F-AD8F-06E669FDF360}"/>
              </a:ext>
            </a:extLst>
          </p:cNvPr>
          <p:cNvSpPr txBox="1"/>
          <p:nvPr/>
        </p:nvSpPr>
        <p:spPr>
          <a:xfrm>
            <a:off x="2460334" y="4100203"/>
            <a:ext cx="1252684" cy="261610"/>
          </a:xfrm>
          <a:prstGeom prst="rect">
            <a:avLst/>
          </a:prstGeom>
          <a:noFill/>
        </p:spPr>
        <p:txBody>
          <a:bodyPr wrap="square" rtlCol="0">
            <a:spAutoFit/>
          </a:bodyPr>
          <a:lstStyle/>
          <a:p>
            <a:r>
              <a:rPr lang="en-US" sz="1100">
                <a:latin typeface="Roboto" panose="02000000000000000000" pitchFamily="2" charset="0"/>
                <a:ea typeface="Roboto" panose="02000000000000000000" pitchFamily="2" charset="0"/>
              </a:rPr>
              <a:t>Single Family</a:t>
            </a:r>
            <a:endParaRPr lang="en-US" sz="1100" dirty="0">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xmlns="" id="{76375F8C-B52F-4411-A453-76E51B3A6833}"/>
              </a:ext>
            </a:extLst>
          </p:cNvPr>
          <p:cNvSpPr txBox="1"/>
          <p:nvPr/>
        </p:nvSpPr>
        <p:spPr>
          <a:xfrm>
            <a:off x="2460334" y="4441948"/>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Industrial</a:t>
            </a:r>
          </a:p>
        </p:txBody>
      </p:sp>
      <p:grpSp>
        <p:nvGrpSpPr>
          <p:cNvPr id="34" name="Group 33">
            <a:extLst>
              <a:ext uri="{FF2B5EF4-FFF2-40B4-BE49-F238E27FC236}">
                <a16:creationId xmlns:a16="http://schemas.microsoft.com/office/drawing/2014/main" xmlns="" id="{C21FD3F5-7BA7-4D60-A951-B1FD786B8A79}"/>
              </a:ext>
            </a:extLst>
          </p:cNvPr>
          <p:cNvGrpSpPr/>
          <p:nvPr/>
        </p:nvGrpSpPr>
        <p:grpSpPr>
          <a:xfrm>
            <a:off x="3594479" y="1653310"/>
            <a:ext cx="2344502" cy="3050248"/>
            <a:chOff x="2162843" y="1562100"/>
            <a:chExt cx="2344502" cy="3642016"/>
          </a:xfrm>
        </p:grpSpPr>
        <p:sp>
          <p:nvSpPr>
            <p:cNvPr id="23" name="TextBox 22">
              <a:extLst>
                <a:ext uri="{FF2B5EF4-FFF2-40B4-BE49-F238E27FC236}">
                  <a16:creationId xmlns:a16="http://schemas.microsoft.com/office/drawing/2014/main" xmlns="" id="{DCC86160-C3B7-4274-BDC0-3D836917AD09}"/>
                </a:ext>
              </a:extLst>
            </p:cNvPr>
            <p:cNvSpPr txBox="1"/>
            <p:nvPr/>
          </p:nvSpPr>
          <p:spPr>
            <a:xfrm>
              <a:off x="3254662" y="1562100"/>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Apartments</a:t>
              </a:r>
            </a:p>
          </p:txBody>
        </p:sp>
        <p:sp>
          <p:nvSpPr>
            <p:cNvPr id="24" name="TextBox 23">
              <a:extLst>
                <a:ext uri="{FF2B5EF4-FFF2-40B4-BE49-F238E27FC236}">
                  <a16:creationId xmlns:a16="http://schemas.microsoft.com/office/drawing/2014/main" xmlns="" id="{49C38D2E-85B9-4115-907C-E392009D9563}"/>
                </a:ext>
              </a:extLst>
            </p:cNvPr>
            <p:cNvSpPr txBox="1"/>
            <p:nvPr/>
          </p:nvSpPr>
          <p:spPr>
            <a:xfrm>
              <a:off x="3254662" y="1892672"/>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hotel</a:t>
              </a:r>
            </a:p>
          </p:txBody>
        </p:sp>
        <p:sp>
          <p:nvSpPr>
            <p:cNvPr id="25" name="TextBox 24">
              <a:extLst>
                <a:ext uri="{FF2B5EF4-FFF2-40B4-BE49-F238E27FC236}">
                  <a16:creationId xmlns:a16="http://schemas.microsoft.com/office/drawing/2014/main" xmlns="" id="{1A135A1C-C6BB-42A5-94E5-FCB3ACE049B3}"/>
                </a:ext>
              </a:extLst>
            </p:cNvPr>
            <p:cNvSpPr txBox="1"/>
            <p:nvPr/>
          </p:nvSpPr>
          <p:spPr>
            <a:xfrm>
              <a:off x="3254661" y="2223244"/>
              <a:ext cx="1049483"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Office (large)</a:t>
              </a:r>
            </a:p>
          </p:txBody>
        </p:sp>
        <p:sp>
          <p:nvSpPr>
            <p:cNvPr id="26" name="TextBox 25">
              <a:extLst>
                <a:ext uri="{FF2B5EF4-FFF2-40B4-BE49-F238E27FC236}">
                  <a16:creationId xmlns:a16="http://schemas.microsoft.com/office/drawing/2014/main" xmlns="" id="{057F8B0B-7AC7-4BA0-AFAE-76CEFEE6B9B5}"/>
                </a:ext>
              </a:extLst>
            </p:cNvPr>
            <p:cNvSpPr txBox="1"/>
            <p:nvPr/>
          </p:nvSpPr>
          <p:spPr>
            <a:xfrm>
              <a:off x="3254661" y="2622778"/>
              <a:ext cx="1049483"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Office (med.)</a:t>
              </a:r>
            </a:p>
          </p:txBody>
        </p:sp>
        <p:sp>
          <p:nvSpPr>
            <p:cNvPr id="27" name="TextBox 26">
              <a:extLst>
                <a:ext uri="{FF2B5EF4-FFF2-40B4-BE49-F238E27FC236}">
                  <a16:creationId xmlns:a16="http://schemas.microsoft.com/office/drawing/2014/main" xmlns="" id="{911B4524-942E-4D54-8E09-467FED012133}"/>
                </a:ext>
              </a:extLst>
            </p:cNvPr>
            <p:cNvSpPr txBox="1"/>
            <p:nvPr/>
          </p:nvSpPr>
          <p:spPr>
            <a:xfrm>
              <a:off x="3254661" y="2909215"/>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Retail</a:t>
              </a:r>
            </a:p>
          </p:txBody>
        </p:sp>
        <p:sp>
          <p:nvSpPr>
            <p:cNvPr id="28" name="TextBox 27">
              <a:extLst>
                <a:ext uri="{FF2B5EF4-FFF2-40B4-BE49-F238E27FC236}">
                  <a16:creationId xmlns:a16="http://schemas.microsoft.com/office/drawing/2014/main" xmlns="" id="{9387EB5D-3688-4CB9-982B-8707D9C8B1DC}"/>
                </a:ext>
              </a:extLst>
            </p:cNvPr>
            <p:cNvSpPr txBox="1"/>
            <p:nvPr/>
          </p:nvSpPr>
          <p:spPr>
            <a:xfrm>
              <a:off x="3254661" y="3239787"/>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Retail (GF)</a:t>
              </a:r>
            </a:p>
          </p:txBody>
        </p:sp>
        <p:sp>
          <p:nvSpPr>
            <p:cNvPr id="29" name="TextBox 28">
              <a:extLst>
                <a:ext uri="{FF2B5EF4-FFF2-40B4-BE49-F238E27FC236}">
                  <a16:creationId xmlns:a16="http://schemas.microsoft.com/office/drawing/2014/main" xmlns="" id="{D77BB64B-DF9E-4994-A8BA-53D74910FCA1}"/>
                </a:ext>
              </a:extLst>
            </p:cNvPr>
            <p:cNvSpPr txBox="1"/>
            <p:nvPr/>
          </p:nvSpPr>
          <p:spPr>
            <a:xfrm>
              <a:off x="3254661" y="3619912"/>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Institutional</a:t>
              </a:r>
            </a:p>
          </p:txBody>
        </p:sp>
        <p:sp>
          <p:nvSpPr>
            <p:cNvPr id="30" name="TextBox 29">
              <a:extLst>
                <a:ext uri="{FF2B5EF4-FFF2-40B4-BE49-F238E27FC236}">
                  <a16:creationId xmlns:a16="http://schemas.microsoft.com/office/drawing/2014/main" xmlns="" id="{6D8D2F73-A174-4386-837A-1C5B97967ABE}"/>
                </a:ext>
              </a:extLst>
            </p:cNvPr>
            <p:cNvSpPr txBox="1"/>
            <p:nvPr/>
          </p:nvSpPr>
          <p:spPr>
            <a:xfrm>
              <a:off x="3254661" y="3961657"/>
              <a:ext cx="1252684" cy="261610"/>
            </a:xfrm>
            <a:prstGeom prst="rect">
              <a:avLst/>
            </a:prstGeom>
            <a:noFill/>
          </p:spPr>
          <p:txBody>
            <a:bodyPr wrap="square" rtlCol="0">
              <a:spAutoFit/>
            </a:bodyPr>
            <a:lstStyle/>
            <a:p>
              <a:r>
                <a:rPr lang="en-US" sz="1100">
                  <a:latin typeface="Roboto" panose="02000000000000000000" pitchFamily="2" charset="0"/>
                  <a:ea typeface="Roboto" panose="02000000000000000000" pitchFamily="2" charset="0"/>
                </a:rPr>
                <a:t>Single Family</a:t>
              </a:r>
              <a:endParaRPr lang="en-US" sz="1100" dirty="0">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xmlns="" id="{40A4BFA7-24E9-4D37-B083-4A8CD046329B}"/>
                </a:ext>
              </a:extLst>
            </p:cNvPr>
            <p:cNvSpPr txBox="1"/>
            <p:nvPr/>
          </p:nvSpPr>
          <p:spPr>
            <a:xfrm>
              <a:off x="3254661" y="4303402"/>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Industrial</a:t>
              </a:r>
            </a:p>
          </p:txBody>
        </p:sp>
        <p:sp>
          <p:nvSpPr>
            <p:cNvPr id="32" name="TextBox 31">
              <a:extLst>
                <a:ext uri="{FF2B5EF4-FFF2-40B4-BE49-F238E27FC236}">
                  <a16:creationId xmlns:a16="http://schemas.microsoft.com/office/drawing/2014/main" xmlns="" id="{79D1584D-F07B-42E4-87E6-5982F2353A40}"/>
                </a:ext>
              </a:extLst>
            </p:cNvPr>
            <p:cNvSpPr txBox="1"/>
            <p:nvPr/>
          </p:nvSpPr>
          <p:spPr>
            <a:xfrm>
              <a:off x="3254661" y="4627944"/>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District Energy</a:t>
              </a:r>
            </a:p>
          </p:txBody>
        </p:sp>
        <p:sp>
          <p:nvSpPr>
            <p:cNvPr id="33" name="TextBox 32">
              <a:extLst>
                <a:ext uri="{FF2B5EF4-FFF2-40B4-BE49-F238E27FC236}">
                  <a16:creationId xmlns:a16="http://schemas.microsoft.com/office/drawing/2014/main" xmlns="" id="{E4B08C5A-B330-45BB-8E47-BE5ACFE024BA}"/>
                </a:ext>
              </a:extLst>
            </p:cNvPr>
            <p:cNvSpPr txBox="1"/>
            <p:nvPr/>
          </p:nvSpPr>
          <p:spPr>
            <a:xfrm>
              <a:off x="3254661" y="4942506"/>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Public Realm</a:t>
              </a:r>
            </a:p>
          </p:txBody>
        </p:sp>
        <p:sp>
          <p:nvSpPr>
            <p:cNvPr id="73" name="TextBox 72">
              <a:extLst>
                <a:ext uri="{FF2B5EF4-FFF2-40B4-BE49-F238E27FC236}">
                  <a16:creationId xmlns:a16="http://schemas.microsoft.com/office/drawing/2014/main" xmlns="" id="{88A2CF9B-32D8-4363-AC0E-C420294813CF}"/>
                </a:ext>
              </a:extLst>
            </p:cNvPr>
            <p:cNvSpPr txBox="1"/>
            <p:nvPr/>
          </p:nvSpPr>
          <p:spPr>
            <a:xfrm>
              <a:off x="2162843" y="3215788"/>
              <a:ext cx="1252684" cy="514482"/>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Embodied carbon </a:t>
              </a:r>
            </a:p>
          </p:txBody>
        </p:sp>
      </p:grpSp>
      <p:sp>
        <p:nvSpPr>
          <p:cNvPr id="35" name="TextBox 34">
            <a:extLst>
              <a:ext uri="{FF2B5EF4-FFF2-40B4-BE49-F238E27FC236}">
                <a16:creationId xmlns:a16="http://schemas.microsoft.com/office/drawing/2014/main" xmlns="" id="{F89B7945-E2DF-4803-B05D-41E883D89E52}"/>
              </a:ext>
            </a:extLst>
          </p:cNvPr>
          <p:cNvSpPr txBox="1"/>
          <p:nvPr/>
        </p:nvSpPr>
        <p:spPr>
          <a:xfrm>
            <a:off x="5756953" y="1700646"/>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Apartments</a:t>
            </a:r>
          </a:p>
        </p:txBody>
      </p:sp>
      <p:sp>
        <p:nvSpPr>
          <p:cNvPr id="36" name="TextBox 35">
            <a:extLst>
              <a:ext uri="{FF2B5EF4-FFF2-40B4-BE49-F238E27FC236}">
                <a16:creationId xmlns:a16="http://schemas.microsoft.com/office/drawing/2014/main" xmlns="" id="{37EB9AC6-15FF-4FF3-93F2-1A9CF2E48AED}"/>
              </a:ext>
            </a:extLst>
          </p:cNvPr>
          <p:cNvSpPr txBox="1"/>
          <p:nvPr/>
        </p:nvSpPr>
        <p:spPr>
          <a:xfrm>
            <a:off x="5756953" y="2031218"/>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hotel</a:t>
            </a:r>
          </a:p>
        </p:txBody>
      </p:sp>
      <p:sp>
        <p:nvSpPr>
          <p:cNvPr id="37" name="TextBox 36">
            <a:extLst>
              <a:ext uri="{FF2B5EF4-FFF2-40B4-BE49-F238E27FC236}">
                <a16:creationId xmlns:a16="http://schemas.microsoft.com/office/drawing/2014/main" xmlns="" id="{CC67F572-C33F-4344-9B3B-FA799F84EB97}"/>
              </a:ext>
            </a:extLst>
          </p:cNvPr>
          <p:cNvSpPr txBox="1"/>
          <p:nvPr/>
        </p:nvSpPr>
        <p:spPr>
          <a:xfrm>
            <a:off x="5756952" y="2361790"/>
            <a:ext cx="1049483"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Office (large)</a:t>
            </a:r>
          </a:p>
        </p:txBody>
      </p:sp>
      <p:sp>
        <p:nvSpPr>
          <p:cNvPr id="38" name="TextBox 37">
            <a:extLst>
              <a:ext uri="{FF2B5EF4-FFF2-40B4-BE49-F238E27FC236}">
                <a16:creationId xmlns:a16="http://schemas.microsoft.com/office/drawing/2014/main" xmlns="" id="{6F268E97-912E-4B9C-BE98-14DA4F04848E}"/>
              </a:ext>
            </a:extLst>
          </p:cNvPr>
          <p:cNvSpPr txBox="1"/>
          <p:nvPr/>
        </p:nvSpPr>
        <p:spPr>
          <a:xfrm>
            <a:off x="5756952" y="2761324"/>
            <a:ext cx="1049483"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Office (med.)</a:t>
            </a:r>
          </a:p>
        </p:txBody>
      </p:sp>
      <p:sp>
        <p:nvSpPr>
          <p:cNvPr id="39" name="TextBox 38">
            <a:extLst>
              <a:ext uri="{FF2B5EF4-FFF2-40B4-BE49-F238E27FC236}">
                <a16:creationId xmlns:a16="http://schemas.microsoft.com/office/drawing/2014/main" xmlns="" id="{F6DE92C2-5595-4E41-BE87-3EF46A6A50DB}"/>
              </a:ext>
            </a:extLst>
          </p:cNvPr>
          <p:cNvSpPr txBox="1"/>
          <p:nvPr/>
        </p:nvSpPr>
        <p:spPr>
          <a:xfrm>
            <a:off x="5756952" y="3047761"/>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Retail</a:t>
            </a:r>
          </a:p>
        </p:txBody>
      </p:sp>
      <p:sp>
        <p:nvSpPr>
          <p:cNvPr id="40" name="TextBox 39">
            <a:extLst>
              <a:ext uri="{FF2B5EF4-FFF2-40B4-BE49-F238E27FC236}">
                <a16:creationId xmlns:a16="http://schemas.microsoft.com/office/drawing/2014/main" xmlns="" id="{2CF6234F-02E3-4064-AC2F-F1A47FCCC94E}"/>
              </a:ext>
            </a:extLst>
          </p:cNvPr>
          <p:cNvSpPr txBox="1"/>
          <p:nvPr/>
        </p:nvSpPr>
        <p:spPr>
          <a:xfrm>
            <a:off x="5756952" y="3378333"/>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Retail (GF)</a:t>
            </a:r>
          </a:p>
        </p:txBody>
      </p:sp>
      <p:sp>
        <p:nvSpPr>
          <p:cNvPr id="41" name="TextBox 40">
            <a:extLst>
              <a:ext uri="{FF2B5EF4-FFF2-40B4-BE49-F238E27FC236}">
                <a16:creationId xmlns:a16="http://schemas.microsoft.com/office/drawing/2014/main" xmlns="" id="{525AC03F-93B6-43FC-863F-36815A399E6A}"/>
              </a:ext>
            </a:extLst>
          </p:cNvPr>
          <p:cNvSpPr txBox="1"/>
          <p:nvPr/>
        </p:nvSpPr>
        <p:spPr>
          <a:xfrm>
            <a:off x="5756952" y="3758458"/>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Institutional</a:t>
            </a:r>
          </a:p>
        </p:txBody>
      </p:sp>
      <p:sp>
        <p:nvSpPr>
          <p:cNvPr id="42" name="TextBox 41">
            <a:extLst>
              <a:ext uri="{FF2B5EF4-FFF2-40B4-BE49-F238E27FC236}">
                <a16:creationId xmlns:a16="http://schemas.microsoft.com/office/drawing/2014/main" xmlns="" id="{BC296702-8006-4351-A51D-BCDABF9A9C88}"/>
              </a:ext>
            </a:extLst>
          </p:cNvPr>
          <p:cNvSpPr txBox="1"/>
          <p:nvPr/>
        </p:nvSpPr>
        <p:spPr>
          <a:xfrm>
            <a:off x="5756952" y="4100203"/>
            <a:ext cx="1252684" cy="261610"/>
          </a:xfrm>
          <a:prstGeom prst="rect">
            <a:avLst/>
          </a:prstGeom>
          <a:noFill/>
        </p:spPr>
        <p:txBody>
          <a:bodyPr wrap="square" rtlCol="0">
            <a:spAutoFit/>
          </a:bodyPr>
          <a:lstStyle/>
          <a:p>
            <a:r>
              <a:rPr lang="en-US" sz="1100">
                <a:latin typeface="Roboto" panose="02000000000000000000" pitchFamily="2" charset="0"/>
                <a:ea typeface="Roboto" panose="02000000000000000000" pitchFamily="2" charset="0"/>
              </a:rPr>
              <a:t>Single Family</a:t>
            </a:r>
            <a:endParaRPr lang="en-US" sz="1100" dirty="0">
              <a:latin typeface="Roboto" panose="02000000000000000000" pitchFamily="2" charset="0"/>
              <a:ea typeface="Roboto" panose="02000000000000000000" pitchFamily="2" charset="0"/>
            </a:endParaRPr>
          </a:p>
        </p:txBody>
      </p:sp>
      <p:sp>
        <p:nvSpPr>
          <p:cNvPr id="43" name="TextBox 42">
            <a:extLst>
              <a:ext uri="{FF2B5EF4-FFF2-40B4-BE49-F238E27FC236}">
                <a16:creationId xmlns:a16="http://schemas.microsoft.com/office/drawing/2014/main" xmlns="" id="{123A5A8E-6546-49BB-A0A4-CCB6CCFFB4F7}"/>
              </a:ext>
            </a:extLst>
          </p:cNvPr>
          <p:cNvSpPr txBox="1"/>
          <p:nvPr/>
        </p:nvSpPr>
        <p:spPr>
          <a:xfrm>
            <a:off x="5756952" y="4441948"/>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Industrial</a:t>
            </a:r>
          </a:p>
        </p:txBody>
      </p:sp>
      <p:sp>
        <p:nvSpPr>
          <p:cNvPr id="44" name="TextBox 43">
            <a:extLst>
              <a:ext uri="{FF2B5EF4-FFF2-40B4-BE49-F238E27FC236}">
                <a16:creationId xmlns:a16="http://schemas.microsoft.com/office/drawing/2014/main" xmlns="" id="{DE2245B6-A9BA-47FD-AF39-40FF3C861365}"/>
              </a:ext>
            </a:extLst>
          </p:cNvPr>
          <p:cNvSpPr txBox="1"/>
          <p:nvPr/>
        </p:nvSpPr>
        <p:spPr>
          <a:xfrm>
            <a:off x="6912261" y="1700646"/>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Smart ICT</a:t>
            </a:r>
          </a:p>
        </p:txBody>
      </p:sp>
      <p:sp>
        <p:nvSpPr>
          <p:cNvPr id="45" name="TextBox 44">
            <a:extLst>
              <a:ext uri="{FF2B5EF4-FFF2-40B4-BE49-F238E27FC236}">
                <a16:creationId xmlns:a16="http://schemas.microsoft.com/office/drawing/2014/main" xmlns="" id="{AFD38E64-224D-4E42-B324-1EA8DA0CBF4A}"/>
              </a:ext>
            </a:extLst>
          </p:cNvPr>
          <p:cNvSpPr txBox="1"/>
          <p:nvPr/>
        </p:nvSpPr>
        <p:spPr>
          <a:xfrm>
            <a:off x="6912261" y="2539489"/>
            <a:ext cx="981076"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Smart Environment</a:t>
            </a:r>
          </a:p>
        </p:txBody>
      </p:sp>
      <p:sp>
        <p:nvSpPr>
          <p:cNvPr id="46" name="TextBox 45">
            <a:extLst>
              <a:ext uri="{FF2B5EF4-FFF2-40B4-BE49-F238E27FC236}">
                <a16:creationId xmlns:a16="http://schemas.microsoft.com/office/drawing/2014/main" xmlns="" id="{1AE4B6B1-3F6A-4D45-93AF-C1B865886785}"/>
              </a:ext>
            </a:extLst>
          </p:cNvPr>
          <p:cNvSpPr txBox="1"/>
          <p:nvPr/>
        </p:nvSpPr>
        <p:spPr>
          <a:xfrm>
            <a:off x="6912261" y="3436741"/>
            <a:ext cx="981076"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Smart Utilities</a:t>
            </a:r>
          </a:p>
        </p:txBody>
      </p:sp>
      <p:sp>
        <p:nvSpPr>
          <p:cNvPr id="47" name="TextBox 46">
            <a:extLst>
              <a:ext uri="{FF2B5EF4-FFF2-40B4-BE49-F238E27FC236}">
                <a16:creationId xmlns:a16="http://schemas.microsoft.com/office/drawing/2014/main" xmlns="" id="{A90E5BC7-50E7-4E76-9B54-2B4ABE09962E}"/>
              </a:ext>
            </a:extLst>
          </p:cNvPr>
          <p:cNvSpPr txBox="1"/>
          <p:nvPr/>
        </p:nvSpPr>
        <p:spPr>
          <a:xfrm>
            <a:off x="6912261" y="4275584"/>
            <a:ext cx="981076"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Smart Community</a:t>
            </a:r>
          </a:p>
        </p:txBody>
      </p:sp>
      <p:sp>
        <p:nvSpPr>
          <p:cNvPr id="48" name="TextBox 47">
            <a:extLst>
              <a:ext uri="{FF2B5EF4-FFF2-40B4-BE49-F238E27FC236}">
                <a16:creationId xmlns:a16="http://schemas.microsoft.com/office/drawing/2014/main" xmlns="" id="{5375E4ED-A985-4111-A057-C9CA2D8BE85C}"/>
              </a:ext>
            </a:extLst>
          </p:cNvPr>
          <p:cNvSpPr txBox="1"/>
          <p:nvPr/>
        </p:nvSpPr>
        <p:spPr>
          <a:xfrm>
            <a:off x="8088742" y="1700646"/>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EV Adoption</a:t>
            </a:r>
          </a:p>
        </p:txBody>
      </p:sp>
      <p:sp>
        <p:nvSpPr>
          <p:cNvPr id="49" name="TextBox 48">
            <a:extLst>
              <a:ext uri="{FF2B5EF4-FFF2-40B4-BE49-F238E27FC236}">
                <a16:creationId xmlns:a16="http://schemas.microsoft.com/office/drawing/2014/main" xmlns="" id="{F63FEE58-85DD-432F-8730-994A620234A5}"/>
              </a:ext>
            </a:extLst>
          </p:cNvPr>
          <p:cNvSpPr txBox="1"/>
          <p:nvPr/>
        </p:nvSpPr>
        <p:spPr>
          <a:xfrm>
            <a:off x="8038716" y="2096570"/>
            <a:ext cx="1323112"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Smart Parking</a:t>
            </a:r>
          </a:p>
        </p:txBody>
      </p:sp>
      <p:sp>
        <p:nvSpPr>
          <p:cNvPr id="50" name="TextBox 49">
            <a:extLst>
              <a:ext uri="{FF2B5EF4-FFF2-40B4-BE49-F238E27FC236}">
                <a16:creationId xmlns:a16="http://schemas.microsoft.com/office/drawing/2014/main" xmlns="" id="{A938E8FF-BDDF-4C51-B382-2EE2710F78CA}"/>
              </a:ext>
            </a:extLst>
          </p:cNvPr>
          <p:cNvSpPr txBox="1"/>
          <p:nvPr/>
        </p:nvSpPr>
        <p:spPr>
          <a:xfrm>
            <a:off x="8088741" y="2407956"/>
            <a:ext cx="1049483"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Smart Intersections</a:t>
            </a:r>
          </a:p>
        </p:txBody>
      </p:sp>
      <p:sp>
        <p:nvSpPr>
          <p:cNvPr id="51" name="TextBox 50">
            <a:extLst>
              <a:ext uri="{FF2B5EF4-FFF2-40B4-BE49-F238E27FC236}">
                <a16:creationId xmlns:a16="http://schemas.microsoft.com/office/drawing/2014/main" xmlns="" id="{BB02652A-2176-499E-9F2F-5FEC85A3446E}"/>
              </a:ext>
            </a:extLst>
          </p:cNvPr>
          <p:cNvSpPr txBox="1"/>
          <p:nvPr/>
        </p:nvSpPr>
        <p:spPr>
          <a:xfrm>
            <a:off x="8088742" y="2849234"/>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Circulator</a:t>
            </a:r>
          </a:p>
        </p:txBody>
      </p:sp>
      <p:sp>
        <p:nvSpPr>
          <p:cNvPr id="52" name="TextBox 51">
            <a:extLst>
              <a:ext uri="{FF2B5EF4-FFF2-40B4-BE49-F238E27FC236}">
                <a16:creationId xmlns:a16="http://schemas.microsoft.com/office/drawing/2014/main" xmlns="" id="{D1DA911E-EF07-4C48-9015-84089CBDC3F4}"/>
              </a:ext>
            </a:extLst>
          </p:cNvPr>
          <p:cNvSpPr txBox="1"/>
          <p:nvPr/>
        </p:nvSpPr>
        <p:spPr>
          <a:xfrm>
            <a:off x="8025241" y="3207857"/>
            <a:ext cx="1176481"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Active Transportation</a:t>
            </a:r>
          </a:p>
        </p:txBody>
      </p:sp>
      <p:sp>
        <p:nvSpPr>
          <p:cNvPr id="53" name="TextBox 52">
            <a:extLst>
              <a:ext uri="{FF2B5EF4-FFF2-40B4-BE49-F238E27FC236}">
                <a16:creationId xmlns:a16="http://schemas.microsoft.com/office/drawing/2014/main" xmlns="" id="{ACB18730-2918-4109-BC20-458427851D11}"/>
              </a:ext>
            </a:extLst>
          </p:cNvPr>
          <p:cNvSpPr txBox="1"/>
          <p:nvPr/>
        </p:nvSpPr>
        <p:spPr>
          <a:xfrm>
            <a:off x="8025241" y="3641724"/>
            <a:ext cx="1176481"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Car Share</a:t>
            </a:r>
          </a:p>
        </p:txBody>
      </p:sp>
      <p:sp>
        <p:nvSpPr>
          <p:cNvPr id="54" name="TextBox 53">
            <a:extLst>
              <a:ext uri="{FF2B5EF4-FFF2-40B4-BE49-F238E27FC236}">
                <a16:creationId xmlns:a16="http://schemas.microsoft.com/office/drawing/2014/main" xmlns="" id="{7D13E3AC-0BE9-4C1C-82B2-8BB1D7670FF9}"/>
              </a:ext>
            </a:extLst>
          </p:cNvPr>
          <p:cNvSpPr txBox="1"/>
          <p:nvPr/>
        </p:nvSpPr>
        <p:spPr>
          <a:xfrm>
            <a:off x="8025241" y="4058746"/>
            <a:ext cx="1176481"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Mobility Hubs</a:t>
            </a:r>
          </a:p>
        </p:txBody>
      </p:sp>
      <p:sp>
        <p:nvSpPr>
          <p:cNvPr id="55" name="TextBox 54">
            <a:extLst>
              <a:ext uri="{FF2B5EF4-FFF2-40B4-BE49-F238E27FC236}">
                <a16:creationId xmlns:a16="http://schemas.microsoft.com/office/drawing/2014/main" xmlns="" id="{4256C4FD-E9FE-48A7-94E8-39339542CFF8}"/>
              </a:ext>
            </a:extLst>
          </p:cNvPr>
          <p:cNvSpPr txBox="1"/>
          <p:nvPr/>
        </p:nvSpPr>
        <p:spPr>
          <a:xfrm>
            <a:off x="8025241" y="4429457"/>
            <a:ext cx="1176481" cy="261610"/>
          </a:xfrm>
          <a:prstGeom prst="rect">
            <a:avLst/>
          </a:prstGeom>
          <a:noFill/>
        </p:spPr>
        <p:txBody>
          <a:bodyPr wrap="square" rtlCol="0">
            <a:spAutoFit/>
          </a:bodyPr>
          <a:lstStyle/>
          <a:p>
            <a:r>
              <a:rPr lang="en-US" sz="1100" dirty="0" err="1">
                <a:latin typeface="Roboto" panose="02000000000000000000" pitchFamily="2" charset="0"/>
                <a:ea typeface="Roboto" panose="02000000000000000000" pitchFamily="2" charset="0"/>
              </a:rPr>
              <a:t>MaaS</a:t>
            </a:r>
            <a:endParaRPr lang="en-US" sz="1100" dirty="0">
              <a:latin typeface="Roboto" panose="02000000000000000000" pitchFamily="2" charset="0"/>
              <a:ea typeface="Roboto" panose="02000000000000000000" pitchFamily="2" charset="0"/>
            </a:endParaRPr>
          </a:p>
        </p:txBody>
      </p:sp>
      <p:sp>
        <p:nvSpPr>
          <p:cNvPr id="56" name="TextBox 55">
            <a:extLst>
              <a:ext uri="{FF2B5EF4-FFF2-40B4-BE49-F238E27FC236}">
                <a16:creationId xmlns:a16="http://schemas.microsoft.com/office/drawing/2014/main" xmlns="" id="{287F9CEB-0E74-4F46-8C03-40E33AACDD5F}"/>
              </a:ext>
            </a:extLst>
          </p:cNvPr>
          <p:cNvSpPr txBox="1"/>
          <p:nvPr/>
        </p:nvSpPr>
        <p:spPr>
          <a:xfrm>
            <a:off x="9220433" y="1654465"/>
            <a:ext cx="981076"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Pay-As-You-Throw</a:t>
            </a:r>
          </a:p>
        </p:txBody>
      </p:sp>
      <p:sp>
        <p:nvSpPr>
          <p:cNvPr id="57" name="TextBox 56">
            <a:extLst>
              <a:ext uri="{FF2B5EF4-FFF2-40B4-BE49-F238E27FC236}">
                <a16:creationId xmlns:a16="http://schemas.microsoft.com/office/drawing/2014/main" xmlns="" id="{0C6A6CED-E984-40F9-A3F2-5677D352F49E}"/>
              </a:ext>
            </a:extLst>
          </p:cNvPr>
          <p:cNvSpPr txBox="1"/>
          <p:nvPr/>
        </p:nvSpPr>
        <p:spPr>
          <a:xfrm>
            <a:off x="9175643" y="2011931"/>
            <a:ext cx="1070656"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Zero Organic Waste Goal</a:t>
            </a:r>
          </a:p>
        </p:txBody>
      </p:sp>
      <p:sp>
        <p:nvSpPr>
          <p:cNvPr id="58" name="TextBox 57">
            <a:extLst>
              <a:ext uri="{FF2B5EF4-FFF2-40B4-BE49-F238E27FC236}">
                <a16:creationId xmlns:a16="http://schemas.microsoft.com/office/drawing/2014/main" xmlns="" id="{76BC23B8-1B60-4472-A3C7-7D2079756BC0}"/>
              </a:ext>
            </a:extLst>
          </p:cNvPr>
          <p:cNvSpPr txBox="1"/>
          <p:nvPr/>
        </p:nvSpPr>
        <p:spPr>
          <a:xfrm>
            <a:off x="9138224" y="2415214"/>
            <a:ext cx="1094272"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Food Waste Recycle (NR)</a:t>
            </a:r>
          </a:p>
        </p:txBody>
      </p:sp>
      <p:sp>
        <p:nvSpPr>
          <p:cNvPr id="59" name="TextBox 58">
            <a:extLst>
              <a:ext uri="{FF2B5EF4-FFF2-40B4-BE49-F238E27FC236}">
                <a16:creationId xmlns:a16="http://schemas.microsoft.com/office/drawing/2014/main" xmlns="" id="{A68A1BE6-0612-4F7D-A345-D60D2C777E4E}"/>
              </a:ext>
            </a:extLst>
          </p:cNvPr>
          <p:cNvSpPr txBox="1"/>
          <p:nvPr/>
        </p:nvSpPr>
        <p:spPr>
          <a:xfrm>
            <a:off x="9138224" y="2785062"/>
            <a:ext cx="1094272"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Food Waste Recycle (Res.)</a:t>
            </a:r>
          </a:p>
        </p:txBody>
      </p:sp>
      <p:sp>
        <p:nvSpPr>
          <p:cNvPr id="60" name="TextBox 59">
            <a:extLst>
              <a:ext uri="{FF2B5EF4-FFF2-40B4-BE49-F238E27FC236}">
                <a16:creationId xmlns:a16="http://schemas.microsoft.com/office/drawing/2014/main" xmlns="" id="{F9B89B93-335B-40FB-89F7-3FE908B1C6FB}"/>
              </a:ext>
            </a:extLst>
          </p:cNvPr>
          <p:cNvSpPr txBox="1"/>
          <p:nvPr/>
        </p:nvSpPr>
        <p:spPr>
          <a:xfrm>
            <a:off x="9138224" y="3302408"/>
            <a:ext cx="1094272"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WM Education</a:t>
            </a:r>
          </a:p>
        </p:txBody>
      </p:sp>
      <p:sp>
        <p:nvSpPr>
          <p:cNvPr id="61" name="TextBox 60">
            <a:extLst>
              <a:ext uri="{FF2B5EF4-FFF2-40B4-BE49-F238E27FC236}">
                <a16:creationId xmlns:a16="http://schemas.microsoft.com/office/drawing/2014/main" xmlns="" id="{2B674480-84EB-4BB0-8378-1F3CFC006368}"/>
              </a:ext>
            </a:extLst>
          </p:cNvPr>
          <p:cNvSpPr txBox="1"/>
          <p:nvPr/>
        </p:nvSpPr>
        <p:spPr>
          <a:xfrm>
            <a:off x="9138224" y="3559033"/>
            <a:ext cx="1094272"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Item Exchange </a:t>
            </a:r>
          </a:p>
        </p:txBody>
      </p:sp>
      <p:sp>
        <p:nvSpPr>
          <p:cNvPr id="62" name="TextBox 61">
            <a:extLst>
              <a:ext uri="{FF2B5EF4-FFF2-40B4-BE49-F238E27FC236}">
                <a16:creationId xmlns:a16="http://schemas.microsoft.com/office/drawing/2014/main" xmlns="" id="{8498DD9B-2F20-4490-ABFA-D9B45D5B8D92}"/>
              </a:ext>
            </a:extLst>
          </p:cNvPr>
          <p:cNvSpPr txBox="1"/>
          <p:nvPr/>
        </p:nvSpPr>
        <p:spPr>
          <a:xfrm>
            <a:off x="9138223" y="4032649"/>
            <a:ext cx="1376919"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3-bin System</a:t>
            </a:r>
          </a:p>
        </p:txBody>
      </p:sp>
      <p:sp>
        <p:nvSpPr>
          <p:cNvPr id="63" name="TextBox 62">
            <a:extLst>
              <a:ext uri="{FF2B5EF4-FFF2-40B4-BE49-F238E27FC236}">
                <a16:creationId xmlns:a16="http://schemas.microsoft.com/office/drawing/2014/main" xmlns="" id="{B80016EA-FD5D-4C85-B2FC-6E27B857B74E}"/>
              </a:ext>
            </a:extLst>
          </p:cNvPr>
          <p:cNvSpPr txBox="1"/>
          <p:nvPr/>
        </p:nvSpPr>
        <p:spPr>
          <a:xfrm>
            <a:off x="9138222" y="4440013"/>
            <a:ext cx="1376919"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Bulk Recycling</a:t>
            </a:r>
          </a:p>
        </p:txBody>
      </p:sp>
      <p:sp>
        <p:nvSpPr>
          <p:cNvPr id="64" name="TextBox 63">
            <a:extLst>
              <a:ext uri="{FF2B5EF4-FFF2-40B4-BE49-F238E27FC236}">
                <a16:creationId xmlns:a16="http://schemas.microsoft.com/office/drawing/2014/main" xmlns="" id="{AC0F6DF7-D0CF-401D-9A31-4EAF86D1D9D3}"/>
              </a:ext>
            </a:extLst>
          </p:cNvPr>
          <p:cNvSpPr txBox="1"/>
          <p:nvPr/>
        </p:nvSpPr>
        <p:spPr>
          <a:xfrm>
            <a:off x="10375741" y="1700646"/>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Residential</a:t>
            </a:r>
          </a:p>
        </p:txBody>
      </p:sp>
      <p:sp>
        <p:nvSpPr>
          <p:cNvPr id="65" name="TextBox 64">
            <a:extLst>
              <a:ext uri="{FF2B5EF4-FFF2-40B4-BE49-F238E27FC236}">
                <a16:creationId xmlns:a16="http://schemas.microsoft.com/office/drawing/2014/main" xmlns="" id="{A835FC3D-6F72-4674-852D-DE8A8C277F4E}"/>
              </a:ext>
            </a:extLst>
          </p:cNvPr>
          <p:cNvSpPr txBox="1"/>
          <p:nvPr/>
        </p:nvSpPr>
        <p:spPr>
          <a:xfrm>
            <a:off x="10375741" y="2031218"/>
            <a:ext cx="981076"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Office</a:t>
            </a:r>
          </a:p>
        </p:txBody>
      </p:sp>
      <p:sp>
        <p:nvSpPr>
          <p:cNvPr id="66" name="TextBox 65">
            <a:extLst>
              <a:ext uri="{FF2B5EF4-FFF2-40B4-BE49-F238E27FC236}">
                <a16:creationId xmlns:a16="http://schemas.microsoft.com/office/drawing/2014/main" xmlns="" id="{74BC2434-503B-4544-B083-152BF3AA64B9}"/>
              </a:ext>
            </a:extLst>
          </p:cNvPr>
          <p:cNvSpPr txBox="1"/>
          <p:nvPr/>
        </p:nvSpPr>
        <p:spPr>
          <a:xfrm>
            <a:off x="10375740" y="2377801"/>
            <a:ext cx="1049483"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Retail	</a:t>
            </a:r>
          </a:p>
        </p:txBody>
      </p:sp>
      <p:sp>
        <p:nvSpPr>
          <p:cNvPr id="67" name="TextBox 66">
            <a:extLst>
              <a:ext uri="{FF2B5EF4-FFF2-40B4-BE49-F238E27FC236}">
                <a16:creationId xmlns:a16="http://schemas.microsoft.com/office/drawing/2014/main" xmlns="" id="{6167EA8E-389B-487D-B761-4DCF3D25184F}"/>
              </a:ext>
            </a:extLst>
          </p:cNvPr>
          <p:cNvSpPr txBox="1"/>
          <p:nvPr/>
        </p:nvSpPr>
        <p:spPr>
          <a:xfrm>
            <a:off x="10375740" y="2704775"/>
            <a:ext cx="1049483"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Innovation </a:t>
            </a:r>
          </a:p>
        </p:txBody>
      </p:sp>
      <p:sp>
        <p:nvSpPr>
          <p:cNvPr id="68" name="TextBox 67">
            <a:extLst>
              <a:ext uri="{FF2B5EF4-FFF2-40B4-BE49-F238E27FC236}">
                <a16:creationId xmlns:a16="http://schemas.microsoft.com/office/drawing/2014/main" xmlns="" id="{1154172C-1B21-4984-B37A-8B8EC0DE2DB2}"/>
              </a:ext>
            </a:extLst>
          </p:cNvPr>
          <p:cNvSpPr txBox="1"/>
          <p:nvPr/>
        </p:nvSpPr>
        <p:spPr>
          <a:xfrm>
            <a:off x="10375740" y="3047761"/>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Institutional </a:t>
            </a:r>
          </a:p>
        </p:txBody>
      </p:sp>
      <p:sp>
        <p:nvSpPr>
          <p:cNvPr id="69" name="TextBox 68">
            <a:extLst>
              <a:ext uri="{FF2B5EF4-FFF2-40B4-BE49-F238E27FC236}">
                <a16:creationId xmlns:a16="http://schemas.microsoft.com/office/drawing/2014/main" xmlns="" id="{A4945439-92F6-4533-BE9F-67F72242DA2D}"/>
              </a:ext>
            </a:extLst>
          </p:cNvPr>
          <p:cNvSpPr txBox="1"/>
          <p:nvPr/>
        </p:nvSpPr>
        <p:spPr>
          <a:xfrm>
            <a:off x="10375740" y="3388466"/>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Other </a:t>
            </a:r>
          </a:p>
        </p:txBody>
      </p:sp>
      <p:sp>
        <p:nvSpPr>
          <p:cNvPr id="70" name="TextBox 69">
            <a:extLst>
              <a:ext uri="{FF2B5EF4-FFF2-40B4-BE49-F238E27FC236}">
                <a16:creationId xmlns:a16="http://schemas.microsoft.com/office/drawing/2014/main" xmlns="" id="{7839EDAF-E7A5-40FF-BEB1-E4F0AACAAF8A}"/>
              </a:ext>
            </a:extLst>
          </p:cNvPr>
          <p:cNvSpPr txBox="1"/>
          <p:nvPr/>
        </p:nvSpPr>
        <p:spPr>
          <a:xfrm>
            <a:off x="10375740" y="3749675"/>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Landscape </a:t>
            </a:r>
          </a:p>
        </p:txBody>
      </p:sp>
      <p:sp>
        <p:nvSpPr>
          <p:cNvPr id="71" name="TextBox 70">
            <a:extLst>
              <a:ext uri="{FF2B5EF4-FFF2-40B4-BE49-F238E27FC236}">
                <a16:creationId xmlns:a16="http://schemas.microsoft.com/office/drawing/2014/main" xmlns="" id="{1FDDC5A4-4C69-4FD3-953A-B27640DC53B6}"/>
              </a:ext>
            </a:extLst>
          </p:cNvPr>
          <p:cNvSpPr txBox="1"/>
          <p:nvPr/>
        </p:nvSpPr>
        <p:spPr>
          <a:xfrm>
            <a:off x="10375740" y="4020068"/>
            <a:ext cx="1252684" cy="430887"/>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Ext. Fixture Efficiency </a:t>
            </a:r>
          </a:p>
        </p:txBody>
      </p:sp>
      <p:sp>
        <p:nvSpPr>
          <p:cNvPr id="72" name="TextBox 71">
            <a:extLst>
              <a:ext uri="{FF2B5EF4-FFF2-40B4-BE49-F238E27FC236}">
                <a16:creationId xmlns:a16="http://schemas.microsoft.com/office/drawing/2014/main" xmlns="" id="{F7C51846-6CE8-4A6C-8001-2852CAB63838}"/>
              </a:ext>
            </a:extLst>
          </p:cNvPr>
          <p:cNvSpPr txBox="1"/>
          <p:nvPr/>
        </p:nvSpPr>
        <p:spPr>
          <a:xfrm>
            <a:off x="10375740" y="4451284"/>
            <a:ext cx="1252684" cy="261610"/>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Water Reuse </a:t>
            </a:r>
          </a:p>
        </p:txBody>
      </p:sp>
      <p:sp>
        <p:nvSpPr>
          <p:cNvPr id="74" name="Title 73">
            <a:extLst>
              <a:ext uri="{FF2B5EF4-FFF2-40B4-BE49-F238E27FC236}">
                <a16:creationId xmlns:a16="http://schemas.microsoft.com/office/drawing/2014/main" xmlns="" id="{F70DA15B-1CCA-4C0D-A0AD-9AE7B5CF4EB8}"/>
              </a:ext>
            </a:extLst>
          </p:cNvPr>
          <p:cNvSpPr>
            <a:spLocks noGrp="1"/>
          </p:cNvSpPr>
          <p:nvPr>
            <p:ph type="title"/>
          </p:nvPr>
        </p:nvSpPr>
        <p:spPr/>
        <p:txBody>
          <a:bodyPr/>
          <a:lstStyle/>
          <a:p>
            <a:r>
              <a:rPr lang="en-US" dirty="0" err="1" smtClean="0"/>
              <a:t>Gameboard</a:t>
            </a:r>
            <a:r>
              <a:rPr lang="en-US" dirty="0" smtClean="0"/>
              <a:t> </a:t>
            </a:r>
            <a:r>
              <a:rPr lang="en-US" dirty="0"/>
              <a:t>Options  </a:t>
            </a:r>
          </a:p>
        </p:txBody>
      </p:sp>
      <p:grpSp>
        <p:nvGrpSpPr>
          <p:cNvPr id="88" name="Group 87">
            <a:extLst>
              <a:ext uri="{FF2B5EF4-FFF2-40B4-BE49-F238E27FC236}">
                <a16:creationId xmlns:a16="http://schemas.microsoft.com/office/drawing/2014/main" xmlns="" id="{E3BFF26A-C971-4C1D-BB58-B063B6EF5BAB}"/>
              </a:ext>
            </a:extLst>
          </p:cNvPr>
          <p:cNvGrpSpPr/>
          <p:nvPr/>
        </p:nvGrpSpPr>
        <p:grpSpPr>
          <a:xfrm>
            <a:off x="742558" y="1623788"/>
            <a:ext cx="1239978" cy="1755530"/>
            <a:chOff x="10386291" y="2655824"/>
            <a:chExt cx="1239978" cy="1755530"/>
          </a:xfrm>
        </p:grpSpPr>
        <p:sp>
          <p:nvSpPr>
            <p:cNvPr id="76" name="Rectangle 75">
              <a:extLst>
                <a:ext uri="{FF2B5EF4-FFF2-40B4-BE49-F238E27FC236}">
                  <a16:creationId xmlns:a16="http://schemas.microsoft.com/office/drawing/2014/main" xmlns="" id="{77733F3A-AC6A-44F4-96D4-886E40880CE9}"/>
                </a:ext>
              </a:extLst>
            </p:cNvPr>
            <p:cNvSpPr/>
            <p:nvPr/>
          </p:nvSpPr>
          <p:spPr>
            <a:xfrm>
              <a:off x="10386291" y="3090623"/>
              <a:ext cx="138545" cy="129309"/>
            </a:xfrm>
            <a:prstGeom prst="rect">
              <a:avLst/>
            </a:prstGeom>
            <a:solidFill>
              <a:srgbClr val="DFDF2D"/>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7" name="TextBox 76">
              <a:extLst>
                <a:ext uri="{FF2B5EF4-FFF2-40B4-BE49-F238E27FC236}">
                  <a16:creationId xmlns:a16="http://schemas.microsoft.com/office/drawing/2014/main" xmlns="" id="{A243630C-AE17-403E-92AA-009BE26F0E8E}"/>
                </a:ext>
              </a:extLst>
            </p:cNvPr>
            <p:cNvSpPr txBox="1"/>
            <p:nvPr/>
          </p:nvSpPr>
          <p:spPr>
            <a:xfrm>
              <a:off x="10564087" y="3019375"/>
              <a:ext cx="1062182" cy="338554"/>
            </a:xfrm>
            <a:prstGeom prst="rect">
              <a:avLst/>
            </a:prstGeom>
            <a:noFill/>
          </p:spPr>
          <p:txBody>
            <a:bodyPr wrap="square" rtlCol="0">
              <a:spAutoFit/>
            </a:bodyPr>
            <a:lstStyle/>
            <a:p>
              <a:r>
                <a:rPr lang="en-US" sz="1600" dirty="0"/>
                <a:t>Good</a:t>
              </a:r>
            </a:p>
          </p:txBody>
        </p:sp>
        <p:sp>
          <p:nvSpPr>
            <p:cNvPr id="78" name="Rectangle 77">
              <a:extLst>
                <a:ext uri="{FF2B5EF4-FFF2-40B4-BE49-F238E27FC236}">
                  <a16:creationId xmlns:a16="http://schemas.microsoft.com/office/drawing/2014/main" xmlns="" id="{3F80F5B0-6509-4451-B24A-38C1B70F6F22}"/>
                </a:ext>
              </a:extLst>
            </p:cNvPr>
            <p:cNvSpPr/>
            <p:nvPr/>
          </p:nvSpPr>
          <p:spPr>
            <a:xfrm>
              <a:off x="10386291" y="3426449"/>
              <a:ext cx="138545" cy="129309"/>
            </a:xfrm>
            <a:prstGeom prst="rect">
              <a:avLst/>
            </a:prstGeom>
            <a:solidFill>
              <a:srgbClr val="FFA5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9" name="TextBox 78">
              <a:extLst>
                <a:ext uri="{FF2B5EF4-FFF2-40B4-BE49-F238E27FC236}">
                  <a16:creationId xmlns:a16="http://schemas.microsoft.com/office/drawing/2014/main" xmlns="" id="{6E8925C8-DE9E-4FBE-AFEC-BFC6CC8C2A93}"/>
                </a:ext>
              </a:extLst>
            </p:cNvPr>
            <p:cNvSpPr txBox="1"/>
            <p:nvPr/>
          </p:nvSpPr>
          <p:spPr>
            <a:xfrm>
              <a:off x="10564087" y="3355201"/>
              <a:ext cx="1062182" cy="338554"/>
            </a:xfrm>
            <a:prstGeom prst="rect">
              <a:avLst/>
            </a:prstGeom>
            <a:noFill/>
          </p:spPr>
          <p:txBody>
            <a:bodyPr wrap="square" rtlCol="0">
              <a:spAutoFit/>
            </a:bodyPr>
            <a:lstStyle/>
            <a:p>
              <a:r>
                <a:rPr lang="en-US" sz="1600" dirty="0"/>
                <a:t>Better</a:t>
              </a:r>
            </a:p>
          </p:txBody>
        </p:sp>
        <p:sp>
          <p:nvSpPr>
            <p:cNvPr id="80" name="Rectangle 79">
              <a:extLst>
                <a:ext uri="{FF2B5EF4-FFF2-40B4-BE49-F238E27FC236}">
                  <a16:creationId xmlns:a16="http://schemas.microsoft.com/office/drawing/2014/main" xmlns="" id="{7E939905-938F-4A0E-B58A-4CE3F21DDF11}"/>
                </a:ext>
              </a:extLst>
            </p:cNvPr>
            <p:cNvSpPr/>
            <p:nvPr/>
          </p:nvSpPr>
          <p:spPr>
            <a:xfrm>
              <a:off x="10386291" y="3767921"/>
              <a:ext cx="138545" cy="129309"/>
            </a:xfrm>
            <a:prstGeom prst="rect">
              <a:avLst/>
            </a:prstGeom>
            <a:solidFill>
              <a:srgbClr val="00FFA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1" name="TextBox 80">
              <a:extLst>
                <a:ext uri="{FF2B5EF4-FFF2-40B4-BE49-F238E27FC236}">
                  <a16:creationId xmlns:a16="http://schemas.microsoft.com/office/drawing/2014/main" xmlns="" id="{773BD185-D68A-4DE8-B26F-A9E4B4FA680E}"/>
                </a:ext>
              </a:extLst>
            </p:cNvPr>
            <p:cNvSpPr txBox="1"/>
            <p:nvPr/>
          </p:nvSpPr>
          <p:spPr>
            <a:xfrm>
              <a:off x="10564087" y="3696673"/>
              <a:ext cx="1062182" cy="338554"/>
            </a:xfrm>
            <a:prstGeom prst="rect">
              <a:avLst/>
            </a:prstGeom>
            <a:noFill/>
          </p:spPr>
          <p:txBody>
            <a:bodyPr wrap="square" rtlCol="0">
              <a:spAutoFit/>
            </a:bodyPr>
            <a:lstStyle/>
            <a:p>
              <a:r>
                <a:rPr lang="en-US" sz="1600" dirty="0"/>
                <a:t>Better + </a:t>
              </a:r>
            </a:p>
          </p:txBody>
        </p:sp>
        <p:sp>
          <p:nvSpPr>
            <p:cNvPr id="82" name="Rectangle 81">
              <a:extLst>
                <a:ext uri="{FF2B5EF4-FFF2-40B4-BE49-F238E27FC236}">
                  <a16:creationId xmlns:a16="http://schemas.microsoft.com/office/drawing/2014/main" xmlns="" id="{6334BECE-E077-47DB-9E96-9DBF1FEEEBB7}"/>
                </a:ext>
              </a:extLst>
            </p:cNvPr>
            <p:cNvSpPr/>
            <p:nvPr/>
          </p:nvSpPr>
          <p:spPr>
            <a:xfrm>
              <a:off x="10386291" y="4144048"/>
              <a:ext cx="138545" cy="129309"/>
            </a:xfrm>
            <a:prstGeom prst="rect">
              <a:avLst/>
            </a:prstGeom>
            <a:solidFill>
              <a:srgbClr val="009D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3" name="TextBox 82">
              <a:extLst>
                <a:ext uri="{FF2B5EF4-FFF2-40B4-BE49-F238E27FC236}">
                  <a16:creationId xmlns:a16="http://schemas.microsoft.com/office/drawing/2014/main" xmlns="" id="{F4E745AB-2942-4A54-99D8-6AC061EF5EDE}"/>
                </a:ext>
              </a:extLst>
            </p:cNvPr>
            <p:cNvSpPr txBox="1"/>
            <p:nvPr/>
          </p:nvSpPr>
          <p:spPr>
            <a:xfrm>
              <a:off x="10564087" y="4072800"/>
              <a:ext cx="1062182" cy="338554"/>
            </a:xfrm>
            <a:prstGeom prst="rect">
              <a:avLst/>
            </a:prstGeom>
            <a:noFill/>
          </p:spPr>
          <p:txBody>
            <a:bodyPr wrap="square" rtlCol="0">
              <a:spAutoFit/>
            </a:bodyPr>
            <a:lstStyle/>
            <a:p>
              <a:r>
                <a:rPr lang="en-US" sz="1600" dirty="0"/>
                <a:t>Best</a:t>
              </a:r>
            </a:p>
          </p:txBody>
        </p:sp>
        <p:sp>
          <p:nvSpPr>
            <p:cNvPr id="85" name="Rectangle 84">
              <a:extLst>
                <a:ext uri="{FF2B5EF4-FFF2-40B4-BE49-F238E27FC236}">
                  <a16:creationId xmlns:a16="http://schemas.microsoft.com/office/drawing/2014/main" xmlns="" id="{9B07B416-F0E8-4908-B05D-9AF3EE4EB546}"/>
                </a:ext>
              </a:extLst>
            </p:cNvPr>
            <p:cNvSpPr/>
            <p:nvPr/>
          </p:nvSpPr>
          <p:spPr>
            <a:xfrm>
              <a:off x="10386291" y="2727072"/>
              <a:ext cx="138545" cy="129309"/>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6" name="TextBox 85">
              <a:extLst>
                <a:ext uri="{FF2B5EF4-FFF2-40B4-BE49-F238E27FC236}">
                  <a16:creationId xmlns:a16="http://schemas.microsoft.com/office/drawing/2014/main" xmlns="" id="{67BD0F12-7B8D-4242-96BF-0564830CCA71}"/>
                </a:ext>
              </a:extLst>
            </p:cNvPr>
            <p:cNvSpPr txBox="1"/>
            <p:nvPr/>
          </p:nvSpPr>
          <p:spPr>
            <a:xfrm>
              <a:off x="10564087" y="2655824"/>
              <a:ext cx="1062182" cy="338554"/>
            </a:xfrm>
            <a:prstGeom prst="rect">
              <a:avLst/>
            </a:prstGeom>
            <a:noFill/>
          </p:spPr>
          <p:txBody>
            <a:bodyPr wrap="square" rtlCol="0">
              <a:spAutoFit/>
            </a:bodyPr>
            <a:lstStyle/>
            <a:p>
              <a:r>
                <a:rPr lang="en-US" sz="1600" dirty="0"/>
                <a:t>Baseline</a:t>
              </a:r>
            </a:p>
          </p:txBody>
        </p:sp>
      </p:grpSp>
      <p:sp>
        <p:nvSpPr>
          <p:cNvPr id="6" name="TextBox 5">
            <a:extLst>
              <a:ext uri="{FF2B5EF4-FFF2-40B4-BE49-F238E27FC236}">
                <a16:creationId xmlns:a16="http://schemas.microsoft.com/office/drawing/2014/main" xmlns="" id="{3072EB20-A3B6-4BF1-9D14-EC0B9B24DAF6}"/>
              </a:ext>
            </a:extLst>
          </p:cNvPr>
          <p:cNvSpPr txBox="1"/>
          <p:nvPr/>
        </p:nvSpPr>
        <p:spPr>
          <a:xfrm>
            <a:off x="4796547" y="1018369"/>
            <a:ext cx="7395453" cy="369332"/>
          </a:xfrm>
          <a:prstGeom prst="rect">
            <a:avLst/>
          </a:prstGeom>
          <a:noFill/>
        </p:spPr>
        <p:txBody>
          <a:bodyPr wrap="square" rtlCol="0">
            <a:spAutoFit/>
          </a:bodyPr>
          <a:lstStyle/>
          <a:p>
            <a:r>
              <a:rPr lang="en-US" dirty="0"/>
              <a:t>Strategies from the Cost Optimized Scenario</a:t>
            </a:r>
          </a:p>
        </p:txBody>
      </p:sp>
    </p:spTree>
    <p:extLst>
      <p:ext uri="{BB962C8B-B14F-4D97-AF65-F5344CB8AC3E}">
        <p14:creationId xmlns:p14="http://schemas.microsoft.com/office/powerpoint/2010/main" val="2806830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C97D6-B20E-4703-BF72-4692612F13B7}"/>
              </a:ext>
            </a:extLst>
          </p:cNvPr>
          <p:cNvSpPr>
            <a:spLocks noGrp="1"/>
          </p:cNvSpPr>
          <p:nvPr>
            <p:ph type="title"/>
          </p:nvPr>
        </p:nvSpPr>
        <p:spPr/>
        <p:txBody>
          <a:bodyPr/>
          <a:lstStyle/>
          <a:p>
            <a:r>
              <a:rPr lang="en-US" dirty="0" smtClean="0"/>
              <a:t>Sustainability Model</a:t>
            </a:r>
            <a:endParaRPr lang="en-US" dirty="0"/>
          </a:p>
        </p:txBody>
      </p:sp>
      <p:pic>
        <p:nvPicPr>
          <p:cNvPr id="1027" name="Picture 1">
            <a:extLst>
              <a:ext uri="{FF2B5EF4-FFF2-40B4-BE49-F238E27FC236}">
                <a16:creationId xmlns:a16="http://schemas.microsoft.com/office/drawing/2014/main" xmlns="" id="{E6186EE7-60F3-46A0-8092-F6E70E355E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950" y="796496"/>
            <a:ext cx="9182100" cy="569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225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xmlns="" id="{19C667E0-51AD-44B6-AF84-E2273E674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123" b="22067"/>
          <a:stretch/>
        </p:blipFill>
        <p:spPr>
          <a:xfrm>
            <a:off x="0" y="2105130"/>
            <a:ext cx="12192000" cy="3084844"/>
          </a:xfrm>
          <a:prstGeom prst="rect">
            <a:avLst/>
          </a:prstGeom>
        </p:spPr>
      </p:pic>
      <p:sp>
        <p:nvSpPr>
          <p:cNvPr id="3" name="Rectangle 2">
            <a:extLst>
              <a:ext uri="{FF2B5EF4-FFF2-40B4-BE49-F238E27FC236}">
                <a16:creationId xmlns:a16="http://schemas.microsoft.com/office/drawing/2014/main" xmlns="" id="{35E69F59-2C94-4F0F-85C5-E5CD54DC6E63}"/>
              </a:ext>
            </a:extLst>
          </p:cNvPr>
          <p:cNvSpPr/>
          <p:nvPr/>
        </p:nvSpPr>
        <p:spPr>
          <a:xfrm>
            <a:off x="0" y="2083437"/>
            <a:ext cx="12192000" cy="3128229"/>
          </a:xfrm>
          <a:prstGeom prst="rect">
            <a:avLst/>
          </a:prstGeom>
          <a:solidFill>
            <a:srgbClr val="101F3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B1567578-6C1C-4723-AC60-E529C19C4AE2}"/>
              </a:ext>
            </a:extLst>
          </p:cNvPr>
          <p:cNvSpPr>
            <a:spLocks noGrp="1"/>
          </p:cNvSpPr>
          <p:nvPr>
            <p:ph type="title"/>
          </p:nvPr>
        </p:nvSpPr>
        <p:spPr>
          <a:prstGeom prst="rect">
            <a:avLst/>
          </a:prstGeom>
          <a:effectLst>
            <a:outerShdw dist="50800" dir="2700000" algn="tl" rotWithShape="0">
              <a:srgbClr val="50A5F2">
                <a:alpha val="50000"/>
              </a:srgbClr>
            </a:outerShdw>
          </a:effectLst>
        </p:spPr>
        <p:txBody>
          <a:bodyPr anchor="ctr">
            <a:normAutofit/>
          </a:bodyPr>
          <a:lstStyle/>
          <a:p>
            <a:r>
              <a:rPr lang="en-US" sz="6200" b="1" dirty="0" smtClean="0">
                <a:solidFill>
                  <a:schemeClr val="bg1"/>
                </a:solidFill>
                <a:latin typeface="Roboto" panose="02000000000000000000" pitchFamily="2" charset="0"/>
                <a:ea typeface="Roboto" panose="02000000000000000000" pitchFamily="2" charset="0"/>
              </a:rPr>
              <a:t>Program </a:t>
            </a:r>
            <a:r>
              <a:rPr lang="en-US" sz="6200" dirty="0" smtClean="0">
                <a:solidFill>
                  <a:schemeClr val="bg1"/>
                </a:solidFill>
              </a:rPr>
              <a:t>Scenarios</a:t>
            </a:r>
            <a:endParaRPr lang="en-US" sz="6200" b="1" dirty="0">
              <a:solidFill>
                <a:schemeClr val="bg1"/>
              </a:solidFill>
              <a:latin typeface="Roboto" panose="02000000000000000000" pitchFamily="2" charset="0"/>
              <a:ea typeface="Roboto" panose="02000000000000000000" pitchFamily="2" charset="0"/>
            </a:endParaRPr>
          </a:p>
        </p:txBody>
      </p:sp>
      <p:pic>
        <p:nvPicPr>
          <p:cNvPr id="8" name="Picture 7" descr="Logo&#10;&#10;Description automatically generated" hidden="1">
            <a:extLst>
              <a:ext uri="{FF2B5EF4-FFF2-40B4-BE49-F238E27FC236}">
                <a16:creationId xmlns:a16="http://schemas.microsoft.com/office/drawing/2014/main" xmlns="" id="{BB81489D-7B5A-4FF9-A50F-5CC8466B5C79}"/>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5537"/>
          <a:stretch/>
        </p:blipFill>
        <p:spPr>
          <a:xfrm>
            <a:off x="2115178" y="443792"/>
            <a:ext cx="3237872" cy="1502820"/>
          </a:xfrm>
          <a:prstGeom prst="rect">
            <a:avLst/>
          </a:prstGeom>
          <a:effectLst/>
        </p:spPr>
      </p:pic>
      <p:sp>
        <p:nvSpPr>
          <p:cNvPr id="5" name="TextBox 4"/>
          <p:cNvSpPr txBox="1"/>
          <p:nvPr/>
        </p:nvSpPr>
        <p:spPr>
          <a:xfrm>
            <a:off x="10543430" y="6162261"/>
            <a:ext cx="1502796" cy="612250"/>
          </a:xfrm>
          <a:prstGeom prst="rect">
            <a:avLst/>
          </a:prstGeom>
          <a:solidFill>
            <a:schemeClr val="bg1"/>
          </a:solid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2148539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 treemap chart&#10;&#10;Description automatically generated">
            <a:extLst>
              <a:ext uri="{FF2B5EF4-FFF2-40B4-BE49-F238E27FC236}">
                <a16:creationId xmlns:a16="http://schemas.microsoft.com/office/drawing/2014/main" xmlns="" id="{71660441-0B29-4C93-8DC8-C11D91260EEE}"/>
              </a:ext>
            </a:extLst>
          </p:cNvPr>
          <p:cNvPicPr>
            <a:picLocks noChangeAspect="1"/>
          </p:cNvPicPr>
          <p:nvPr/>
        </p:nvPicPr>
        <p:blipFill rotWithShape="1">
          <a:blip r:embed="rId3">
            <a:extLst>
              <a:ext uri="{28A0092B-C50C-407E-A947-70E740481C1C}">
                <a14:useLocalDpi xmlns:a14="http://schemas.microsoft.com/office/drawing/2010/main" val="0"/>
              </a:ext>
            </a:extLst>
          </a:blip>
          <a:srcRect l="5231" t="20068" r="3724" b="17797"/>
          <a:stretch/>
        </p:blipFill>
        <p:spPr>
          <a:xfrm>
            <a:off x="6757306" y="238497"/>
            <a:ext cx="5234292" cy="2009403"/>
          </a:xfrm>
          <a:prstGeom prst="rect">
            <a:avLst/>
          </a:prstGeom>
        </p:spPr>
      </p:pic>
      <p:sp>
        <p:nvSpPr>
          <p:cNvPr id="6" name="Title 1">
            <a:extLst>
              <a:ext uri="{FF2B5EF4-FFF2-40B4-BE49-F238E27FC236}">
                <a16:creationId xmlns:a16="http://schemas.microsoft.com/office/drawing/2014/main" xmlns="" id="{EF782FA6-226A-4F9A-9296-DFDD7030A00E}"/>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marL="514350" indent="-514350">
              <a:lnSpc>
                <a:spcPts val="3200"/>
              </a:lnSpc>
              <a:buAutoNum type="arabicPeriod"/>
              <a:defRPr/>
            </a:pPr>
            <a:r>
              <a:rPr lang="en-US" sz="1800" dirty="0" smtClean="0"/>
              <a:t>Goal </a:t>
            </a:r>
            <a:r>
              <a:rPr lang="en-US" sz="1800" dirty="0"/>
              <a:t>Optimized</a:t>
            </a:r>
          </a:p>
          <a:p>
            <a:pPr>
              <a:lnSpc>
                <a:spcPts val="3200"/>
              </a:lnSpc>
              <a:defRPr/>
            </a:pPr>
            <a:r>
              <a:rPr lang="en-US" sz="1800" dirty="0">
                <a:solidFill>
                  <a:srgbClr val="50A5F2"/>
                </a:solidFill>
                <a:latin typeface="Roboto"/>
                <a:ea typeface="Roboto"/>
              </a:rPr>
              <a:t>Performance</a:t>
            </a:r>
            <a:endParaRPr kumimoji="0" lang="en-US" sz="1800" b="1" i="0" u="none" strike="noStrike" kern="1200" cap="none" spc="0" normalizeH="0" baseline="0" noProof="0" dirty="0">
              <a:ln>
                <a:noFill/>
              </a:ln>
              <a:solidFill>
                <a:srgbClr val="05406D"/>
              </a:solidFill>
              <a:effectLst/>
              <a:uLnTx/>
              <a:uFillTx/>
            </a:endParaRPr>
          </a:p>
        </p:txBody>
      </p:sp>
      <p:graphicFrame>
        <p:nvGraphicFramePr>
          <p:cNvPr id="11" name="Table 10">
            <a:extLst>
              <a:ext uri="{FF2B5EF4-FFF2-40B4-BE49-F238E27FC236}">
                <a16:creationId xmlns:a16="http://schemas.microsoft.com/office/drawing/2014/main" xmlns="" id="{18D2C2CC-F594-41BB-AD1D-BF97357F6014}"/>
              </a:ext>
            </a:extLst>
          </p:cNvPr>
          <p:cNvGraphicFramePr>
            <a:graphicFrameLocks noGrp="1"/>
          </p:cNvGraphicFramePr>
          <p:nvPr>
            <p:extLst>
              <p:ext uri="{D42A27DB-BD31-4B8C-83A1-F6EECF244321}">
                <p14:modId xmlns:p14="http://schemas.microsoft.com/office/powerpoint/2010/main" val="155288585"/>
              </p:ext>
            </p:extLst>
          </p:nvPr>
        </p:nvGraphicFramePr>
        <p:xfrm>
          <a:off x="430201" y="2773303"/>
          <a:ext cx="7306056" cy="3383280"/>
        </p:xfrm>
        <a:graphic>
          <a:graphicData uri="http://schemas.openxmlformats.org/drawingml/2006/table">
            <a:tbl>
              <a:tblPr firstRow="1" bandRow="1">
                <a:tableStyleId>{F5AB1C69-6EDB-4FF4-983F-18BD219EF322}</a:tableStyleId>
              </a:tblPr>
              <a:tblGrid>
                <a:gridCol w="2880360">
                  <a:extLst>
                    <a:ext uri="{9D8B030D-6E8A-4147-A177-3AD203B41FA5}">
                      <a16:colId xmlns:a16="http://schemas.microsoft.com/office/drawing/2014/main" xmlns="" val="3859866084"/>
                    </a:ext>
                  </a:extLst>
                </a:gridCol>
                <a:gridCol w="1133856">
                  <a:extLst>
                    <a:ext uri="{9D8B030D-6E8A-4147-A177-3AD203B41FA5}">
                      <a16:colId xmlns:a16="http://schemas.microsoft.com/office/drawing/2014/main" xmlns="" val="2016165963"/>
                    </a:ext>
                  </a:extLst>
                </a:gridCol>
                <a:gridCol w="1463040">
                  <a:extLst>
                    <a:ext uri="{9D8B030D-6E8A-4147-A177-3AD203B41FA5}">
                      <a16:colId xmlns:a16="http://schemas.microsoft.com/office/drawing/2014/main" xmlns="" val="633442727"/>
                    </a:ext>
                  </a:extLst>
                </a:gridCol>
                <a:gridCol w="914400">
                  <a:extLst>
                    <a:ext uri="{9D8B030D-6E8A-4147-A177-3AD203B41FA5}">
                      <a16:colId xmlns:a16="http://schemas.microsoft.com/office/drawing/2014/main" xmlns="" val="897228504"/>
                    </a:ext>
                  </a:extLst>
                </a:gridCol>
                <a:gridCol w="914400">
                  <a:extLst>
                    <a:ext uri="{9D8B030D-6E8A-4147-A177-3AD203B41FA5}">
                      <a16:colId xmlns:a16="http://schemas.microsoft.com/office/drawing/2014/main" xmlns="" val="1257455182"/>
                    </a:ext>
                  </a:extLst>
                </a:gridCol>
              </a:tblGrid>
              <a:tr h="365760">
                <a:tc>
                  <a:txBody>
                    <a:bodyPr/>
                    <a:lstStyle/>
                    <a:p>
                      <a:pPr algn="l" fontAlgn="b"/>
                      <a:endParaRPr lang="en-US" sz="1400" b="1" i="0" u="none" strike="noStrike" dirty="0">
                        <a:solidFill>
                          <a:schemeClr val="bg1"/>
                        </a:solidFill>
                        <a:effectLst/>
                        <a:latin typeface="Roboto" panose="02000000000000000000" pitchFamily="2" charset="0"/>
                        <a:ea typeface="Roboto" panose="02000000000000000000" pitchFamily="2" charset="0"/>
                      </a:endParaRPr>
                    </a:p>
                  </a:txBody>
                  <a:tcPr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a:solidFill>
                            <a:schemeClr val="bg1"/>
                          </a:solidFill>
                          <a:effectLst/>
                          <a:latin typeface="Roboto" panose="02000000000000000000" pitchFamily="2" charset="0"/>
                          <a:ea typeface="Roboto" panose="02000000000000000000" pitchFamily="2" charset="0"/>
                          <a:cs typeface="+mn-cs"/>
                        </a:rPr>
                        <a:t>Result</a:t>
                      </a:r>
                    </a:p>
                  </a:txBody>
                  <a:tcPr marT="0" marB="0" anchor="ctr">
                    <a:solidFill>
                      <a:srgbClr val="50A5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bg1"/>
                          </a:solidFill>
                          <a:effectLst/>
                          <a:latin typeface="Roboto" panose="02000000000000000000" pitchFamily="2" charset="0"/>
                          <a:ea typeface="Roboto" panose="02000000000000000000" pitchFamily="2" charset="0"/>
                          <a:cs typeface="+mn-cs"/>
                        </a:rPr>
                        <a:t>Result Units</a:t>
                      </a:r>
                    </a:p>
                  </a:txBody>
                  <a:tcPr marT="0" marB="0" anchor="ctr">
                    <a:solidFill>
                      <a:srgbClr val="50A5F2"/>
                    </a:solidFill>
                  </a:tcPr>
                </a:tc>
                <a:tc>
                  <a:txBody>
                    <a:bodyPr/>
                    <a:lstStyle/>
                    <a:p>
                      <a:pPr algn="ctr" fontAlgn="b"/>
                      <a:r>
                        <a:rPr lang="en-US" sz="1400" b="1" i="0" u="none" strike="noStrike">
                          <a:solidFill>
                            <a:schemeClr val="bg1"/>
                          </a:solidFill>
                          <a:effectLst/>
                          <a:latin typeface="Roboto" panose="02000000000000000000" pitchFamily="2" charset="0"/>
                          <a:ea typeface="Roboto" panose="02000000000000000000" pitchFamily="2" charset="0"/>
                        </a:rPr>
                        <a:t>Result %</a:t>
                      </a:r>
                    </a:p>
                  </a:txBody>
                  <a:tcPr marT="0" marB="0" anchor="ctr">
                    <a:solidFill>
                      <a:srgbClr val="50A5F2"/>
                    </a:solidFill>
                  </a:tcPr>
                </a:tc>
                <a:tc>
                  <a:txBody>
                    <a:bodyPr/>
                    <a:lstStyle/>
                    <a:p>
                      <a:pPr algn="ctr" fontAlgn="b"/>
                      <a:r>
                        <a:rPr lang="en-US" sz="1400" b="1" i="0" u="none" strike="noStrike">
                          <a:solidFill>
                            <a:schemeClr val="bg1"/>
                          </a:solidFill>
                          <a:effectLst/>
                          <a:latin typeface="Roboto" panose="02000000000000000000" pitchFamily="2" charset="0"/>
                          <a:ea typeface="Roboto" panose="02000000000000000000" pitchFamily="2" charset="0"/>
                        </a:rPr>
                        <a:t>Goal %</a:t>
                      </a: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Built Env Carbon Emissions Reduction</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96,597</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MTCO2e/</a:t>
                      </a:r>
                      <a:r>
                        <a:rPr kumimoji="0" lang="en-US" sz="1200" b="0" i="0" u="none" strike="noStrike" kern="1200" cap="none" spc="0" normalizeH="0" baseline="0" noProof="0" dirty="0" err="1">
                          <a:ln>
                            <a:noFill/>
                          </a:ln>
                          <a:solidFill>
                            <a:schemeClr val="tx1"/>
                          </a:solidFill>
                          <a:effectLst/>
                          <a:uLnTx/>
                          <a:uFillTx/>
                          <a:latin typeface="Roboto" panose="02000000000000000000" pitchFamily="2" charset="0"/>
                          <a:ea typeface="Roboto" panose="02000000000000000000" pitchFamily="2" charset="0"/>
                          <a:cs typeface="+mn-cs"/>
                        </a:rPr>
                        <a:t>Yr</a:t>
                      </a:r>
                      <a:endPar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endParaRPr>
                    </a:p>
                  </a:txBody>
                  <a:tcPr marT="0" marB="0" anchor="ctr"/>
                </a:tc>
                <a:tc>
                  <a:txBody>
                    <a:bodyPr/>
                    <a:lstStyle/>
                    <a:p>
                      <a:pPr marL="0" algn="ctr" defTabSz="914400" rtl="0" eaLnBrk="1" fontAlgn="b" latinLnBrk="0" hangingPunct="1"/>
                      <a:r>
                        <a:rPr lang="en-US" sz="1200" b="1" i="0" u="none" strike="noStrike" kern="1200" dirty="0">
                          <a:solidFill>
                            <a:schemeClr val="tx1"/>
                          </a:solidFill>
                          <a:effectLst/>
                          <a:latin typeface="Roboto" panose="02000000000000000000" pitchFamily="2" charset="0"/>
                          <a:ea typeface="Roboto" panose="02000000000000000000" pitchFamily="2" charset="0"/>
                          <a:cs typeface="+mn-cs"/>
                        </a:rPr>
                        <a:t>90%</a:t>
                      </a:r>
                    </a:p>
                  </a:txBody>
                  <a:tcPr marT="0" marB="0" anchor="ctr">
                    <a:solidFill>
                      <a:schemeClr val="accent4">
                        <a:lumMod val="20000"/>
                        <a:lumOff val="80000"/>
                      </a:schemeClr>
                    </a:solidFill>
                  </a:tcPr>
                </a:tc>
                <a:tc>
                  <a:txBody>
                    <a:bodyPr/>
                    <a:lstStyle/>
                    <a:p>
                      <a:pPr marL="0" algn="ctr" defTabSz="914400" rtl="0" eaLnBrk="1" fontAlgn="b" latinLnBrk="0" hangingPunct="1"/>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100%</a:t>
                      </a:r>
                    </a:p>
                  </a:txBody>
                  <a:tcPr marT="0" marB="0" anchor="ctr"/>
                </a:tc>
                <a:extLst>
                  <a:ext uri="{0D108BD9-81ED-4DB2-BD59-A6C34878D82A}">
                    <a16:rowId xmlns:a16="http://schemas.microsoft.com/office/drawing/2014/main" xmlns="" val="94773620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Mobile Carbon Emissions Reduction</a:t>
                      </a:r>
                    </a:p>
                  </a:txBody>
                  <a:tcPr marT="0" marB="0" anchor="c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99,945</a:t>
                      </a:r>
                    </a:p>
                  </a:txBody>
                  <a:tcPr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MTCO2e/</a:t>
                      </a:r>
                      <a:r>
                        <a:rPr kumimoji="0" lang="en-US" sz="12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Yr</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txBody>
                  <a:tcPr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a:solidFill>
                            <a:schemeClr val="tx1"/>
                          </a:solidFill>
                          <a:effectLst/>
                          <a:latin typeface="Roboto" panose="02000000000000000000" pitchFamily="2" charset="0"/>
                          <a:ea typeface="Roboto" panose="02000000000000000000" pitchFamily="2" charset="0"/>
                          <a:cs typeface="+mn-cs"/>
                        </a:rPr>
                        <a:t>50%</a:t>
                      </a:r>
                      <a:endParaRPr kumimoji="0" lang="en-US" sz="12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endParaRPr>
                    </a:p>
                  </a:txBody>
                  <a:tcPr marT="0" marB="0" anchor="ctr">
                    <a:solidFill>
                      <a:srgbClr val="92D050"/>
                    </a:solidFill>
                  </a:tcPr>
                </a:tc>
                <a:tc>
                  <a:txBody>
                    <a:bodyPr/>
                    <a:lstStyle/>
                    <a:p>
                      <a:pPr marL="0" algn="ctr" defTabSz="914400" rtl="0" eaLnBrk="1" fontAlgn="b" latinLnBrk="0" hangingPunct="1"/>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50%</a:t>
                      </a:r>
                    </a:p>
                  </a:txBody>
                  <a:tcPr marT="0" marB="0" anchor="ctr">
                    <a:noFill/>
                  </a:tcPr>
                </a:tc>
                <a:extLst>
                  <a:ext uri="{0D108BD9-81ED-4DB2-BD59-A6C34878D82A}">
                    <a16:rowId xmlns:a16="http://schemas.microsoft.com/office/drawing/2014/main" xmlns="" val="70619153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Embodied Carbon Reduction</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0</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MTCO2e</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0%</a:t>
                      </a:r>
                    </a:p>
                  </a:txBody>
                  <a:tcPr marT="0"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20%</a:t>
                      </a:r>
                    </a:p>
                  </a:txBody>
                  <a:tcPr marT="0" marB="0" anchor="ctr"/>
                </a:tc>
                <a:extLst>
                  <a:ext uri="{0D108BD9-81ED-4DB2-BD59-A6C34878D82A}">
                    <a16:rowId xmlns:a16="http://schemas.microsoft.com/office/drawing/2014/main" xmlns="" val="39950831"/>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Energy Reduction</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117,578</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tx1"/>
                          </a:solidFill>
                          <a:effectLst/>
                          <a:uLnTx/>
                          <a:uFillTx/>
                          <a:latin typeface="Roboto" panose="02000000000000000000" pitchFamily="2" charset="0"/>
                          <a:ea typeface="Roboto" panose="02000000000000000000" pitchFamily="2" charset="0"/>
                          <a:cs typeface="+mn-cs"/>
                        </a:rPr>
                        <a:t>Mwh</a:t>
                      </a: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t>
                      </a:r>
                      <a:r>
                        <a:rPr kumimoji="0" lang="en-US" sz="1200" b="0" i="0" u="none" strike="noStrike" kern="1200" cap="none" spc="0" normalizeH="0" baseline="0" noProof="0" dirty="0" err="1">
                          <a:ln>
                            <a:noFill/>
                          </a:ln>
                          <a:solidFill>
                            <a:schemeClr val="tx1"/>
                          </a:solidFill>
                          <a:effectLst/>
                          <a:uLnTx/>
                          <a:uFillTx/>
                          <a:latin typeface="Roboto" panose="02000000000000000000" pitchFamily="2" charset="0"/>
                          <a:ea typeface="Roboto" panose="02000000000000000000" pitchFamily="2" charset="0"/>
                          <a:cs typeface="+mn-cs"/>
                        </a:rPr>
                        <a:t>Yr</a:t>
                      </a:r>
                      <a:endParaRPr lang="en-US" sz="1200" b="0" i="0" u="none" strike="noStrike" kern="1200" noProof="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r>
                        <a:rPr lang="en-US" sz="1200" b="1" i="0" u="none" strike="noStrike" kern="1200">
                          <a:solidFill>
                            <a:schemeClr val="tx1"/>
                          </a:solidFill>
                          <a:effectLst/>
                          <a:latin typeface="Roboto" panose="02000000000000000000" pitchFamily="2" charset="0"/>
                          <a:ea typeface="Roboto" panose="02000000000000000000" pitchFamily="2" charset="0"/>
                          <a:cs typeface="+mn-cs"/>
                        </a:rPr>
                        <a:t>61%</a:t>
                      </a:r>
                    </a:p>
                  </a:txBody>
                  <a:tcPr marT="0" marB="0" anchor="ctr">
                    <a:solidFill>
                      <a:srgbClr val="92D050"/>
                    </a:solidFill>
                  </a:tcPr>
                </a:tc>
                <a:tc>
                  <a:txBody>
                    <a:bodyPr/>
                    <a:lstStyle/>
                    <a:p>
                      <a:pPr marL="0" algn="ctr" defTabSz="914400" rtl="0" eaLnBrk="1" fontAlgn="b" latinLnBrk="0" hangingPunct="1"/>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50%</a:t>
                      </a:r>
                    </a:p>
                  </a:txBody>
                  <a:tcPr marT="0" marB="0" anchor="ctr">
                    <a:solidFill>
                      <a:schemeClr val="bg1"/>
                    </a:solidFill>
                  </a:tcPr>
                </a:tc>
                <a:extLst>
                  <a:ext uri="{0D108BD9-81ED-4DB2-BD59-A6C34878D82A}">
                    <a16:rowId xmlns:a16="http://schemas.microsoft.com/office/drawing/2014/main" xmlns="" val="182513435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 Renewable Supply</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81,136</a:t>
                      </a:r>
                    </a:p>
                  </a:txBody>
                  <a:tcPr marT="0" marB="0" anchor="ctr">
                    <a:solidFill>
                      <a:schemeClr val="accent3">
                        <a:tint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tx1"/>
                          </a:solidFill>
                          <a:effectLst/>
                          <a:uLnTx/>
                          <a:uFillTx/>
                          <a:latin typeface="Roboto" panose="02000000000000000000" pitchFamily="2" charset="0"/>
                          <a:ea typeface="Roboto" panose="02000000000000000000" pitchFamily="2" charset="0"/>
                          <a:cs typeface="+mn-cs"/>
                        </a:rPr>
                        <a:t>Mwh</a:t>
                      </a: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t>
                      </a:r>
                      <a:r>
                        <a:rPr kumimoji="0" lang="en-US" sz="1200" b="0" i="0" u="none" strike="noStrike" kern="1200" cap="none" spc="0" normalizeH="0" baseline="0" noProof="0" dirty="0" err="1">
                          <a:ln>
                            <a:noFill/>
                          </a:ln>
                          <a:solidFill>
                            <a:schemeClr val="tx1"/>
                          </a:solidFill>
                          <a:effectLst/>
                          <a:uLnTx/>
                          <a:uFillTx/>
                          <a:latin typeface="Roboto" panose="02000000000000000000" pitchFamily="2" charset="0"/>
                          <a:ea typeface="Roboto" panose="02000000000000000000" pitchFamily="2" charset="0"/>
                          <a:cs typeface="+mn-cs"/>
                        </a:rPr>
                        <a:t>Yr</a:t>
                      </a:r>
                      <a:endParaRPr lang="en-US" sz="1200" b="0" i="0" u="none" strike="noStrike" kern="1200" noProof="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r>
                        <a:rPr lang="en-US" sz="1200" b="1" i="0" u="none" strike="noStrike" kern="1200">
                          <a:solidFill>
                            <a:schemeClr val="tx1"/>
                          </a:solidFill>
                          <a:effectLst/>
                          <a:latin typeface="Roboto" panose="02000000000000000000" pitchFamily="2" charset="0"/>
                          <a:ea typeface="Roboto" panose="02000000000000000000" pitchFamily="2" charset="0"/>
                          <a:cs typeface="+mn-cs"/>
                        </a:rPr>
                        <a:t>52%</a:t>
                      </a:r>
                    </a:p>
                  </a:txBody>
                  <a:tcPr marT="0" marB="0" anchor="ctr">
                    <a:solidFill>
                      <a:srgbClr val="92D050"/>
                    </a:solidFill>
                  </a:tcPr>
                </a:tc>
                <a:tc>
                  <a:txBody>
                    <a:bodyPr/>
                    <a:lstStyle/>
                    <a:p>
                      <a:pPr marL="0" algn="ctr" defTabSz="914400" rtl="0" eaLnBrk="1" fontAlgn="b" latinLnBrk="0" hangingPunct="1"/>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50%</a:t>
                      </a:r>
                    </a:p>
                  </a:txBody>
                  <a:tcPr marT="0" marB="0" anchor="ctr">
                    <a:solidFill>
                      <a:schemeClr val="accent3">
                        <a:tint val="40000"/>
                      </a:schemeClr>
                    </a:solidFill>
                  </a:tcPr>
                </a:tc>
                <a:extLst>
                  <a:ext uri="{0D108BD9-81ED-4DB2-BD59-A6C34878D82A}">
                    <a16:rowId xmlns:a16="http://schemas.microsoft.com/office/drawing/2014/main" xmlns="" val="35332066"/>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Peak Demand</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44.4</a:t>
                      </a:r>
                    </a:p>
                  </a:txBody>
                  <a:tcPr marT="0" marB="0" anchor="ctr">
                    <a:solidFill>
                      <a:schemeClr val="bg1"/>
                    </a:solidFill>
                  </a:tcPr>
                </a:tc>
                <a:tc>
                  <a:txBody>
                    <a:bodyPr/>
                    <a:lstStyle/>
                    <a:p>
                      <a:pPr marL="0" algn="ctr" defTabSz="914400" rtl="0" eaLnBrk="1" fontAlgn="b" latinLnBrk="0" hangingPunct="1"/>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MW</a:t>
                      </a:r>
                    </a:p>
                  </a:txBody>
                  <a:tcPr marT="0" marB="0" anchor="ctr">
                    <a:solidFill>
                      <a:schemeClr val="bg1"/>
                    </a:solidFill>
                  </a:tcPr>
                </a:tc>
                <a:tc>
                  <a:txBody>
                    <a:bodyPr/>
                    <a:lstStyle/>
                    <a:p>
                      <a:pPr marL="0" algn="ctr" defTabSz="914400" rtl="0" eaLnBrk="1" fontAlgn="b" latinLnBrk="0" hangingPunct="1"/>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10%</a:t>
                      </a:r>
                      <a:endParaRPr lang="en-US" sz="1200" b="1"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&lt; 25%</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699276965"/>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Potable Water Use Reduction</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655,081</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Mgal</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Yr</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39%</a:t>
                      </a:r>
                      <a:endParaRPr lang="en-US" sz="1200" b="1"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40%</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1527460621"/>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 Water Reuse </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162,134</a:t>
                      </a:r>
                    </a:p>
                  </a:txBody>
                  <a:tcPr marT="0" marB="0" anchor="ctr">
                    <a:solidFill>
                      <a:schemeClr val="bg1"/>
                    </a:solidFill>
                  </a:tcPr>
                </a:tc>
                <a:tc>
                  <a:txBody>
                    <a:bodyPr/>
                    <a:lstStyle/>
                    <a:p>
                      <a:pPr marL="0" algn="ctr" defTabSz="914400" rtl="0" eaLnBrk="1" fontAlgn="b" latinLnBrk="0" hangingPunct="1"/>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Mgal</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Yr</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14%</a:t>
                      </a:r>
                      <a:endParaRPr lang="en-US" sz="1200" b="1"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rgbClr val="B9F385"/>
                    </a:solidFill>
                  </a:tcPr>
                </a:tc>
                <a:tc>
                  <a:txBody>
                    <a:bodyPr/>
                    <a:lstStyle/>
                    <a:p>
                      <a:pPr marL="0" algn="ctr" defTabSz="914400" rtl="0" eaLnBrk="1" fontAlgn="b" latinLnBrk="0" hangingPunct="1"/>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15%</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2152334326"/>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Solid Waste Diversion </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13,532</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Tons/</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Yr</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55%</a:t>
                      </a:r>
                      <a:endParaRPr lang="en-US" sz="1200" b="1"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50%</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2415426554"/>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VMT Reduction over BaU</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123,798,883</a:t>
                      </a:r>
                    </a:p>
                  </a:txBody>
                  <a:tcPr marT="0" marB="0" anchor="ctr">
                    <a:solidFill>
                      <a:schemeClr val="bg1"/>
                    </a:solidFill>
                  </a:tcPr>
                </a:tc>
                <a:tc>
                  <a:txBody>
                    <a:bodyPr/>
                    <a:lstStyle/>
                    <a:p>
                      <a:pPr marL="0" algn="ctr" defTabSz="914400" rtl="0" eaLnBrk="1" fontAlgn="b" latinLnBrk="0" hangingPunct="1"/>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Miles/</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Yr</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24%</a:t>
                      </a:r>
                      <a:endParaRPr lang="en-US" sz="1200" b="1"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25%</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3250889380"/>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Smart District</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299</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Points (per 600)</a:t>
                      </a:r>
                    </a:p>
                  </a:txBody>
                  <a:tcPr marT="0" marB="0" anchor="ctr">
                    <a:solidFill>
                      <a:schemeClr val="accent3">
                        <a:tint val="40000"/>
                      </a:schemeClr>
                    </a:solidFill>
                  </a:tcPr>
                </a:tc>
                <a:tc>
                  <a:txBody>
                    <a:bodyPr/>
                    <a:lstStyle/>
                    <a:p>
                      <a:pPr marL="0" algn="ctr" defTabSz="914400" rtl="0" eaLnBrk="1" fontAlgn="b" latinLnBrk="0" hangingPunct="1"/>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50%</a:t>
                      </a:r>
                      <a:endParaRPr lang="en-US" sz="1200" b="1"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50%</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2732814397"/>
                  </a:ext>
                </a:extLst>
              </a:tr>
            </a:tbl>
          </a:graphicData>
        </a:graphic>
      </p:graphicFrame>
      <p:sp>
        <p:nvSpPr>
          <p:cNvPr id="32" name="Rectangle 31">
            <a:extLst>
              <a:ext uri="{FF2B5EF4-FFF2-40B4-BE49-F238E27FC236}">
                <a16:creationId xmlns:a16="http://schemas.microsoft.com/office/drawing/2014/main" xmlns="" id="{3F2391D5-B0B9-4685-92EE-E4CB60D7BB65}"/>
              </a:ext>
            </a:extLst>
          </p:cNvPr>
          <p:cNvSpPr/>
          <p:nvPr/>
        </p:nvSpPr>
        <p:spPr>
          <a:xfrm>
            <a:off x="430203" y="2329367"/>
            <a:ext cx="7315201"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a:latin typeface="Roboto" panose="02000000000000000000" pitchFamily="2" charset="0"/>
                <a:ea typeface="Roboto" panose="02000000000000000000" pitchFamily="2" charset="0"/>
              </a:rPr>
              <a:t>Sustainability Performance </a:t>
            </a:r>
          </a:p>
        </p:txBody>
      </p:sp>
      <p:sp>
        <p:nvSpPr>
          <p:cNvPr id="33" name="TextBox 32">
            <a:extLst>
              <a:ext uri="{FF2B5EF4-FFF2-40B4-BE49-F238E27FC236}">
                <a16:creationId xmlns:a16="http://schemas.microsoft.com/office/drawing/2014/main" xmlns="" id="{98FA69FA-0865-4F0B-AE5E-349A31035DEE}"/>
              </a:ext>
            </a:extLst>
          </p:cNvPr>
          <p:cNvSpPr txBox="1"/>
          <p:nvPr/>
        </p:nvSpPr>
        <p:spPr>
          <a:xfrm>
            <a:off x="3361918" y="2346939"/>
            <a:ext cx="1086258" cy="307777"/>
          </a:xfrm>
          <a:prstGeom prst="rect">
            <a:avLst/>
          </a:prstGeom>
          <a:noFill/>
        </p:spPr>
        <p:txBody>
          <a:bodyPr wrap="square" rtlCol="0">
            <a:spAutoFit/>
          </a:bodyPr>
          <a:lstStyle/>
          <a:p>
            <a:pPr algn="ctr"/>
            <a:r>
              <a:rPr lang="en-US" altLang="ko-KR" sz="1400" b="1">
                <a:solidFill>
                  <a:schemeClr val="bg1"/>
                </a:solidFill>
                <a:latin typeface="Roboto" panose="02000000000000000000" pitchFamily="2" charset="0"/>
                <a:ea typeface="Roboto" panose="02000000000000000000" pitchFamily="2" charset="0"/>
              </a:rPr>
              <a:t>Timeframe</a:t>
            </a:r>
            <a:endParaRPr lang="en-US" sz="1400">
              <a:solidFill>
                <a:schemeClr val="bg1"/>
              </a:solidFill>
              <a:latin typeface="Roboto" panose="02000000000000000000" pitchFamily="2" charset="0"/>
              <a:ea typeface="Roboto" panose="02000000000000000000" pitchFamily="2" charset="0"/>
            </a:endParaRPr>
          </a:p>
        </p:txBody>
      </p:sp>
      <p:sp>
        <p:nvSpPr>
          <p:cNvPr id="34" name="TextBox 33">
            <a:extLst>
              <a:ext uri="{FF2B5EF4-FFF2-40B4-BE49-F238E27FC236}">
                <a16:creationId xmlns:a16="http://schemas.microsoft.com/office/drawing/2014/main" xmlns="" id="{1EBE2BED-A934-42DF-8366-E5FF189B6D68}"/>
              </a:ext>
            </a:extLst>
          </p:cNvPr>
          <p:cNvSpPr txBox="1"/>
          <p:nvPr/>
        </p:nvSpPr>
        <p:spPr>
          <a:xfrm>
            <a:off x="4550638" y="2346939"/>
            <a:ext cx="1278662" cy="307777"/>
          </a:xfrm>
          <a:prstGeom prst="rect">
            <a:avLst/>
          </a:prstGeom>
          <a:noFill/>
        </p:spPr>
        <p:txBody>
          <a:bodyPr wrap="square" rtlCol="0">
            <a:spAutoFit/>
          </a:bodyPr>
          <a:lstStyle/>
          <a:p>
            <a:pPr algn="ctr"/>
            <a:r>
              <a:rPr lang="en-US" altLang="ko-KR" sz="1400" b="1">
                <a:solidFill>
                  <a:schemeClr val="bg1"/>
                </a:solidFill>
                <a:latin typeface="Roboto" panose="02000000000000000000" pitchFamily="2" charset="0"/>
                <a:ea typeface="Roboto" panose="02000000000000000000" pitchFamily="2" charset="0"/>
              </a:rPr>
              <a:t>2050</a:t>
            </a:r>
            <a:endParaRPr lang="en-US" sz="1400">
              <a:solidFill>
                <a:schemeClr val="bg1"/>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xmlns="" id="{FCDF3D0B-F60C-4970-8DFA-32D1FDAD2490}"/>
              </a:ext>
            </a:extLst>
          </p:cNvPr>
          <p:cNvPicPr>
            <a:picLocks noChangeAspect="1"/>
          </p:cNvPicPr>
          <p:nvPr/>
        </p:nvPicPr>
        <p:blipFill>
          <a:blip r:embed="rId4"/>
          <a:stretch>
            <a:fillRect/>
          </a:stretch>
        </p:blipFill>
        <p:spPr>
          <a:xfrm>
            <a:off x="8368994" y="2960001"/>
            <a:ext cx="3229574" cy="3146566"/>
          </a:xfrm>
          <a:prstGeom prst="rect">
            <a:avLst/>
          </a:prstGeom>
        </p:spPr>
      </p:pic>
      <p:sp>
        <p:nvSpPr>
          <p:cNvPr id="35" name="Rectangle 34">
            <a:extLst>
              <a:ext uri="{FF2B5EF4-FFF2-40B4-BE49-F238E27FC236}">
                <a16:creationId xmlns:a16="http://schemas.microsoft.com/office/drawing/2014/main" xmlns="" id="{24D6242C-BF5B-4D56-96B4-5FFCCC57FA76}"/>
              </a:ext>
            </a:extLst>
          </p:cNvPr>
          <p:cNvSpPr/>
          <p:nvPr/>
        </p:nvSpPr>
        <p:spPr>
          <a:xfrm>
            <a:off x="8107355" y="2329367"/>
            <a:ext cx="3752852"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a:latin typeface="Roboto" panose="02000000000000000000" pitchFamily="2" charset="0"/>
                <a:ea typeface="Roboto" panose="02000000000000000000" pitchFamily="2" charset="0"/>
              </a:rPr>
              <a:t>Smart Capability Score</a:t>
            </a:r>
          </a:p>
        </p:txBody>
      </p:sp>
      <p:sp>
        <p:nvSpPr>
          <p:cNvPr id="10" name="TextBox 9">
            <a:extLst>
              <a:ext uri="{FF2B5EF4-FFF2-40B4-BE49-F238E27FC236}">
                <a16:creationId xmlns:a16="http://schemas.microsoft.com/office/drawing/2014/main" xmlns="" id="{FED88E59-9B5E-42C0-B5EC-79889A85C01C}"/>
              </a:ext>
            </a:extLst>
          </p:cNvPr>
          <p:cNvSpPr txBox="1"/>
          <p:nvPr/>
        </p:nvSpPr>
        <p:spPr>
          <a:xfrm rot="16200000">
            <a:off x="5812818" y="1005782"/>
            <a:ext cx="1639412" cy="276999"/>
          </a:xfrm>
          <a:prstGeom prst="rect">
            <a:avLst/>
          </a:prstGeom>
          <a:noFill/>
        </p:spPr>
        <p:txBody>
          <a:bodyPr wrap="square" rtlCol="0">
            <a:spAutoFit/>
          </a:bodyPr>
          <a:lstStyle/>
          <a:p>
            <a:pPr algn="ctr"/>
            <a:r>
              <a:rPr lang="en-US" sz="1200" b="1">
                <a:latin typeface="Roboto" panose="02000000000000000000" pitchFamily="2" charset="0"/>
                <a:ea typeface="Roboto" panose="02000000000000000000" pitchFamily="2" charset="0"/>
              </a:rPr>
              <a:t>Strategy Packages</a:t>
            </a:r>
          </a:p>
        </p:txBody>
      </p:sp>
    </p:spTree>
    <p:extLst>
      <p:ext uri="{BB962C8B-B14F-4D97-AF65-F5344CB8AC3E}">
        <p14:creationId xmlns:p14="http://schemas.microsoft.com/office/powerpoint/2010/main" val="1698637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9F6F5B82-77FE-40DE-B433-42D1447844A4}"/>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a:lnSpc>
                <a:spcPts val="3200"/>
              </a:lnSpc>
              <a:defRPr/>
            </a:pPr>
            <a:r>
              <a:rPr lang="en-US" sz="1800" dirty="0"/>
              <a:t>1. </a:t>
            </a:r>
            <a:r>
              <a:rPr lang="en-US" sz="1800" dirty="0" smtClean="0"/>
              <a:t>Goal </a:t>
            </a:r>
            <a:r>
              <a:rPr lang="en-US" sz="1800" dirty="0"/>
              <a:t>Optimized</a:t>
            </a:r>
            <a:endParaRPr kumimoji="0" lang="en-US" sz="1800" b="1" i="0" u="none" strike="noStrike" kern="1200" cap="none" spc="0" normalizeH="0" baseline="0" noProof="0" dirty="0">
              <a:ln>
                <a:noFill/>
              </a:ln>
              <a:solidFill>
                <a:srgbClr val="05406D"/>
              </a:solidFill>
              <a:effectLst/>
              <a:uLnTx/>
              <a:uFillTx/>
            </a:endParaRPr>
          </a:p>
          <a:p>
            <a:pPr>
              <a:lnSpc>
                <a:spcPts val="3200"/>
              </a:lnSpc>
              <a:defRPr/>
            </a:pPr>
            <a:r>
              <a:rPr lang="en-US" sz="1800" dirty="0" err="1">
                <a:solidFill>
                  <a:srgbClr val="50A5F2"/>
                </a:solidFill>
                <a:latin typeface="Roboto"/>
                <a:ea typeface="Roboto"/>
              </a:rPr>
              <a:t>CapEx</a:t>
            </a:r>
            <a:endParaRPr kumimoji="0" lang="en-US" sz="1800" b="1" i="0" u="none" strike="noStrike" kern="1200" cap="none" spc="0" normalizeH="0" baseline="0" noProof="0" dirty="0">
              <a:ln>
                <a:noFill/>
              </a:ln>
              <a:solidFill>
                <a:srgbClr val="05406D"/>
              </a:solidFill>
              <a:effectLst/>
              <a:uLnTx/>
              <a:uFillTx/>
            </a:endParaRPr>
          </a:p>
        </p:txBody>
      </p:sp>
      <p:graphicFrame>
        <p:nvGraphicFramePr>
          <p:cNvPr id="14" name="Table 13">
            <a:extLst>
              <a:ext uri="{FF2B5EF4-FFF2-40B4-BE49-F238E27FC236}">
                <a16:creationId xmlns:a16="http://schemas.microsoft.com/office/drawing/2014/main" xmlns="" id="{92C4F4C5-A9C9-4136-AFC5-55E049553A1E}"/>
              </a:ext>
            </a:extLst>
          </p:cNvPr>
          <p:cNvGraphicFramePr>
            <a:graphicFrameLocks noGrp="1"/>
          </p:cNvGraphicFramePr>
          <p:nvPr>
            <p:extLst>
              <p:ext uri="{D42A27DB-BD31-4B8C-83A1-F6EECF244321}">
                <p14:modId xmlns:p14="http://schemas.microsoft.com/office/powerpoint/2010/main" val="2246258371"/>
              </p:ext>
            </p:extLst>
          </p:nvPr>
        </p:nvGraphicFramePr>
        <p:xfrm>
          <a:off x="380998" y="2436526"/>
          <a:ext cx="10972799" cy="2560320"/>
        </p:xfrm>
        <a:graphic>
          <a:graphicData uri="http://schemas.openxmlformats.org/drawingml/2006/table">
            <a:tbl>
              <a:tblPr firstRow="1" bandRow="1">
                <a:tableStyleId>{F5AB1C69-6EDB-4FF4-983F-18BD219EF322}</a:tableStyleId>
              </a:tblPr>
              <a:tblGrid>
                <a:gridCol w="4315971">
                  <a:extLst>
                    <a:ext uri="{9D8B030D-6E8A-4147-A177-3AD203B41FA5}">
                      <a16:colId xmlns:a16="http://schemas.microsoft.com/office/drawing/2014/main" xmlns="" val="3859866084"/>
                    </a:ext>
                  </a:extLst>
                </a:gridCol>
                <a:gridCol w="1664207">
                  <a:extLst>
                    <a:ext uri="{9D8B030D-6E8A-4147-A177-3AD203B41FA5}">
                      <a16:colId xmlns:a16="http://schemas.microsoft.com/office/drawing/2014/main" xmlns="" val="2016165963"/>
                    </a:ext>
                  </a:extLst>
                </a:gridCol>
                <a:gridCol w="1664207">
                  <a:extLst>
                    <a:ext uri="{9D8B030D-6E8A-4147-A177-3AD203B41FA5}">
                      <a16:colId xmlns:a16="http://schemas.microsoft.com/office/drawing/2014/main" xmlns="" val="633442727"/>
                    </a:ext>
                  </a:extLst>
                </a:gridCol>
                <a:gridCol w="1664207">
                  <a:extLst>
                    <a:ext uri="{9D8B030D-6E8A-4147-A177-3AD203B41FA5}">
                      <a16:colId xmlns:a16="http://schemas.microsoft.com/office/drawing/2014/main" xmlns="" val="897228504"/>
                    </a:ext>
                  </a:extLst>
                </a:gridCol>
                <a:gridCol w="1664207">
                  <a:extLst>
                    <a:ext uri="{9D8B030D-6E8A-4147-A177-3AD203B41FA5}">
                      <a16:colId xmlns:a16="http://schemas.microsoft.com/office/drawing/2014/main" xmlns="" val="1257455182"/>
                    </a:ext>
                  </a:extLst>
                </a:gridCol>
              </a:tblGrid>
              <a:tr h="36576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Total Incremental Cost</a:t>
                      </a:r>
                    </a:p>
                  </a:txBody>
                  <a:tcPr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($129.0M) </a:t>
                      </a:r>
                    </a:p>
                  </a:txBody>
                  <a:tcPr marT="0" marB="0" anchor="ctr">
                    <a:solidFill>
                      <a:srgbClr val="50A5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rgbClr val="FF0000"/>
                          </a:solidFill>
                          <a:effectLst/>
                          <a:latin typeface="Roboto" panose="02000000000000000000" pitchFamily="2" charset="0"/>
                          <a:ea typeface="Roboto" panose="02000000000000000000" pitchFamily="2" charset="0"/>
                          <a:cs typeface="+mn-cs"/>
                        </a:rPr>
                        <a:t>($7.95) </a:t>
                      </a:r>
                    </a:p>
                  </a:txBody>
                  <a:tcPr marT="0" marB="0" anchor="ctr">
                    <a:solidFill>
                      <a:srgbClr val="50A5F2"/>
                    </a:solidFill>
                  </a:tcPr>
                </a:tc>
                <a:tc>
                  <a:txBody>
                    <a:bodyPr/>
                    <a:lstStyle/>
                    <a:p>
                      <a:pPr algn="ctr" fontAlgn="b"/>
                      <a:r>
                        <a:rPr lang="en-US" sz="1400" b="1" i="0" u="none" strike="noStrike">
                          <a:solidFill>
                            <a:schemeClr val="bg1"/>
                          </a:solidFill>
                          <a:effectLst/>
                          <a:latin typeface="Roboto" panose="02000000000000000000" pitchFamily="2" charset="0"/>
                          <a:ea typeface="Roboto" panose="02000000000000000000" pitchFamily="2" charset="0"/>
                        </a:rPr>
                        <a:t>+2.7%</a:t>
                      </a:r>
                    </a:p>
                  </a:txBody>
                  <a:tcPr marT="0" marB="0" anchor="ctr">
                    <a:solidFill>
                      <a:srgbClr val="50A5F2"/>
                    </a:solidFill>
                  </a:tcPr>
                </a:tc>
                <a:tc>
                  <a:txBody>
                    <a:bodyPr/>
                    <a:lstStyle/>
                    <a:p>
                      <a:pPr algn="ctr" fontAlgn="b"/>
                      <a:endParaRPr lang="en-US" sz="1400" b="1" i="0" u="none" strike="noStrike">
                        <a:solidFill>
                          <a:schemeClr val="bg1"/>
                        </a:solidFill>
                        <a:effectLst/>
                        <a:latin typeface="Roboto" panose="02000000000000000000" pitchFamily="2" charset="0"/>
                        <a:ea typeface="Roboto" panose="02000000000000000000" pitchFamily="2" charset="0"/>
                      </a:endParaRP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State (Land Authority)</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($10.7M) </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($0.66) </a:t>
                      </a:r>
                    </a:p>
                  </a:txBody>
                  <a:tcPr marT="0" marB="0" anchor="ct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tc>
                <a:extLst>
                  <a:ext uri="{0D108BD9-81ED-4DB2-BD59-A6C34878D82A}">
                    <a16:rowId xmlns:a16="http://schemas.microsoft.com/office/drawing/2014/main" xmlns="" val="94773620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Land Developer Cost</a:t>
                      </a:r>
                    </a:p>
                  </a:txBody>
                  <a:tcPr marT="0" marB="0" anchor="c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($6.1M) </a:t>
                      </a:r>
                    </a:p>
                  </a:txBody>
                  <a:tcPr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($0.38) </a:t>
                      </a:r>
                    </a:p>
                  </a:txBody>
                  <a:tcPr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+1.8%</a:t>
                      </a:r>
                    </a:p>
                  </a:txBody>
                  <a:tcPr marT="0" marB="0" anchor="ctr">
                    <a:no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&lt; 5.0%</a:t>
                      </a:r>
                    </a:p>
                  </a:txBody>
                  <a:tcPr marT="0" marB="0" anchor="ctr">
                    <a:noFill/>
                  </a:tcPr>
                </a:tc>
                <a:extLst>
                  <a:ext uri="{0D108BD9-81ED-4DB2-BD59-A6C34878D82A}">
                    <a16:rowId xmlns:a16="http://schemas.microsoft.com/office/drawing/2014/main" xmlns="" val="70619153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Vertical Developer Cost </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($83.7M) </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a:solidFill>
                            <a:srgbClr val="FF0000"/>
                          </a:solidFill>
                          <a:effectLst/>
                          <a:latin typeface="Roboto" panose="02000000000000000000" pitchFamily="2" charset="0"/>
                          <a:ea typeface="Roboto" panose="02000000000000000000" pitchFamily="2" charset="0"/>
                          <a:cs typeface="+mn-cs"/>
                        </a:rPr>
                        <a:t>($5.16) </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+1.9%</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a:solidFill>
                            <a:srgbClr val="000000"/>
                          </a:solidFill>
                          <a:effectLst/>
                          <a:latin typeface="Roboto" panose="02000000000000000000" pitchFamily="2" charset="0"/>
                          <a:ea typeface="Roboto" panose="02000000000000000000" pitchFamily="2" charset="0"/>
                          <a:cs typeface="+mn-cs"/>
                        </a:rPr>
                        <a:t>&lt; 5.0%</a:t>
                      </a:r>
                    </a:p>
                  </a:txBody>
                  <a:tcPr marT="0" marB="0" anchor="ctr"/>
                </a:tc>
                <a:extLst>
                  <a:ext uri="{0D108BD9-81ED-4DB2-BD59-A6C34878D82A}">
                    <a16:rowId xmlns:a16="http://schemas.microsoft.com/office/drawing/2014/main" xmlns="" val="39950831"/>
                  </a:ext>
                </a:extLst>
              </a:tr>
              <a:tr h="274320">
                <a:tc>
                  <a:txBody>
                    <a:bodyPr/>
                    <a:lstStyle/>
                    <a:p>
                      <a:pPr algn="l" fontAlgn="ctr"/>
                      <a:r>
                        <a:rPr lang="en-US" sz="1200" b="0" i="1" u="none" strike="noStrike">
                          <a:solidFill>
                            <a:schemeClr val="bg1">
                              <a:lumMod val="50000"/>
                            </a:schemeClr>
                          </a:solidFill>
                          <a:effectLst/>
                          <a:latin typeface="Roboto" panose="02000000000000000000" pitchFamily="2" charset="0"/>
                          <a:ea typeface="Roboto" panose="02000000000000000000" pitchFamily="2" charset="0"/>
                        </a:rPr>
                        <a:t>Residential Developer</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($30.3M) </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1" u="none" strike="noStrike" kern="1200">
                          <a:solidFill>
                            <a:srgbClr val="FF0000"/>
                          </a:solidFill>
                          <a:effectLst/>
                          <a:latin typeface="Roboto" panose="02000000000000000000" pitchFamily="2" charset="0"/>
                          <a:ea typeface="Roboto" panose="02000000000000000000" pitchFamily="2" charset="0"/>
                          <a:cs typeface="+mn-cs"/>
                        </a:rPr>
                        <a:t>($3.90) </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lumMod val="50000"/>
                            </a:schemeClr>
                          </a:solidFill>
                          <a:effectLst/>
                          <a:uLnTx/>
                          <a:uFillTx/>
                          <a:latin typeface="Roboto" panose="02000000000000000000" pitchFamily="2" charset="0"/>
                          <a:ea typeface="Roboto" panose="02000000000000000000" pitchFamily="2" charset="0"/>
                          <a:cs typeface="+mn-cs"/>
                        </a:rPr>
                        <a:t>+1.8%</a:t>
                      </a:r>
                    </a:p>
                  </a:txBody>
                  <a:tcPr marT="0" marB="0" anchor="ctr">
                    <a:solidFill>
                      <a:schemeClr val="bg1"/>
                    </a:solidFill>
                  </a:tcPr>
                </a:tc>
                <a:tc>
                  <a:txBody>
                    <a:bodyPr/>
                    <a:lstStyle/>
                    <a:p>
                      <a:pPr marL="0" algn="ctr" defTabSz="914400" rtl="0" eaLnBrk="1" fontAlgn="b" latinLnBrk="0" hangingPunct="1"/>
                      <a:r>
                        <a:rPr lang="en-US" sz="1200" b="0" i="1" u="none" strike="noStrike" kern="1200">
                          <a:solidFill>
                            <a:schemeClr val="bg1">
                              <a:lumMod val="50000"/>
                            </a:schemeClr>
                          </a:solidFill>
                          <a:effectLst/>
                          <a:latin typeface="Roboto" panose="02000000000000000000" pitchFamily="2" charset="0"/>
                          <a:ea typeface="Roboto" panose="02000000000000000000" pitchFamily="2" charset="0"/>
                          <a:cs typeface="+mn-cs"/>
                        </a:rPr>
                        <a:t>&lt; 5.0%</a:t>
                      </a:r>
                    </a:p>
                  </a:txBody>
                  <a:tcPr marT="0" marB="0" anchor="ctr">
                    <a:solidFill>
                      <a:schemeClr val="bg1"/>
                    </a:solidFill>
                  </a:tcPr>
                </a:tc>
                <a:extLst>
                  <a:ext uri="{0D108BD9-81ED-4DB2-BD59-A6C34878D82A}">
                    <a16:rowId xmlns:a16="http://schemas.microsoft.com/office/drawing/2014/main" xmlns="" val="4012299834"/>
                  </a:ext>
                </a:extLst>
              </a:tr>
              <a:tr h="274320">
                <a:tc>
                  <a:txBody>
                    <a:bodyPr/>
                    <a:lstStyle/>
                    <a:p>
                      <a:pPr algn="l" fontAlgn="ctr"/>
                      <a:r>
                        <a:rPr lang="en-US" sz="1200" b="0" i="1" u="none" strike="noStrike">
                          <a:solidFill>
                            <a:schemeClr val="bg1">
                              <a:lumMod val="50000"/>
                            </a:schemeClr>
                          </a:solidFill>
                          <a:effectLst/>
                          <a:latin typeface="Roboto" panose="02000000000000000000" pitchFamily="2" charset="0"/>
                          <a:ea typeface="Roboto" panose="02000000000000000000" pitchFamily="2" charset="0"/>
                        </a:rPr>
                        <a:t>Non-Residential Developer</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($53.4M) </a:t>
                      </a:r>
                    </a:p>
                  </a:txBody>
                  <a:tcPr marT="0" marB="0" anchor="ctr">
                    <a:solidFill>
                      <a:schemeClr val="bg1"/>
                    </a:solidFill>
                  </a:tcPr>
                </a:tc>
                <a:tc>
                  <a:txBody>
                    <a:bodyPr/>
                    <a:lstStyle/>
                    <a:p>
                      <a:pPr marL="0" algn="ctr" defTabSz="914400" rtl="0" eaLnBrk="1" fontAlgn="b" latinLnBrk="0" hangingPunct="1"/>
                      <a:r>
                        <a:rPr lang="en-US" sz="1200" b="0" i="1" u="none" strike="noStrike" kern="1200">
                          <a:solidFill>
                            <a:srgbClr val="FF0000"/>
                          </a:solidFill>
                          <a:effectLst/>
                          <a:latin typeface="Roboto" panose="02000000000000000000" pitchFamily="2" charset="0"/>
                          <a:ea typeface="Roboto" panose="02000000000000000000" pitchFamily="2" charset="0"/>
                          <a:cs typeface="+mn-cs"/>
                        </a:rPr>
                        <a:t>($6.31)</a:t>
                      </a:r>
                      <a:endParaRPr lang="en-US" sz="1200" b="0" i="1" u="none" strike="noStrike" kern="1200">
                        <a:solidFill>
                          <a:schemeClr val="bg1">
                            <a:lumMod val="50000"/>
                          </a:schemeClr>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50000"/>
                            </a:schemeClr>
                          </a:solidFill>
                          <a:effectLst/>
                          <a:uLnTx/>
                          <a:uFillTx/>
                          <a:latin typeface="Roboto" panose="02000000000000000000" pitchFamily="2" charset="0"/>
                          <a:ea typeface="Roboto" panose="02000000000000000000" pitchFamily="2" charset="0"/>
                          <a:cs typeface="+mn-cs"/>
                        </a:rPr>
                        <a:t>+2.0%</a:t>
                      </a:r>
                    </a:p>
                  </a:txBody>
                  <a:tcPr marT="0" marB="0" anchor="ctr">
                    <a:solidFill>
                      <a:schemeClr val="bg1"/>
                    </a:solidFill>
                  </a:tcPr>
                </a:tc>
                <a:tc>
                  <a:txBody>
                    <a:bodyPr/>
                    <a:lstStyle/>
                    <a:p>
                      <a:pPr marL="0" algn="ctr" defTabSz="914400" rtl="0" eaLnBrk="1" fontAlgn="b" latinLnBrk="0" hangingPunct="1"/>
                      <a:r>
                        <a:rPr lang="en-US" sz="1200" b="0" i="1" u="none" strike="noStrike" kern="1200">
                          <a:solidFill>
                            <a:schemeClr val="bg1">
                              <a:lumMod val="50000"/>
                            </a:schemeClr>
                          </a:solidFill>
                          <a:effectLst/>
                          <a:latin typeface="Roboto" panose="02000000000000000000" pitchFamily="2" charset="0"/>
                          <a:ea typeface="Roboto" panose="02000000000000000000" pitchFamily="2" charset="0"/>
                          <a:cs typeface="+mn-cs"/>
                        </a:rPr>
                        <a:t>&lt; 5.0%</a:t>
                      </a:r>
                    </a:p>
                  </a:txBody>
                  <a:tcPr marT="0" marB="0" anchor="ctr">
                    <a:solidFill>
                      <a:schemeClr val="bg1"/>
                    </a:solidFill>
                  </a:tcPr>
                </a:tc>
                <a:extLst>
                  <a:ext uri="{0D108BD9-81ED-4DB2-BD59-A6C34878D82A}">
                    <a16:rowId xmlns:a16="http://schemas.microsoft.com/office/drawing/2014/main" xmlns="" val="1650347994"/>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Association</a:t>
                      </a:r>
                    </a:p>
                  </a:txBody>
                  <a:tcPr marT="0" marB="0" anchor="ctr">
                    <a:solidFill>
                      <a:srgbClr val="E1E1E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($1.2M) </a:t>
                      </a:r>
                    </a:p>
                  </a:txBody>
                  <a:tcPr marT="0" marB="0" anchor="ctr">
                    <a:solidFill>
                      <a:srgbClr val="E1E1E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($0.08)</a:t>
                      </a:r>
                      <a:endParaRPr lang="en-US" sz="1200" b="1" i="0" u="none" strike="noStrike" kern="1200" noProof="0" dirty="0">
                        <a:solidFill>
                          <a:srgbClr val="FF0000"/>
                        </a:solidFill>
                        <a:effectLst/>
                        <a:latin typeface="Roboto" panose="02000000000000000000" pitchFamily="2" charset="0"/>
                        <a:ea typeface="Roboto" panose="02000000000000000000" pitchFamily="2" charset="0"/>
                        <a:cs typeface="+mn-cs"/>
                      </a:endParaRPr>
                    </a:p>
                  </a:txBody>
                  <a:tcPr marT="0" marB="0" anchor="ctr">
                    <a:solidFill>
                      <a:srgbClr val="E1E1E1"/>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E1E1E1"/>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E1E1E1"/>
                    </a:solidFill>
                  </a:tcPr>
                </a:tc>
                <a:extLst>
                  <a:ext uri="{0D108BD9-81ED-4DB2-BD59-A6C34878D82A}">
                    <a16:rowId xmlns:a16="http://schemas.microsoft.com/office/drawing/2014/main" xmlns="" val="917161345"/>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Private (Owner/Tenant)</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($14.4M) </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($0.88)</a:t>
                      </a:r>
                      <a:endParaRPr lang="en-US" sz="1200" b="1" i="0" u="none" strike="noStrike" kern="1200" noProof="0">
                        <a:solidFill>
                          <a:srgbClr val="FF0000"/>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182513435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Other (ESCO etc.)</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($12.9M) </a:t>
                      </a:r>
                    </a:p>
                  </a:txBody>
                  <a:tcPr marT="0" marB="0" anchor="ctr">
                    <a:solidFill>
                      <a:schemeClr val="accent3">
                        <a:tint val="40000"/>
                      </a:schemeClr>
                    </a:solidFill>
                  </a:tcPr>
                </a:tc>
                <a:tc>
                  <a:txBody>
                    <a:bodyPr/>
                    <a:lstStyle/>
                    <a:p>
                      <a:pPr marL="0" algn="ctr" defTabSz="914400" rtl="0" eaLnBrk="1" fontAlgn="b" latinLnBrk="0" hangingPunct="1"/>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($0.80)</a:t>
                      </a:r>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endParaRPr lang="en-US" sz="1200" b="0" i="0" u="none" strike="noStrike" kern="1200" dirty="0">
                        <a:solidFill>
                          <a:srgbClr val="000000"/>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35332066"/>
                  </a:ext>
                </a:extLst>
              </a:tr>
            </a:tbl>
          </a:graphicData>
        </a:graphic>
      </p:graphicFrame>
      <p:sp>
        <p:nvSpPr>
          <p:cNvPr id="15" name="Rectangle 14">
            <a:extLst>
              <a:ext uri="{FF2B5EF4-FFF2-40B4-BE49-F238E27FC236}">
                <a16:creationId xmlns:a16="http://schemas.microsoft.com/office/drawing/2014/main" xmlns="" id="{F8B69EF1-06AD-49E1-9539-17042F52AA2A}"/>
              </a:ext>
            </a:extLst>
          </p:cNvPr>
          <p:cNvSpPr/>
          <p:nvPr/>
        </p:nvSpPr>
        <p:spPr>
          <a:xfrm>
            <a:off x="380998" y="1588730"/>
            <a:ext cx="10972800"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a:latin typeface="Roboto" panose="02000000000000000000" pitchFamily="2" charset="0"/>
                <a:ea typeface="Roboto" panose="02000000000000000000" pitchFamily="2" charset="0"/>
              </a:rPr>
              <a:t>Cost Performance - CapEx</a:t>
            </a:r>
          </a:p>
        </p:txBody>
      </p:sp>
      <p:sp>
        <p:nvSpPr>
          <p:cNvPr id="16" name="Oval 15">
            <a:extLst>
              <a:ext uri="{FF2B5EF4-FFF2-40B4-BE49-F238E27FC236}">
                <a16:creationId xmlns:a16="http://schemas.microsoft.com/office/drawing/2014/main" xmlns="" id="{070E9000-B10F-448A-B804-07FEF0C72C18}"/>
              </a:ext>
            </a:extLst>
          </p:cNvPr>
          <p:cNvSpPr/>
          <p:nvPr/>
        </p:nvSpPr>
        <p:spPr>
          <a:xfrm>
            <a:off x="11508107" y="3381612"/>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2C4F2A53-20DF-43F7-B013-FDCE519BF65E}"/>
              </a:ext>
            </a:extLst>
          </p:cNvPr>
          <p:cNvSpPr/>
          <p:nvPr/>
        </p:nvSpPr>
        <p:spPr>
          <a:xfrm>
            <a:off x="11508107" y="3108890"/>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869BA8B-9643-4446-A4A2-6E00D7754F0B}"/>
              </a:ext>
            </a:extLst>
          </p:cNvPr>
          <p:cNvSpPr txBox="1"/>
          <p:nvPr/>
        </p:nvSpPr>
        <p:spPr>
          <a:xfrm>
            <a:off x="4687504"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Incremental Cost</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048A3229-8F90-462A-9DEA-A77297525FAA}"/>
              </a:ext>
            </a:extLst>
          </p:cNvPr>
          <p:cNvSpPr txBox="1"/>
          <p:nvPr/>
        </p:nvSpPr>
        <p:spPr>
          <a:xfrm>
            <a:off x="6362299"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Incremental Cost / SF</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xmlns="" id="{4D95BB18-7157-49E2-BF6F-6956AC579AF3}"/>
              </a:ext>
            </a:extLst>
          </p:cNvPr>
          <p:cNvSpPr txBox="1"/>
          <p:nvPr/>
        </p:nvSpPr>
        <p:spPr>
          <a:xfrm>
            <a:off x="8020650"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 Cost Incremental</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xmlns="" id="{4D43D7F9-D21C-496F-9930-ED44F930028D}"/>
              </a:ext>
            </a:extLst>
          </p:cNvPr>
          <p:cNvSpPr txBox="1"/>
          <p:nvPr/>
        </p:nvSpPr>
        <p:spPr>
          <a:xfrm>
            <a:off x="9678999"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Constraints %</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22" name="Oval 21">
            <a:extLst>
              <a:ext uri="{FF2B5EF4-FFF2-40B4-BE49-F238E27FC236}">
                <a16:creationId xmlns:a16="http://schemas.microsoft.com/office/drawing/2014/main" xmlns="" id="{CD7475E0-776F-44D0-975C-478ADA23D3D4}"/>
              </a:ext>
            </a:extLst>
          </p:cNvPr>
          <p:cNvSpPr/>
          <p:nvPr/>
        </p:nvSpPr>
        <p:spPr>
          <a:xfrm>
            <a:off x="11508107" y="3654334"/>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161A44B8-6553-4406-B8E4-62E9D7E71E58}"/>
              </a:ext>
            </a:extLst>
          </p:cNvPr>
          <p:cNvSpPr/>
          <p:nvPr/>
        </p:nvSpPr>
        <p:spPr>
          <a:xfrm>
            <a:off x="11508107" y="3927055"/>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13DAA90D-4224-4366-A0B3-C5962DD96194}"/>
              </a:ext>
            </a:extLst>
          </p:cNvPr>
          <p:cNvSpPr txBox="1"/>
          <p:nvPr/>
        </p:nvSpPr>
        <p:spPr>
          <a:xfrm>
            <a:off x="233494" y="5955631"/>
            <a:ext cx="3332401" cy="430887"/>
          </a:xfrm>
          <a:prstGeom prst="rect">
            <a:avLst/>
          </a:prstGeom>
          <a:noFill/>
        </p:spPr>
        <p:txBody>
          <a:bodyPr wrap="square" rtlCol="0">
            <a:spAutoFit/>
          </a:bodyPr>
          <a:lstStyle/>
          <a:p>
            <a:r>
              <a:rPr lang="en-US" sz="1100" i="1" dirty="0"/>
              <a:t>Note: negative values represent costs, positive as savings</a:t>
            </a:r>
          </a:p>
        </p:txBody>
      </p:sp>
    </p:spTree>
    <p:extLst>
      <p:ext uri="{BB962C8B-B14F-4D97-AF65-F5344CB8AC3E}">
        <p14:creationId xmlns:p14="http://schemas.microsoft.com/office/powerpoint/2010/main" val="4001255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CF608B31-3B4C-456E-9C93-2350640AB2BB}"/>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a:lnSpc>
                <a:spcPts val="3200"/>
              </a:lnSpc>
              <a:defRPr/>
            </a:pPr>
            <a:r>
              <a:rPr lang="en-US" sz="1800" dirty="0"/>
              <a:t>1. </a:t>
            </a:r>
            <a:r>
              <a:rPr lang="en-US" sz="1800" dirty="0" smtClean="0"/>
              <a:t>Goal Optimized</a:t>
            </a:r>
            <a:endParaRPr kumimoji="0" lang="en-US" sz="1800" b="1" i="0" u="none" strike="noStrike" kern="1200" cap="none" spc="0" normalizeH="0" baseline="0" noProof="0" dirty="0">
              <a:ln>
                <a:noFill/>
              </a:ln>
              <a:solidFill>
                <a:srgbClr val="05406D"/>
              </a:solidFill>
              <a:effectLst/>
              <a:uLnTx/>
              <a:uFillTx/>
            </a:endParaRPr>
          </a:p>
          <a:p>
            <a:pPr>
              <a:lnSpc>
                <a:spcPts val="3200"/>
              </a:lnSpc>
              <a:defRPr/>
            </a:pPr>
            <a:r>
              <a:rPr lang="en-US" sz="1800" dirty="0" err="1">
                <a:solidFill>
                  <a:srgbClr val="50A5F2"/>
                </a:solidFill>
                <a:latin typeface="Roboto"/>
                <a:ea typeface="Roboto"/>
              </a:rPr>
              <a:t>CapEx</a:t>
            </a:r>
            <a:r>
              <a:rPr lang="en-US" sz="1800" dirty="0">
                <a:solidFill>
                  <a:srgbClr val="50A5F2"/>
                </a:solidFill>
                <a:latin typeface="Roboto"/>
                <a:ea typeface="Roboto"/>
              </a:rPr>
              <a:t> Detailed</a:t>
            </a:r>
            <a:endParaRPr kumimoji="0" lang="en-US" sz="1800" b="1" i="0" u="none" strike="noStrike" kern="1200" cap="none" spc="0" normalizeH="0" baseline="0" noProof="0" dirty="0">
              <a:ln>
                <a:noFill/>
              </a:ln>
              <a:solidFill>
                <a:srgbClr val="05406D"/>
              </a:solidFill>
              <a:effectLst/>
              <a:uLnTx/>
              <a:uFillTx/>
            </a:endParaRPr>
          </a:p>
        </p:txBody>
      </p:sp>
      <p:graphicFrame>
        <p:nvGraphicFramePr>
          <p:cNvPr id="12" name="Table 11">
            <a:extLst>
              <a:ext uri="{FF2B5EF4-FFF2-40B4-BE49-F238E27FC236}">
                <a16:creationId xmlns:a16="http://schemas.microsoft.com/office/drawing/2014/main" xmlns="" id="{A72590B1-D265-4097-857D-238164577CFE}"/>
              </a:ext>
            </a:extLst>
          </p:cNvPr>
          <p:cNvGraphicFramePr>
            <a:graphicFrameLocks noGrp="1"/>
          </p:cNvGraphicFramePr>
          <p:nvPr>
            <p:extLst>
              <p:ext uri="{D42A27DB-BD31-4B8C-83A1-F6EECF244321}">
                <p14:modId xmlns:p14="http://schemas.microsoft.com/office/powerpoint/2010/main" val="794132854"/>
              </p:ext>
            </p:extLst>
          </p:nvPr>
        </p:nvGraphicFramePr>
        <p:xfrm>
          <a:off x="4327993" y="192015"/>
          <a:ext cx="5702300" cy="1781175"/>
        </p:xfrm>
        <a:graphic>
          <a:graphicData uri="http://schemas.openxmlformats.org/drawingml/2006/table">
            <a:tbl>
              <a:tblPr/>
              <a:tblGrid>
                <a:gridCol w="2770233">
                  <a:extLst>
                    <a:ext uri="{9D8B030D-6E8A-4147-A177-3AD203B41FA5}">
                      <a16:colId xmlns:a16="http://schemas.microsoft.com/office/drawing/2014/main" xmlns="" val="2544219245"/>
                    </a:ext>
                  </a:extLst>
                </a:gridCol>
                <a:gridCol w="1040820">
                  <a:extLst>
                    <a:ext uri="{9D8B030D-6E8A-4147-A177-3AD203B41FA5}">
                      <a16:colId xmlns:a16="http://schemas.microsoft.com/office/drawing/2014/main" xmlns="" val="2587803343"/>
                    </a:ext>
                  </a:extLst>
                </a:gridCol>
                <a:gridCol w="939277">
                  <a:extLst>
                    <a:ext uri="{9D8B030D-6E8A-4147-A177-3AD203B41FA5}">
                      <a16:colId xmlns:a16="http://schemas.microsoft.com/office/drawing/2014/main" xmlns="" val="3864228893"/>
                    </a:ext>
                  </a:extLst>
                </a:gridCol>
                <a:gridCol w="951970">
                  <a:extLst>
                    <a:ext uri="{9D8B030D-6E8A-4147-A177-3AD203B41FA5}">
                      <a16:colId xmlns:a16="http://schemas.microsoft.com/office/drawing/2014/main" xmlns="" val="2906406949"/>
                    </a:ext>
                  </a:extLst>
                </a:gridCol>
              </a:tblGrid>
              <a:tr h="161925">
                <a:tc>
                  <a:txBody>
                    <a:bodyPr/>
                    <a:lstStyle/>
                    <a:p>
                      <a:pPr algn="r" fontAlgn="b"/>
                      <a:r>
                        <a:rPr lang="en-US" sz="1000" b="0" i="0" u="none" strike="noStrike" dirty="0">
                          <a:solidFill>
                            <a:srgbClr val="000000"/>
                          </a:solidFill>
                          <a:effectLst/>
                          <a:latin typeface="Arial" panose="020B0604020202020204" pitchFamily="34" charset="0"/>
                        </a:rPr>
                        <a:t>Vertical Developer Capex</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Net</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NRES</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RES</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2402388868"/>
                  </a:ext>
                </a:extLst>
              </a:tr>
              <a:tr h="161925">
                <a:tc>
                  <a:txBody>
                    <a:bodyPr/>
                    <a:lstStyle/>
                    <a:p>
                      <a:pPr algn="r" fontAlgn="b"/>
                      <a:r>
                        <a:rPr lang="en-US" sz="1000" b="0" i="0" u="none" strike="noStrike">
                          <a:solidFill>
                            <a:srgbClr val="000000"/>
                          </a:solidFill>
                          <a:effectLst/>
                          <a:latin typeface="Arial" panose="020B0604020202020204" pitchFamily="34" charset="0"/>
                        </a:rPr>
                        <a:t>Carbon</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extLst>
                  <a:ext uri="{0D108BD9-81ED-4DB2-BD59-A6C34878D82A}">
                    <a16:rowId xmlns:a16="http://schemas.microsoft.com/office/drawing/2014/main" xmlns="" val="1761161993"/>
                  </a:ext>
                </a:extLst>
              </a:tr>
              <a:tr h="161925">
                <a:tc>
                  <a:txBody>
                    <a:bodyPr/>
                    <a:lstStyle/>
                    <a:p>
                      <a:pPr algn="r" fontAlgn="b"/>
                      <a:r>
                        <a:rPr lang="en-US" sz="1000" b="0" i="0" u="none" strike="noStrike">
                          <a:solidFill>
                            <a:srgbClr val="000000"/>
                          </a:solidFill>
                          <a:effectLst/>
                          <a:latin typeface="Arial" panose="020B0604020202020204" pitchFamily="34" charset="0"/>
                        </a:rPr>
                        <a:t>Water</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tc>
                  <a:txBody>
                    <a:bodyPr/>
                    <a:lstStyle/>
                    <a:p>
                      <a:pPr algn="ctr" fontAlgn="b"/>
                      <a:r>
                        <a:rPr lang="en-US" sz="1000" b="0" i="0" u="none" strike="noStrike">
                          <a:solidFill>
                            <a:srgbClr val="000000"/>
                          </a:solidFill>
                          <a:effectLst/>
                          <a:latin typeface="Arial" panose="020B0604020202020204" pitchFamily="34" charset="0"/>
                        </a:rPr>
                        <a:t>-2M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tc>
                  <a:txBody>
                    <a:bodyPr/>
                    <a:lstStyle/>
                    <a:p>
                      <a:pPr algn="ctr" fontAlgn="b"/>
                      <a:r>
                        <a:rPr lang="en-US" sz="1000" b="0" i="0" u="none" strike="noStrike">
                          <a:solidFill>
                            <a:srgbClr val="000000"/>
                          </a:solidFill>
                          <a:effectLst/>
                          <a:latin typeface="Arial" panose="020B0604020202020204" pitchFamily="34" charset="0"/>
                        </a:rPr>
                        <a:t>-1M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3410609834"/>
                  </a:ext>
                </a:extLst>
              </a:tr>
              <a:tr h="161925">
                <a:tc>
                  <a:txBody>
                    <a:bodyPr/>
                    <a:lstStyle/>
                    <a:p>
                      <a:pPr algn="r" fontAlgn="b"/>
                      <a:r>
                        <a:rPr lang="en-US" sz="1000" b="0" i="0" u="none" strike="noStrike">
                          <a:solidFill>
                            <a:srgbClr val="000000"/>
                          </a:solidFill>
                          <a:effectLst/>
                          <a:latin typeface="Arial" panose="020B0604020202020204" pitchFamily="34" charset="0"/>
                        </a:rPr>
                        <a:t>Energy</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b"/>
                      <a:r>
                        <a:rPr lang="en-US" sz="1000" b="0" i="0" u="none" strike="noStrike">
                          <a:solidFill>
                            <a:srgbClr val="000000"/>
                          </a:solidFill>
                          <a:effectLst/>
                          <a:latin typeface="Arial" panose="020B0604020202020204" pitchFamily="34" charset="0"/>
                        </a:rPr>
                        <a:t>-3M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extLst>
                  <a:ext uri="{0D108BD9-81ED-4DB2-BD59-A6C34878D82A}">
                    <a16:rowId xmlns:a16="http://schemas.microsoft.com/office/drawing/2014/main" xmlns="" val="1932139181"/>
                  </a:ext>
                </a:extLst>
              </a:tr>
              <a:tr h="161925">
                <a:tc>
                  <a:txBody>
                    <a:bodyPr/>
                    <a:lstStyle/>
                    <a:p>
                      <a:pPr algn="r" fontAlgn="b"/>
                      <a:r>
                        <a:rPr lang="en-US" sz="1000" b="0" i="0" u="none" strike="noStrike">
                          <a:solidFill>
                            <a:srgbClr val="000000"/>
                          </a:solidFill>
                          <a:effectLst/>
                          <a:latin typeface="Arial" panose="020B0604020202020204" pitchFamily="34" charset="0"/>
                        </a:rPr>
                        <a:t>District Energy</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extLst>
                  <a:ext uri="{0D108BD9-81ED-4DB2-BD59-A6C34878D82A}">
                    <a16:rowId xmlns:a16="http://schemas.microsoft.com/office/drawing/2014/main" xmlns="" val="3076182368"/>
                  </a:ext>
                </a:extLst>
              </a:tr>
              <a:tr h="161925">
                <a:tc>
                  <a:txBody>
                    <a:bodyPr/>
                    <a:lstStyle/>
                    <a:p>
                      <a:pPr algn="r" fontAlgn="b"/>
                      <a:r>
                        <a:rPr lang="en-US" sz="1000" b="0" i="0" u="none" strike="noStrike">
                          <a:solidFill>
                            <a:srgbClr val="000000"/>
                          </a:solidFill>
                          <a:effectLst/>
                          <a:latin typeface="Arial" panose="020B0604020202020204" pitchFamily="34" charset="0"/>
                        </a:rPr>
                        <a:t>Solar</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-140M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000" b="0" i="0" u="none" strike="noStrike">
                          <a:solidFill>
                            <a:srgbClr val="000000"/>
                          </a:solidFill>
                          <a:effectLst/>
                          <a:latin typeface="Arial" panose="020B0604020202020204" pitchFamily="34" charset="0"/>
                        </a:rPr>
                        <a:t>-82M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F76"/>
                    </a:solidFill>
                  </a:tcPr>
                </a:tc>
                <a:tc>
                  <a:txBody>
                    <a:bodyPr/>
                    <a:lstStyle/>
                    <a:p>
                      <a:pPr algn="ctr" fontAlgn="b"/>
                      <a:r>
                        <a:rPr lang="en-US" sz="1000" b="0" i="0" u="none" strike="noStrike">
                          <a:solidFill>
                            <a:srgbClr val="000000"/>
                          </a:solidFill>
                          <a:effectLst/>
                          <a:latin typeface="Arial" panose="020B0604020202020204" pitchFamily="34" charset="0"/>
                        </a:rPr>
                        <a:t>-58M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67A"/>
                    </a:solidFill>
                  </a:tcPr>
                </a:tc>
                <a:extLst>
                  <a:ext uri="{0D108BD9-81ED-4DB2-BD59-A6C34878D82A}">
                    <a16:rowId xmlns:a16="http://schemas.microsoft.com/office/drawing/2014/main" xmlns="" val="1102171167"/>
                  </a:ext>
                </a:extLst>
              </a:tr>
              <a:tr h="161925">
                <a:tc>
                  <a:txBody>
                    <a:bodyPr/>
                    <a:lstStyle/>
                    <a:p>
                      <a:pPr algn="r" fontAlgn="b"/>
                      <a:r>
                        <a:rPr lang="en-US" sz="1000" b="0" i="0" u="none" strike="noStrike">
                          <a:solidFill>
                            <a:srgbClr val="000000"/>
                          </a:solidFill>
                          <a:effectLst/>
                          <a:latin typeface="Arial" panose="020B0604020202020204" pitchFamily="34" charset="0"/>
                        </a:rPr>
                        <a:t>Smart Buildings</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-24M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tc>
                  <a:txBody>
                    <a:bodyPr/>
                    <a:lstStyle/>
                    <a:p>
                      <a:pPr algn="ctr" fontAlgn="b"/>
                      <a:r>
                        <a:rPr lang="en-US" sz="1000" b="0" i="0" u="none" strike="noStrike">
                          <a:solidFill>
                            <a:srgbClr val="000000"/>
                          </a:solidFill>
                          <a:effectLst/>
                          <a:latin typeface="Arial" panose="020B0604020202020204" pitchFamily="34" charset="0"/>
                        </a:rPr>
                        <a:t>-12M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82"/>
                    </a:solidFill>
                  </a:tcPr>
                </a:tc>
                <a:tc>
                  <a:txBody>
                    <a:bodyPr/>
                    <a:lstStyle/>
                    <a:p>
                      <a:pPr algn="ctr" fontAlgn="b"/>
                      <a:r>
                        <a:rPr lang="en-US" sz="1000" b="0" i="0" u="none" strike="noStrike">
                          <a:solidFill>
                            <a:srgbClr val="000000"/>
                          </a:solidFill>
                          <a:effectLst/>
                          <a:latin typeface="Arial" panose="020B0604020202020204" pitchFamily="34" charset="0"/>
                        </a:rPr>
                        <a:t>-12M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82"/>
                    </a:solidFill>
                  </a:tcPr>
                </a:tc>
                <a:extLst>
                  <a:ext uri="{0D108BD9-81ED-4DB2-BD59-A6C34878D82A}">
                    <a16:rowId xmlns:a16="http://schemas.microsoft.com/office/drawing/2014/main" xmlns="" val="3650045054"/>
                  </a:ext>
                </a:extLst>
              </a:tr>
              <a:tr h="161925">
                <a:tc>
                  <a:txBody>
                    <a:bodyPr/>
                    <a:lstStyle/>
                    <a:p>
                      <a:pPr algn="r" fontAlgn="b"/>
                      <a:r>
                        <a:rPr lang="en-US" sz="1000" b="0" i="0" u="none" strike="noStrike">
                          <a:solidFill>
                            <a:srgbClr val="000000"/>
                          </a:solidFill>
                          <a:effectLst/>
                          <a:latin typeface="Arial" panose="020B0604020202020204" pitchFamily="34" charset="0"/>
                        </a:rPr>
                        <a:t>Smart Infrastructure/District/Mobility (AECOM)</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extLst>
                  <a:ext uri="{0D108BD9-81ED-4DB2-BD59-A6C34878D82A}">
                    <a16:rowId xmlns:a16="http://schemas.microsoft.com/office/drawing/2014/main" xmlns="" val="588135610"/>
                  </a:ext>
                </a:extLst>
              </a:tr>
              <a:tr h="161925">
                <a:tc>
                  <a:txBody>
                    <a:bodyPr/>
                    <a:lstStyle/>
                    <a:p>
                      <a:pPr algn="r" fontAlgn="b"/>
                      <a:r>
                        <a:rPr lang="en-US" sz="1000" b="0" i="0" u="none" strike="noStrike">
                          <a:solidFill>
                            <a:srgbClr val="000000"/>
                          </a:solidFill>
                          <a:effectLst/>
                          <a:latin typeface="Arial" panose="020B0604020202020204" pitchFamily="34" charset="0"/>
                        </a:rPr>
                        <a:t>Smart Mobility (SS)</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$85M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000" b="0" i="0" u="none" strike="noStrike">
                          <a:solidFill>
                            <a:srgbClr val="000000"/>
                          </a:solidFill>
                          <a:effectLst/>
                          <a:latin typeface="Arial" panose="020B0604020202020204" pitchFamily="34" charset="0"/>
                        </a:rPr>
                        <a:t>$42M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D47F"/>
                    </a:solidFill>
                  </a:tcPr>
                </a:tc>
                <a:tc>
                  <a:txBody>
                    <a:bodyPr/>
                    <a:lstStyle/>
                    <a:p>
                      <a:pPr algn="ctr" fontAlgn="b"/>
                      <a:r>
                        <a:rPr lang="en-US" sz="1000" b="0" i="0" u="none" strike="noStrike">
                          <a:solidFill>
                            <a:srgbClr val="000000"/>
                          </a:solidFill>
                          <a:effectLst/>
                          <a:latin typeface="Arial" panose="020B0604020202020204" pitchFamily="34" charset="0"/>
                        </a:rPr>
                        <a:t>$42M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D47F"/>
                    </a:solidFill>
                  </a:tcPr>
                </a:tc>
                <a:extLst>
                  <a:ext uri="{0D108BD9-81ED-4DB2-BD59-A6C34878D82A}">
                    <a16:rowId xmlns:a16="http://schemas.microsoft.com/office/drawing/2014/main" xmlns="" val="1398874203"/>
                  </a:ext>
                </a:extLst>
              </a:tr>
              <a:tr h="161925">
                <a:tc>
                  <a:txBody>
                    <a:bodyPr/>
                    <a:lstStyle/>
                    <a:p>
                      <a:pPr algn="r" fontAlgn="b"/>
                      <a:r>
                        <a:rPr lang="en-US" sz="1000" b="0" i="0" u="none" strike="noStrike">
                          <a:solidFill>
                            <a:srgbClr val="000000"/>
                          </a:solidFill>
                          <a:effectLst/>
                          <a:latin typeface="Arial" panose="020B0604020202020204" pitchFamily="34" charset="0"/>
                        </a:rPr>
                        <a:t>Waste</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3388414608"/>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Arial" panose="020B0604020202020204" pitchFamily="34" charset="0"/>
                        </a:rPr>
                        <a:t>-84M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00" b="1" i="0" u="none" strike="noStrike">
                          <a:solidFill>
                            <a:srgbClr val="000000"/>
                          </a:solidFill>
                          <a:effectLst/>
                          <a:latin typeface="Arial" panose="020B0604020202020204" pitchFamily="34" charset="0"/>
                        </a:rPr>
                        <a:t>-53M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00" b="1" i="0" u="none" strike="noStrike" dirty="0">
                          <a:solidFill>
                            <a:srgbClr val="000000"/>
                          </a:solidFill>
                          <a:effectLst/>
                          <a:latin typeface="Arial" panose="020B0604020202020204" pitchFamily="34" charset="0"/>
                        </a:rPr>
                        <a:t>-30M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xmlns="" val="2979837960"/>
                  </a:ext>
                </a:extLst>
              </a:tr>
            </a:tbl>
          </a:graphicData>
        </a:graphic>
      </p:graphicFrame>
      <p:graphicFrame>
        <p:nvGraphicFramePr>
          <p:cNvPr id="13" name="Table 12">
            <a:extLst>
              <a:ext uri="{FF2B5EF4-FFF2-40B4-BE49-F238E27FC236}">
                <a16:creationId xmlns:a16="http://schemas.microsoft.com/office/drawing/2014/main" xmlns="" id="{AAE4B05E-04AE-43D2-88AC-ACC9495C8C5B}"/>
              </a:ext>
            </a:extLst>
          </p:cNvPr>
          <p:cNvGraphicFramePr>
            <a:graphicFrameLocks noGrp="1"/>
          </p:cNvGraphicFramePr>
          <p:nvPr>
            <p:extLst>
              <p:ext uri="{D42A27DB-BD31-4B8C-83A1-F6EECF244321}">
                <p14:modId xmlns:p14="http://schemas.microsoft.com/office/powerpoint/2010/main" val="508635493"/>
              </p:ext>
            </p:extLst>
          </p:nvPr>
        </p:nvGraphicFramePr>
        <p:xfrm>
          <a:off x="4327993" y="2194740"/>
          <a:ext cx="3810000" cy="1781175"/>
        </p:xfrm>
        <a:graphic>
          <a:graphicData uri="http://schemas.openxmlformats.org/drawingml/2006/table">
            <a:tbl>
              <a:tblPr/>
              <a:tblGrid>
                <a:gridCol w="2769467">
                  <a:extLst>
                    <a:ext uri="{9D8B030D-6E8A-4147-A177-3AD203B41FA5}">
                      <a16:colId xmlns:a16="http://schemas.microsoft.com/office/drawing/2014/main" xmlns="" val="1253844650"/>
                    </a:ext>
                  </a:extLst>
                </a:gridCol>
                <a:gridCol w="1040533">
                  <a:extLst>
                    <a:ext uri="{9D8B030D-6E8A-4147-A177-3AD203B41FA5}">
                      <a16:colId xmlns:a16="http://schemas.microsoft.com/office/drawing/2014/main" xmlns="" val="2168630165"/>
                    </a:ext>
                  </a:extLst>
                </a:gridCol>
              </a:tblGrid>
              <a:tr h="161925">
                <a:tc>
                  <a:txBody>
                    <a:bodyPr/>
                    <a:lstStyle/>
                    <a:p>
                      <a:pPr algn="r" fontAlgn="b"/>
                      <a:r>
                        <a:rPr lang="en-US" sz="1000" b="0" i="0" u="none" strike="noStrike" dirty="0">
                          <a:solidFill>
                            <a:srgbClr val="000000"/>
                          </a:solidFill>
                          <a:effectLst/>
                          <a:latin typeface="Arial" panose="020B0604020202020204" pitchFamily="34" charset="0"/>
                        </a:rPr>
                        <a:t>Horizontal Developer Capex</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Net</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3116414278"/>
                  </a:ext>
                </a:extLst>
              </a:tr>
              <a:tr h="161925">
                <a:tc>
                  <a:txBody>
                    <a:bodyPr/>
                    <a:lstStyle/>
                    <a:p>
                      <a:pPr algn="r" fontAlgn="b"/>
                      <a:r>
                        <a:rPr lang="en-US" sz="1000" b="0" i="0" u="none" strike="noStrike">
                          <a:solidFill>
                            <a:srgbClr val="000000"/>
                          </a:solidFill>
                          <a:effectLst/>
                          <a:latin typeface="Arial" panose="020B0604020202020204" pitchFamily="34" charset="0"/>
                        </a:rPr>
                        <a:t>Carbon</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482"/>
                    </a:solidFill>
                  </a:tcPr>
                </a:tc>
                <a:extLst>
                  <a:ext uri="{0D108BD9-81ED-4DB2-BD59-A6C34878D82A}">
                    <a16:rowId xmlns:a16="http://schemas.microsoft.com/office/drawing/2014/main" xmlns="" val="1257233475"/>
                  </a:ext>
                </a:extLst>
              </a:tr>
              <a:tr h="161925">
                <a:tc>
                  <a:txBody>
                    <a:bodyPr/>
                    <a:lstStyle/>
                    <a:p>
                      <a:pPr algn="r" fontAlgn="b"/>
                      <a:r>
                        <a:rPr lang="en-US" sz="1000" b="0" i="0" u="none" strike="noStrike">
                          <a:solidFill>
                            <a:srgbClr val="000000"/>
                          </a:solidFill>
                          <a:effectLst/>
                          <a:latin typeface="Arial" panose="020B0604020202020204" pitchFamily="34" charset="0"/>
                        </a:rPr>
                        <a:t>Water</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82"/>
                    </a:solidFill>
                  </a:tcPr>
                </a:tc>
                <a:extLst>
                  <a:ext uri="{0D108BD9-81ED-4DB2-BD59-A6C34878D82A}">
                    <a16:rowId xmlns:a16="http://schemas.microsoft.com/office/drawing/2014/main" xmlns="" val="2920510500"/>
                  </a:ext>
                </a:extLst>
              </a:tr>
              <a:tr h="161925">
                <a:tc>
                  <a:txBody>
                    <a:bodyPr/>
                    <a:lstStyle/>
                    <a:p>
                      <a:pPr algn="r" fontAlgn="b"/>
                      <a:r>
                        <a:rPr lang="en-US" sz="1000" b="0" i="0" u="none" strike="noStrike">
                          <a:solidFill>
                            <a:srgbClr val="000000"/>
                          </a:solidFill>
                          <a:effectLst/>
                          <a:latin typeface="Arial" panose="020B0604020202020204" pitchFamily="34" charset="0"/>
                        </a:rPr>
                        <a:t>Energy</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68738223"/>
                  </a:ext>
                </a:extLst>
              </a:tr>
              <a:tr h="161925">
                <a:tc>
                  <a:txBody>
                    <a:bodyPr/>
                    <a:lstStyle/>
                    <a:p>
                      <a:pPr algn="r" fontAlgn="b"/>
                      <a:r>
                        <a:rPr lang="en-US" sz="1000" b="0" i="0" u="none" strike="noStrike">
                          <a:solidFill>
                            <a:srgbClr val="000000"/>
                          </a:solidFill>
                          <a:effectLst/>
                          <a:latin typeface="Arial" panose="020B0604020202020204" pitchFamily="34" charset="0"/>
                        </a:rPr>
                        <a:t>District Energy</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07936186"/>
                  </a:ext>
                </a:extLst>
              </a:tr>
              <a:tr h="161925">
                <a:tc>
                  <a:txBody>
                    <a:bodyPr/>
                    <a:lstStyle/>
                    <a:p>
                      <a:pPr algn="r" fontAlgn="b"/>
                      <a:r>
                        <a:rPr lang="en-US" sz="1000" b="0" i="0" u="none" strike="noStrike">
                          <a:solidFill>
                            <a:srgbClr val="000000"/>
                          </a:solidFill>
                          <a:effectLst/>
                          <a:latin typeface="Arial" panose="020B0604020202020204" pitchFamily="34" charset="0"/>
                        </a:rPr>
                        <a:t>Solar</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14086443"/>
                  </a:ext>
                </a:extLst>
              </a:tr>
              <a:tr h="161925">
                <a:tc>
                  <a:txBody>
                    <a:bodyPr/>
                    <a:lstStyle/>
                    <a:p>
                      <a:pPr algn="r" fontAlgn="b"/>
                      <a:r>
                        <a:rPr lang="en-US" sz="1000" b="0" i="0" u="none" strike="noStrike">
                          <a:solidFill>
                            <a:srgbClr val="000000"/>
                          </a:solidFill>
                          <a:effectLst/>
                          <a:latin typeface="Arial" panose="020B0604020202020204" pitchFamily="34" charset="0"/>
                        </a:rPr>
                        <a:t>Smart Buildings</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31302460"/>
                  </a:ext>
                </a:extLst>
              </a:tr>
              <a:tr h="161925">
                <a:tc>
                  <a:txBody>
                    <a:bodyPr/>
                    <a:lstStyle/>
                    <a:p>
                      <a:pPr algn="r" fontAlgn="b"/>
                      <a:r>
                        <a:rPr lang="en-US" sz="1000" b="0" i="0" u="none" strike="noStrike">
                          <a:solidFill>
                            <a:srgbClr val="000000"/>
                          </a:solidFill>
                          <a:effectLst/>
                          <a:latin typeface="Arial" panose="020B0604020202020204" pitchFamily="34" charset="0"/>
                        </a:rPr>
                        <a:t>Smart Infrastructure/District/Mobility (AECOM)</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-10M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xmlns="" val="3140766440"/>
                  </a:ext>
                </a:extLst>
              </a:tr>
              <a:tr h="161925">
                <a:tc>
                  <a:txBody>
                    <a:bodyPr/>
                    <a:lstStyle/>
                    <a:p>
                      <a:pPr algn="r" fontAlgn="b"/>
                      <a:r>
                        <a:rPr lang="en-US" sz="1000" b="0" i="0" u="none" strike="noStrike">
                          <a:solidFill>
                            <a:srgbClr val="000000"/>
                          </a:solidFill>
                          <a:effectLst/>
                          <a:latin typeface="Arial" panose="020B0604020202020204" pitchFamily="34" charset="0"/>
                        </a:rPr>
                        <a:t>Smart Mobility (SS)</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$6M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2480466742"/>
                  </a:ext>
                </a:extLst>
              </a:tr>
              <a:tr h="161925">
                <a:tc>
                  <a:txBody>
                    <a:bodyPr/>
                    <a:lstStyle/>
                    <a:p>
                      <a:pPr algn="r" fontAlgn="b"/>
                      <a:r>
                        <a:rPr lang="en-US" sz="1000" b="0" i="0" u="none" strike="noStrike">
                          <a:solidFill>
                            <a:srgbClr val="000000"/>
                          </a:solidFill>
                          <a:effectLst/>
                          <a:latin typeface="Arial" panose="020B0604020202020204" pitchFamily="34" charset="0"/>
                        </a:rPr>
                        <a:t>Waste</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93567516"/>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Arial" panose="020B0604020202020204" pitchFamily="34" charset="0"/>
                        </a:rPr>
                        <a:t>-6M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xmlns="" val="603089663"/>
                  </a:ext>
                </a:extLst>
              </a:tr>
            </a:tbl>
          </a:graphicData>
        </a:graphic>
      </p:graphicFrame>
      <p:graphicFrame>
        <p:nvGraphicFramePr>
          <p:cNvPr id="14" name="Table 13">
            <a:extLst>
              <a:ext uri="{FF2B5EF4-FFF2-40B4-BE49-F238E27FC236}">
                <a16:creationId xmlns:a16="http://schemas.microsoft.com/office/drawing/2014/main" xmlns="" id="{0095A297-D761-4D5D-86CF-A5130FAB7C0D}"/>
              </a:ext>
            </a:extLst>
          </p:cNvPr>
          <p:cNvGraphicFramePr>
            <a:graphicFrameLocks noGrp="1"/>
          </p:cNvGraphicFramePr>
          <p:nvPr>
            <p:extLst>
              <p:ext uri="{D42A27DB-BD31-4B8C-83A1-F6EECF244321}">
                <p14:modId xmlns:p14="http://schemas.microsoft.com/office/powerpoint/2010/main" val="1350728876"/>
              </p:ext>
            </p:extLst>
          </p:nvPr>
        </p:nvGraphicFramePr>
        <p:xfrm>
          <a:off x="8245764" y="2194739"/>
          <a:ext cx="3810000" cy="1781175"/>
        </p:xfrm>
        <a:graphic>
          <a:graphicData uri="http://schemas.openxmlformats.org/drawingml/2006/table">
            <a:tbl>
              <a:tblPr/>
              <a:tblGrid>
                <a:gridCol w="2769467">
                  <a:extLst>
                    <a:ext uri="{9D8B030D-6E8A-4147-A177-3AD203B41FA5}">
                      <a16:colId xmlns:a16="http://schemas.microsoft.com/office/drawing/2014/main" xmlns="" val="4108958562"/>
                    </a:ext>
                  </a:extLst>
                </a:gridCol>
                <a:gridCol w="1040533">
                  <a:extLst>
                    <a:ext uri="{9D8B030D-6E8A-4147-A177-3AD203B41FA5}">
                      <a16:colId xmlns:a16="http://schemas.microsoft.com/office/drawing/2014/main" xmlns="" val="2545874130"/>
                    </a:ext>
                  </a:extLst>
                </a:gridCol>
              </a:tblGrid>
              <a:tr h="161925">
                <a:tc>
                  <a:txBody>
                    <a:bodyPr/>
                    <a:lstStyle/>
                    <a:p>
                      <a:pPr algn="r" fontAlgn="b"/>
                      <a:r>
                        <a:rPr lang="en-US" sz="1000" b="0" i="0" u="none" strike="noStrike">
                          <a:solidFill>
                            <a:srgbClr val="000000"/>
                          </a:solidFill>
                          <a:effectLst/>
                          <a:latin typeface="Arial" panose="020B0604020202020204" pitchFamily="34" charset="0"/>
                        </a:rPr>
                        <a:t>ThePoint Utility Association Capex</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Net</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222858498"/>
                  </a:ext>
                </a:extLst>
              </a:tr>
              <a:tr h="161925">
                <a:tc>
                  <a:txBody>
                    <a:bodyPr/>
                    <a:lstStyle/>
                    <a:p>
                      <a:pPr algn="r" fontAlgn="b"/>
                      <a:r>
                        <a:rPr lang="en-US" sz="1000" b="0" i="0" u="none" strike="noStrike">
                          <a:solidFill>
                            <a:srgbClr val="000000"/>
                          </a:solidFill>
                          <a:effectLst/>
                          <a:latin typeface="Arial" panose="020B0604020202020204" pitchFamily="34" charset="0"/>
                        </a:rPr>
                        <a:t>Carbon</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18326229"/>
                  </a:ext>
                </a:extLst>
              </a:tr>
              <a:tr h="161925">
                <a:tc>
                  <a:txBody>
                    <a:bodyPr/>
                    <a:lstStyle/>
                    <a:p>
                      <a:pPr algn="r" fontAlgn="b"/>
                      <a:r>
                        <a:rPr lang="en-US" sz="1000" b="0" i="0" u="none" strike="noStrike">
                          <a:solidFill>
                            <a:srgbClr val="000000"/>
                          </a:solidFill>
                          <a:effectLst/>
                          <a:latin typeface="Arial" panose="020B0604020202020204" pitchFamily="34" charset="0"/>
                        </a:rPr>
                        <a:t>Water</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1905179987"/>
                  </a:ext>
                </a:extLst>
              </a:tr>
              <a:tr h="161925">
                <a:tc>
                  <a:txBody>
                    <a:bodyPr/>
                    <a:lstStyle/>
                    <a:p>
                      <a:pPr algn="r" fontAlgn="b"/>
                      <a:r>
                        <a:rPr lang="en-US" sz="1000" b="0" i="0" u="none" strike="noStrike">
                          <a:solidFill>
                            <a:srgbClr val="000000"/>
                          </a:solidFill>
                          <a:effectLst/>
                          <a:latin typeface="Arial" panose="020B0604020202020204" pitchFamily="34" charset="0"/>
                        </a:rPr>
                        <a:t>Energy</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1363847288"/>
                  </a:ext>
                </a:extLst>
              </a:tr>
              <a:tr h="161925">
                <a:tc>
                  <a:txBody>
                    <a:bodyPr/>
                    <a:lstStyle/>
                    <a:p>
                      <a:pPr algn="r" fontAlgn="b"/>
                      <a:r>
                        <a:rPr lang="en-US" sz="1000" b="0" i="0" u="none" strike="noStrike">
                          <a:solidFill>
                            <a:srgbClr val="000000"/>
                          </a:solidFill>
                          <a:effectLst/>
                          <a:latin typeface="Arial" panose="020B0604020202020204" pitchFamily="34" charset="0"/>
                        </a:rPr>
                        <a:t>District Energy</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5326081"/>
                  </a:ext>
                </a:extLst>
              </a:tr>
              <a:tr h="161925">
                <a:tc>
                  <a:txBody>
                    <a:bodyPr/>
                    <a:lstStyle/>
                    <a:p>
                      <a:pPr algn="r" fontAlgn="b"/>
                      <a:r>
                        <a:rPr lang="en-US" sz="1000" b="0" i="0" u="none" strike="noStrike">
                          <a:solidFill>
                            <a:srgbClr val="000000"/>
                          </a:solidFill>
                          <a:effectLst/>
                          <a:latin typeface="Arial" panose="020B0604020202020204" pitchFamily="34" charset="0"/>
                        </a:rPr>
                        <a:t>Solar</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2691795891"/>
                  </a:ext>
                </a:extLst>
              </a:tr>
              <a:tr h="161925">
                <a:tc>
                  <a:txBody>
                    <a:bodyPr/>
                    <a:lstStyle/>
                    <a:p>
                      <a:pPr algn="r" fontAlgn="b"/>
                      <a:r>
                        <a:rPr lang="en-US" sz="1000" b="0" i="0" u="none" strike="noStrike">
                          <a:solidFill>
                            <a:srgbClr val="000000"/>
                          </a:solidFill>
                          <a:effectLst/>
                          <a:latin typeface="Arial" panose="020B0604020202020204" pitchFamily="34" charset="0"/>
                        </a:rPr>
                        <a:t>Smart Buildings</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1034113542"/>
                  </a:ext>
                </a:extLst>
              </a:tr>
              <a:tr h="161925">
                <a:tc>
                  <a:txBody>
                    <a:bodyPr/>
                    <a:lstStyle/>
                    <a:p>
                      <a:pPr algn="r" fontAlgn="b"/>
                      <a:r>
                        <a:rPr lang="en-US" sz="1000" b="0" i="0" u="none" strike="noStrike">
                          <a:solidFill>
                            <a:srgbClr val="000000"/>
                          </a:solidFill>
                          <a:effectLst/>
                          <a:latin typeface="Arial" panose="020B0604020202020204" pitchFamily="34" charset="0"/>
                        </a:rPr>
                        <a:t>Smart Infrastructure/District/Mobility (AECOM)</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-1M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xmlns="" val="1930867570"/>
                  </a:ext>
                </a:extLst>
              </a:tr>
              <a:tr h="161925">
                <a:tc>
                  <a:txBody>
                    <a:bodyPr/>
                    <a:lstStyle/>
                    <a:p>
                      <a:pPr algn="r" fontAlgn="b"/>
                      <a:r>
                        <a:rPr lang="en-US" sz="1000" b="0" i="0" u="none" strike="noStrike">
                          <a:solidFill>
                            <a:srgbClr val="000000"/>
                          </a:solidFill>
                          <a:effectLst/>
                          <a:latin typeface="Arial" panose="020B0604020202020204" pitchFamily="34" charset="0"/>
                        </a:rPr>
                        <a:t>Smart Mobility (SS)</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1885124250"/>
                  </a:ext>
                </a:extLst>
              </a:tr>
              <a:tr h="161925">
                <a:tc>
                  <a:txBody>
                    <a:bodyPr/>
                    <a:lstStyle/>
                    <a:p>
                      <a:pPr algn="r" fontAlgn="b"/>
                      <a:r>
                        <a:rPr lang="en-US" sz="1000" b="0" i="0" u="none" strike="noStrike">
                          <a:solidFill>
                            <a:srgbClr val="000000"/>
                          </a:solidFill>
                          <a:effectLst/>
                          <a:latin typeface="Arial" panose="020B0604020202020204" pitchFamily="34" charset="0"/>
                        </a:rPr>
                        <a:t>Waste</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3048538"/>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Arial" panose="020B0604020202020204" pitchFamily="34" charset="0"/>
                        </a:rPr>
                        <a:t>-1M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xmlns="" val="1635368576"/>
                  </a:ext>
                </a:extLst>
              </a:tr>
            </a:tbl>
          </a:graphicData>
        </a:graphic>
      </p:graphicFrame>
      <p:graphicFrame>
        <p:nvGraphicFramePr>
          <p:cNvPr id="15" name="Table 14">
            <a:extLst>
              <a:ext uri="{FF2B5EF4-FFF2-40B4-BE49-F238E27FC236}">
                <a16:creationId xmlns:a16="http://schemas.microsoft.com/office/drawing/2014/main" xmlns="" id="{B186DD51-52FA-462C-B610-E2F3C2BF1272}"/>
              </a:ext>
            </a:extLst>
          </p:cNvPr>
          <p:cNvGraphicFramePr>
            <a:graphicFrameLocks noGrp="1"/>
          </p:cNvGraphicFramePr>
          <p:nvPr>
            <p:extLst>
              <p:ext uri="{D42A27DB-BD31-4B8C-83A1-F6EECF244321}">
                <p14:modId xmlns:p14="http://schemas.microsoft.com/office/powerpoint/2010/main" val="3960702434"/>
              </p:ext>
            </p:extLst>
          </p:nvPr>
        </p:nvGraphicFramePr>
        <p:xfrm>
          <a:off x="4348577" y="4078309"/>
          <a:ext cx="5702300" cy="2428875"/>
        </p:xfrm>
        <a:graphic>
          <a:graphicData uri="http://schemas.openxmlformats.org/drawingml/2006/table">
            <a:tbl>
              <a:tblPr/>
              <a:tblGrid>
                <a:gridCol w="2770233">
                  <a:extLst>
                    <a:ext uri="{9D8B030D-6E8A-4147-A177-3AD203B41FA5}">
                      <a16:colId xmlns:a16="http://schemas.microsoft.com/office/drawing/2014/main" xmlns="" val="3437755539"/>
                    </a:ext>
                  </a:extLst>
                </a:gridCol>
                <a:gridCol w="1040820">
                  <a:extLst>
                    <a:ext uri="{9D8B030D-6E8A-4147-A177-3AD203B41FA5}">
                      <a16:colId xmlns:a16="http://schemas.microsoft.com/office/drawing/2014/main" xmlns="" val="149331395"/>
                    </a:ext>
                  </a:extLst>
                </a:gridCol>
                <a:gridCol w="939277">
                  <a:extLst>
                    <a:ext uri="{9D8B030D-6E8A-4147-A177-3AD203B41FA5}">
                      <a16:colId xmlns:a16="http://schemas.microsoft.com/office/drawing/2014/main" xmlns="" val="1778433799"/>
                    </a:ext>
                  </a:extLst>
                </a:gridCol>
                <a:gridCol w="951970">
                  <a:extLst>
                    <a:ext uri="{9D8B030D-6E8A-4147-A177-3AD203B41FA5}">
                      <a16:colId xmlns:a16="http://schemas.microsoft.com/office/drawing/2014/main" xmlns="" val="2485234049"/>
                    </a:ext>
                  </a:extLst>
                </a:gridCol>
              </a:tblGrid>
              <a:tr h="161925">
                <a:tc>
                  <a:txBody>
                    <a:bodyPr/>
                    <a:lstStyle/>
                    <a:p>
                      <a:pPr algn="r" fontAlgn="b"/>
                      <a:r>
                        <a:rPr lang="en-US" sz="1000" b="0" i="0" u="none" strike="noStrike">
                          <a:solidFill>
                            <a:srgbClr val="000000"/>
                          </a:solidFill>
                          <a:effectLst/>
                          <a:latin typeface="Arial" panose="020B0604020202020204" pitchFamily="34" charset="0"/>
                        </a:rPr>
                        <a:t>ESCO Etc. Capex</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Net</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NRES</a:t>
                      </a:r>
                    </a:p>
                  </a:txBody>
                  <a:tcPr marL="0" marR="0" marT="0"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RES</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xmlns="" val="99023236"/>
                  </a:ext>
                </a:extLst>
              </a:tr>
              <a:tr h="161925">
                <a:tc>
                  <a:txBody>
                    <a:bodyPr/>
                    <a:lstStyle/>
                    <a:p>
                      <a:pPr algn="r" fontAlgn="b"/>
                      <a:r>
                        <a:rPr lang="en-US" sz="1000" b="0" i="0" u="none" strike="noStrike">
                          <a:solidFill>
                            <a:srgbClr val="000000"/>
                          </a:solidFill>
                          <a:effectLst/>
                          <a:latin typeface="Arial" panose="020B0604020202020204" pitchFamily="34" charset="0"/>
                        </a:rPr>
                        <a:t>Carbon</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3587183135"/>
                  </a:ext>
                </a:extLst>
              </a:tr>
              <a:tr h="161925">
                <a:tc>
                  <a:txBody>
                    <a:bodyPr/>
                    <a:lstStyle/>
                    <a:p>
                      <a:pPr algn="r" fontAlgn="b"/>
                      <a:r>
                        <a:rPr lang="en-US" sz="1000" b="0" i="0" u="none" strike="noStrike">
                          <a:solidFill>
                            <a:srgbClr val="000000"/>
                          </a:solidFill>
                          <a:effectLst/>
                          <a:latin typeface="Arial" panose="020B0604020202020204" pitchFamily="34" charset="0"/>
                        </a:rPr>
                        <a:t>Water</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3391242190"/>
                  </a:ext>
                </a:extLst>
              </a:tr>
              <a:tr h="161925">
                <a:tc>
                  <a:txBody>
                    <a:bodyPr/>
                    <a:lstStyle/>
                    <a:p>
                      <a:pPr algn="r" fontAlgn="b"/>
                      <a:r>
                        <a:rPr lang="en-US" sz="1000" b="0" i="0" u="none" strike="noStrike">
                          <a:solidFill>
                            <a:srgbClr val="000000"/>
                          </a:solidFill>
                          <a:effectLst/>
                          <a:latin typeface="Arial" panose="020B0604020202020204" pitchFamily="34" charset="0"/>
                        </a:rPr>
                        <a:t>Energy</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84420738"/>
                  </a:ext>
                </a:extLst>
              </a:tr>
              <a:tr h="161925">
                <a:tc>
                  <a:txBody>
                    <a:bodyPr/>
                    <a:lstStyle/>
                    <a:p>
                      <a:pPr algn="r" fontAlgn="b"/>
                      <a:r>
                        <a:rPr lang="en-US" sz="1000" b="0" i="0" u="none" strike="noStrike">
                          <a:solidFill>
                            <a:srgbClr val="000000"/>
                          </a:solidFill>
                          <a:effectLst/>
                          <a:latin typeface="Arial" panose="020B0604020202020204" pitchFamily="34" charset="0"/>
                        </a:rPr>
                        <a:t>District Energy</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4084416681"/>
                  </a:ext>
                </a:extLst>
              </a:tr>
              <a:tr h="161925">
                <a:tc>
                  <a:txBody>
                    <a:bodyPr/>
                    <a:lstStyle/>
                    <a:p>
                      <a:pPr algn="r" fontAlgn="b"/>
                      <a:r>
                        <a:rPr lang="en-US" sz="1000" b="0" i="0" u="none" strike="noStrike">
                          <a:solidFill>
                            <a:srgbClr val="000000"/>
                          </a:solidFill>
                          <a:effectLst/>
                          <a:latin typeface="Arial" panose="020B0604020202020204" pitchFamily="34" charset="0"/>
                        </a:rPr>
                        <a:t>Solar</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823903985"/>
                  </a:ext>
                </a:extLst>
              </a:tr>
              <a:tr h="161925">
                <a:tc>
                  <a:txBody>
                    <a:bodyPr/>
                    <a:lstStyle/>
                    <a:p>
                      <a:pPr algn="r" fontAlgn="b"/>
                      <a:r>
                        <a:rPr lang="en-US" sz="1000" b="0" i="0" u="none" strike="noStrike">
                          <a:solidFill>
                            <a:srgbClr val="000000"/>
                          </a:solidFill>
                          <a:effectLst/>
                          <a:latin typeface="Arial" panose="020B0604020202020204" pitchFamily="34" charset="0"/>
                        </a:rPr>
                        <a:t>Smart Buildings</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1805703572"/>
                  </a:ext>
                </a:extLst>
              </a:tr>
              <a:tr h="161925">
                <a:tc>
                  <a:txBody>
                    <a:bodyPr/>
                    <a:lstStyle/>
                    <a:p>
                      <a:pPr algn="r" fontAlgn="b"/>
                      <a:r>
                        <a:rPr lang="en-US" sz="1000" b="0" i="0" u="none" strike="noStrike">
                          <a:solidFill>
                            <a:srgbClr val="000000"/>
                          </a:solidFill>
                          <a:effectLst/>
                          <a:latin typeface="Arial" panose="020B0604020202020204" pitchFamily="34" charset="0"/>
                        </a:rPr>
                        <a:t>Smart Infrastructure/District/Mobility (AECOM)</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-14M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3064336739"/>
                  </a:ext>
                </a:extLst>
              </a:tr>
              <a:tr h="161925">
                <a:tc>
                  <a:txBody>
                    <a:bodyPr/>
                    <a:lstStyle/>
                    <a:p>
                      <a:pPr algn="r" fontAlgn="b"/>
                      <a:r>
                        <a:rPr lang="en-US" sz="1000" b="0" i="0" u="none" strike="noStrike">
                          <a:solidFill>
                            <a:srgbClr val="000000"/>
                          </a:solidFill>
                          <a:effectLst/>
                          <a:latin typeface="Arial" panose="020B0604020202020204" pitchFamily="34" charset="0"/>
                        </a:rPr>
                        <a:t>Smart Mobility (SS)</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387714114"/>
                  </a:ext>
                </a:extLst>
              </a:tr>
              <a:tr h="161925">
                <a:tc>
                  <a:txBody>
                    <a:bodyPr/>
                    <a:lstStyle/>
                    <a:p>
                      <a:pPr algn="r" fontAlgn="b"/>
                      <a:r>
                        <a:rPr lang="en-US" sz="1000" b="0" i="0" u="none" strike="noStrike">
                          <a:solidFill>
                            <a:srgbClr val="000000"/>
                          </a:solidFill>
                          <a:effectLst/>
                          <a:latin typeface="Arial" panose="020B0604020202020204" pitchFamily="34" charset="0"/>
                        </a:rPr>
                        <a:t>Waste</a:t>
                      </a:r>
                    </a:p>
                  </a:txBody>
                  <a:tcPr marL="0" marR="11430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2347256476"/>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Arial" panose="020B0604020202020204" pitchFamily="34" charset="0"/>
                        </a:rPr>
                        <a:t>-14M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397499499"/>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1653281794"/>
                  </a:ext>
                </a:extLst>
              </a:tr>
              <a:tr h="161925">
                <a:tc>
                  <a:txBody>
                    <a:bodyPr/>
                    <a:lstStyle/>
                    <a:p>
                      <a:pPr algn="r" fontAlgn="b"/>
                      <a:r>
                        <a:rPr lang="en-US" sz="1000" b="0" i="0" u="none" strike="noStrike">
                          <a:solidFill>
                            <a:srgbClr val="000000"/>
                          </a:solidFill>
                          <a:effectLst/>
                          <a:latin typeface="Arial" panose="020B0604020202020204" pitchFamily="34" charset="0"/>
                        </a:rPr>
                        <a:t>State Capex</a:t>
                      </a:r>
                    </a:p>
                  </a:txBody>
                  <a:tcPr marL="0" marR="0" marT="0" marB="0" anchor="b">
                    <a:lnL>
                      <a:noFill/>
                    </a:lnL>
                    <a:lnR>
                      <a:noFill/>
                    </a:lnR>
                    <a:lnT>
                      <a:noFill/>
                    </a:lnT>
                    <a:lnB>
                      <a:noFill/>
                    </a:lnB>
                    <a:solidFill>
                      <a:srgbClr val="D9D9D9"/>
                    </a:solidFill>
                  </a:tcPr>
                </a:tc>
                <a:tc>
                  <a:txBody>
                    <a:bodyPr/>
                    <a:lstStyle/>
                    <a:p>
                      <a:pPr algn="ctr" fontAlgn="ctr"/>
                      <a:r>
                        <a:rPr lang="en-US" sz="1000" b="1" i="0" u="none" strike="noStrike">
                          <a:solidFill>
                            <a:srgbClr val="000000"/>
                          </a:solidFill>
                          <a:effectLst/>
                          <a:latin typeface="Arial" panose="020B0604020202020204" pitchFamily="34" charset="0"/>
                        </a:rPr>
                        <a:t>-11M</a:t>
                      </a:r>
                    </a:p>
                  </a:txBody>
                  <a:tcPr marL="0" marR="0" marT="0" marB="0" anchor="ctr">
                    <a:lnL>
                      <a:noFill/>
                    </a:lnL>
                    <a:lnR>
                      <a:noFill/>
                    </a:lnR>
                    <a:lnT>
                      <a:noFill/>
                    </a:lnT>
                    <a:lnB>
                      <a:noFill/>
                    </a:lnB>
                    <a:solidFill>
                      <a:srgbClr val="D9D9D9"/>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1488612707"/>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2557571931"/>
                  </a:ext>
                </a:extLst>
              </a:tr>
              <a:tr h="161925">
                <a:tc>
                  <a:txBody>
                    <a:bodyPr/>
                    <a:lstStyle/>
                    <a:p>
                      <a:pPr algn="r" fontAlgn="b"/>
                      <a:r>
                        <a:rPr lang="en-US" sz="1000" b="0" i="0" u="none" strike="noStrike">
                          <a:solidFill>
                            <a:srgbClr val="000000"/>
                          </a:solidFill>
                          <a:effectLst/>
                          <a:latin typeface="Arial" panose="020B0604020202020204" pitchFamily="34" charset="0"/>
                        </a:rPr>
                        <a:t>Private</a:t>
                      </a:r>
                    </a:p>
                  </a:txBody>
                  <a:tcPr marL="0" marR="0" marT="0" marB="0" anchor="b">
                    <a:lnL>
                      <a:noFill/>
                    </a:lnL>
                    <a:lnR>
                      <a:noFill/>
                    </a:lnR>
                    <a:lnT>
                      <a:noFill/>
                    </a:lnT>
                    <a:lnB>
                      <a:noFill/>
                    </a:lnB>
                    <a:solidFill>
                      <a:srgbClr val="D9D9D9"/>
                    </a:solidFill>
                  </a:tcPr>
                </a:tc>
                <a:tc>
                  <a:txBody>
                    <a:bodyPr/>
                    <a:lstStyle/>
                    <a:p>
                      <a:pPr algn="ctr" fontAlgn="ctr"/>
                      <a:r>
                        <a:rPr lang="en-US" sz="1000" b="1" i="0" u="none" strike="noStrike">
                          <a:solidFill>
                            <a:srgbClr val="000000"/>
                          </a:solidFill>
                          <a:effectLst/>
                          <a:latin typeface="Arial" panose="020B0604020202020204" pitchFamily="34" charset="0"/>
                        </a:rPr>
                        <a:t>-14M</a:t>
                      </a:r>
                    </a:p>
                  </a:txBody>
                  <a:tcPr marL="0" marR="0" marT="0" marB="0" anchor="ctr">
                    <a:lnL>
                      <a:noFill/>
                    </a:lnL>
                    <a:lnR>
                      <a:noFill/>
                    </a:lnR>
                    <a:lnT>
                      <a:noFill/>
                    </a:lnT>
                    <a:lnB>
                      <a:noFill/>
                    </a:lnB>
                    <a:solidFill>
                      <a:srgbClr val="D9D9D9"/>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3996084222"/>
                  </a:ext>
                </a:extLst>
              </a:tr>
            </a:tbl>
          </a:graphicData>
        </a:graphic>
      </p:graphicFrame>
      <p:graphicFrame>
        <p:nvGraphicFramePr>
          <p:cNvPr id="17" name="Table 16">
            <a:extLst>
              <a:ext uri="{FF2B5EF4-FFF2-40B4-BE49-F238E27FC236}">
                <a16:creationId xmlns:a16="http://schemas.microsoft.com/office/drawing/2014/main" xmlns="" id="{BBCF8776-300A-4DDE-B0CF-125F97F32A39}"/>
              </a:ext>
            </a:extLst>
          </p:cNvPr>
          <p:cNvGraphicFramePr>
            <a:graphicFrameLocks noGrp="1"/>
          </p:cNvGraphicFramePr>
          <p:nvPr>
            <p:extLst>
              <p:ext uri="{D42A27DB-BD31-4B8C-83A1-F6EECF244321}">
                <p14:modId xmlns:p14="http://schemas.microsoft.com/office/powerpoint/2010/main" val="2835542019"/>
              </p:ext>
            </p:extLst>
          </p:nvPr>
        </p:nvGraphicFramePr>
        <p:xfrm>
          <a:off x="299495" y="1700648"/>
          <a:ext cx="3200400" cy="4145280"/>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xmlns="" val="3859866084"/>
                    </a:ext>
                  </a:extLst>
                </a:gridCol>
                <a:gridCol w="1097280">
                  <a:extLst>
                    <a:ext uri="{9D8B030D-6E8A-4147-A177-3AD203B41FA5}">
                      <a16:colId xmlns:a16="http://schemas.microsoft.com/office/drawing/2014/main" xmlns="" val="2016165963"/>
                    </a:ext>
                  </a:extLst>
                </a:gridCol>
              </a:tblGrid>
              <a:tr h="36576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System</a:t>
                      </a:r>
                    </a:p>
                  </a:txBody>
                  <a:tcPr marL="182880"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a:solidFill>
                            <a:schemeClr val="bg1"/>
                          </a:solidFill>
                          <a:effectLst/>
                          <a:latin typeface="Roboto" panose="02000000000000000000" pitchFamily="2" charset="0"/>
                          <a:ea typeface="Roboto" panose="02000000000000000000" pitchFamily="2" charset="0"/>
                          <a:cs typeface="+mn-cs"/>
                        </a:rPr>
                        <a:t>CapEX</a:t>
                      </a: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Water</a:t>
                      </a:r>
                    </a:p>
                  </a:txBody>
                  <a:tcPr marL="182880" marR="114300" marT="0" marB="0" anchor="b"/>
                </a:tc>
                <a:tc>
                  <a:txBody>
                    <a:bodyPr/>
                    <a:lstStyle/>
                    <a:p>
                      <a:pPr algn="ctr" fontAlgn="b"/>
                      <a:r>
                        <a:rPr lang="en-US" sz="1400" b="0" i="0" u="none" strike="noStrike">
                          <a:solidFill>
                            <a:srgbClr val="000000"/>
                          </a:solidFill>
                          <a:effectLst/>
                          <a:latin typeface="Roboto" panose="02000000000000000000" pitchFamily="2" charset="0"/>
                          <a:ea typeface="Roboto" panose="02000000000000000000" pitchFamily="2" charset="0"/>
                        </a:rPr>
                        <a:t>-$4M</a:t>
                      </a:r>
                    </a:p>
                  </a:txBody>
                  <a:tcPr marL="0" marR="0" marT="0" marB="0" anchor="b">
                    <a:solidFill>
                      <a:srgbClr val="FCFE7D"/>
                    </a:solidFill>
                  </a:tcPr>
                </a:tc>
                <a:extLst>
                  <a:ext uri="{0D108BD9-81ED-4DB2-BD59-A6C34878D82A}">
                    <a16:rowId xmlns:a16="http://schemas.microsoft.com/office/drawing/2014/main" xmlns="" val="947736203"/>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Building Efficiency</a:t>
                      </a:r>
                    </a:p>
                  </a:txBody>
                  <a:tcPr marL="182880" marR="114300" marT="0" marB="0" anchor="b">
                    <a:noFill/>
                  </a:tcPr>
                </a:tc>
                <a:tc>
                  <a:txBody>
                    <a:bodyPr/>
                    <a:lstStyle/>
                    <a:p>
                      <a:pPr algn="ctr" fontAlgn="b"/>
                      <a:r>
                        <a:rPr lang="en-US" sz="1400" b="0" i="0" u="none" strike="noStrike">
                          <a:solidFill>
                            <a:srgbClr val="000000"/>
                          </a:solidFill>
                          <a:effectLst/>
                          <a:latin typeface="Roboto" panose="02000000000000000000" pitchFamily="2" charset="0"/>
                          <a:ea typeface="Roboto" panose="02000000000000000000" pitchFamily="2" charset="0"/>
                        </a:rPr>
                        <a:t>-$3M</a:t>
                      </a:r>
                    </a:p>
                  </a:txBody>
                  <a:tcPr marL="0" marR="0" marT="0" marB="0" anchor="b">
                    <a:solidFill>
                      <a:srgbClr val="FCFE7D"/>
                    </a:solidFill>
                  </a:tcPr>
                </a:tc>
                <a:extLst>
                  <a:ext uri="{0D108BD9-81ED-4DB2-BD59-A6C34878D82A}">
                    <a16:rowId xmlns:a16="http://schemas.microsoft.com/office/drawing/2014/main" xmlns="" val="706191533"/>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District Energy</a:t>
                      </a:r>
                    </a:p>
                  </a:txBody>
                  <a:tcPr marL="182880" marR="114300" marT="0" marB="0" anchor="b"/>
                </a:tc>
                <a:tc>
                  <a:txBody>
                    <a:bodyPr/>
                    <a:lstStyle/>
                    <a:p>
                      <a:pPr algn="ctr" fontAlgn="b"/>
                      <a:r>
                        <a:rPr lang="en-US" sz="1400" b="0" i="0" u="none" strike="noStrike">
                          <a:solidFill>
                            <a:srgbClr val="000000"/>
                          </a:solidFill>
                          <a:effectLst/>
                          <a:latin typeface="Roboto" panose="02000000000000000000" pitchFamily="2" charset="0"/>
                          <a:ea typeface="Roboto" panose="02000000000000000000" pitchFamily="2" charset="0"/>
                        </a:rPr>
                        <a:t>-$0M</a:t>
                      </a:r>
                    </a:p>
                  </a:txBody>
                  <a:tcPr marL="0" marR="0" marT="0" marB="0" anchor="b">
                    <a:solidFill>
                      <a:srgbClr val="FCFE7D"/>
                    </a:solidFill>
                  </a:tcPr>
                </a:tc>
                <a:extLst>
                  <a:ext uri="{0D108BD9-81ED-4DB2-BD59-A6C34878D82A}">
                    <a16:rowId xmlns:a16="http://schemas.microsoft.com/office/drawing/2014/main" xmlns="" val="39950831"/>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Renewables</a:t>
                      </a:r>
                    </a:p>
                  </a:txBody>
                  <a:tcPr marL="182880" marR="114300" marT="0" marB="0" anchor="b">
                    <a:solidFill>
                      <a:schemeClr val="bg1"/>
                    </a:solidFill>
                  </a:tcPr>
                </a:tc>
                <a:tc>
                  <a:txBody>
                    <a:bodyPr/>
                    <a:lstStyle/>
                    <a:p>
                      <a:pPr algn="ctr" fontAlgn="b"/>
                      <a:r>
                        <a:rPr lang="en-US" sz="1400" b="0" i="0" u="none" strike="noStrike" dirty="0">
                          <a:solidFill>
                            <a:srgbClr val="000000"/>
                          </a:solidFill>
                          <a:effectLst/>
                          <a:latin typeface="Roboto" panose="02000000000000000000" pitchFamily="2" charset="0"/>
                          <a:ea typeface="Roboto" panose="02000000000000000000" pitchFamily="2" charset="0"/>
                        </a:rPr>
                        <a:t>-$140M</a:t>
                      </a:r>
                    </a:p>
                  </a:txBody>
                  <a:tcPr marL="0" marR="0" marT="0" marB="0" anchor="b">
                    <a:solidFill>
                      <a:srgbClr val="FF0000"/>
                    </a:solidFill>
                  </a:tcPr>
                </a:tc>
                <a:extLst>
                  <a:ext uri="{0D108BD9-81ED-4DB2-BD59-A6C34878D82A}">
                    <a16:rowId xmlns:a16="http://schemas.microsoft.com/office/drawing/2014/main" xmlns="" val="4012299834"/>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Embodied Carbon</a:t>
                      </a:r>
                    </a:p>
                  </a:txBody>
                  <a:tcPr marL="182880" marR="114300" marT="0" marB="0" anchor="b">
                    <a:solidFill>
                      <a:schemeClr val="bg1"/>
                    </a:solidFill>
                  </a:tcPr>
                </a:tc>
                <a:tc>
                  <a:txBody>
                    <a:bodyPr/>
                    <a:lstStyle/>
                    <a:p>
                      <a:pPr algn="ctr" fontAlgn="b"/>
                      <a:r>
                        <a:rPr lang="en-US" sz="1400" b="0" i="0" u="none" strike="noStrike">
                          <a:solidFill>
                            <a:srgbClr val="000000"/>
                          </a:solidFill>
                          <a:effectLst/>
                          <a:latin typeface="Roboto" panose="02000000000000000000" pitchFamily="2" charset="0"/>
                          <a:ea typeface="Roboto" panose="02000000000000000000" pitchFamily="2" charset="0"/>
                        </a:rPr>
                        <a:t>$0M</a:t>
                      </a:r>
                    </a:p>
                  </a:txBody>
                  <a:tcPr marL="0" marR="0" marT="0" marB="0" anchor="b">
                    <a:solidFill>
                      <a:srgbClr val="FCFE7D"/>
                    </a:solidFill>
                  </a:tcPr>
                </a:tc>
                <a:extLst>
                  <a:ext uri="{0D108BD9-81ED-4DB2-BD59-A6C34878D82A}">
                    <a16:rowId xmlns:a16="http://schemas.microsoft.com/office/drawing/2014/main" xmlns="" val="1650347994"/>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Waste Management</a:t>
                      </a:r>
                    </a:p>
                  </a:txBody>
                  <a:tcPr marL="182880" marR="114300" marT="0" marB="0" anchor="b">
                    <a:solidFill>
                      <a:srgbClr val="E1E1E1"/>
                    </a:solidFill>
                  </a:tcPr>
                </a:tc>
                <a:tc>
                  <a:txBody>
                    <a:bodyPr/>
                    <a:lstStyle/>
                    <a:p>
                      <a:pPr algn="ctr" fontAlgn="b"/>
                      <a:r>
                        <a:rPr lang="en-US" sz="1400" b="0" i="0" u="none" strike="noStrike">
                          <a:solidFill>
                            <a:srgbClr val="000000"/>
                          </a:solidFill>
                          <a:effectLst/>
                          <a:latin typeface="Roboto" panose="02000000000000000000" pitchFamily="2" charset="0"/>
                          <a:ea typeface="Roboto" panose="02000000000000000000" pitchFamily="2" charset="0"/>
                        </a:rPr>
                        <a:t>$0M</a:t>
                      </a:r>
                    </a:p>
                  </a:txBody>
                  <a:tcPr marL="0" marR="0" marT="0" marB="0" anchor="b">
                    <a:solidFill>
                      <a:srgbClr val="FCFE7D"/>
                    </a:solidFill>
                  </a:tcPr>
                </a:tc>
                <a:extLst>
                  <a:ext uri="{0D108BD9-81ED-4DB2-BD59-A6C34878D82A}">
                    <a16:rowId xmlns:a16="http://schemas.microsoft.com/office/drawing/2014/main" xmlns="" val="917161345"/>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Mobility</a:t>
                      </a:r>
                    </a:p>
                  </a:txBody>
                  <a:tcPr marL="182880" marR="114300" marT="0" marB="0" anchor="b">
                    <a:solidFill>
                      <a:schemeClr val="bg1"/>
                    </a:solidFill>
                  </a:tcPr>
                </a:tc>
                <a:tc>
                  <a:txBody>
                    <a:bodyPr/>
                    <a:lstStyle/>
                    <a:p>
                      <a:pPr algn="ctr" fontAlgn="b"/>
                      <a:r>
                        <a:rPr lang="en-US" sz="1400" b="0" i="0" u="none" strike="noStrike" dirty="0">
                          <a:solidFill>
                            <a:srgbClr val="000000"/>
                          </a:solidFill>
                          <a:effectLst/>
                          <a:latin typeface="Roboto" panose="02000000000000000000" pitchFamily="2" charset="0"/>
                          <a:ea typeface="Roboto" panose="02000000000000000000" pitchFamily="2" charset="0"/>
                        </a:rPr>
                        <a:t>+65M</a:t>
                      </a:r>
                    </a:p>
                  </a:txBody>
                  <a:tcPr marL="0" marR="0" marT="0" marB="0" anchor="b">
                    <a:solidFill>
                      <a:srgbClr val="92D050"/>
                    </a:solidFill>
                  </a:tcPr>
                </a:tc>
                <a:extLst>
                  <a:ext uri="{0D108BD9-81ED-4DB2-BD59-A6C34878D82A}">
                    <a16:rowId xmlns:a16="http://schemas.microsoft.com/office/drawing/2014/main" xmlns="" val="1825134353"/>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Infrastructure</a:t>
                      </a:r>
                    </a:p>
                  </a:txBody>
                  <a:tcPr marL="182880" marR="114300" marT="0" marB="0" anchor="b">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-$23M </a:t>
                      </a:r>
                    </a:p>
                  </a:txBody>
                  <a:tcPr marT="0" marB="0" anchor="ctr">
                    <a:solidFill>
                      <a:srgbClr val="FCFE7D"/>
                    </a:solidFill>
                  </a:tcPr>
                </a:tc>
                <a:extLst>
                  <a:ext uri="{0D108BD9-81ED-4DB2-BD59-A6C34878D82A}">
                    <a16:rowId xmlns:a16="http://schemas.microsoft.com/office/drawing/2014/main" xmlns="" val="35332066"/>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Environment</a:t>
                      </a:r>
                    </a:p>
                  </a:txBody>
                  <a:tcPr marL="182880" marR="114300" marT="0" marB="0" anchor="b">
                    <a:solidFill>
                      <a:schemeClr val="bg1"/>
                    </a:solidFill>
                  </a:tcPr>
                </a:tc>
                <a:tc>
                  <a:txBody>
                    <a:bodyPr/>
                    <a:lstStyle/>
                    <a:p>
                      <a:pPr algn="ctr" fontAlgn="b"/>
                      <a:r>
                        <a:rPr lang="en-US" sz="1400" b="0" i="0" u="none" strike="noStrike">
                          <a:solidFill>
                            <a:srgbClr val="000000"/>
                          </a:solidFill>
                          <a:effectLst/>
                          <a:latin typeface="Roboto" panose="02000000000000000000" pitchFamily="2" charset="0"/>
                          <a:ea typeface="Roboto" panose="02000000000000000000" pitchFamily="2" charset="0"/>
                        </a:rPr>
                        <a:t>$0M</a:t>
                      </a:r>
                    </a:p>
                  </a:txBody>
                  <a:tcPr marL="0" marR="0" marT="0" marB="0" anchor="b">
                    <a:solidFill>
                      <a:srgbClr val="FCFE7D"/>
                    </a:solidFill>
                  </a:tcPr>
                </a:tc>
                <a:extLst>
                  <a:ext uri="{0D108BD9-81ED-4DB2-BD59-A6C34878D82A}">
                    <a16:rowId xmlns:a16="http://schemas.microsoft.com/office/drawing/2014/main" xmlns="" val="2247455329"/>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Utilities</a:t>
                      </a:r>
                    </a:p>
                  </a:txBody>
                  <a:tcPr marL="182880" marR="114300" marT="0" marB="0" anchor="b">
                    <a:solidFill>
                      <a:schemeClr val="accent3">
                        <a:tint val="40000"/>
                      </a:schemeClr>
                    </a:solidFill>
                  </a:tcPr>
                </a:tc>
                <a:tc>
                  <a:txBody>
                    <a:bodyPr/>
                    <a:lstStyle/>
                    <a:p>
                      <a:pPr algn="ctr" fontAlgn="b"/>
                      <a:r>
                        <a:rPr lang="en-US" sz="1400" b="0" i="0" u="none" strike="noStrike">
                          <a:solidFill>
                            <a:srgbClr val="000000"/>
                          </a:solidFill>
                          <a:effectLst/>
                          <a:latin typeface="Roboto" panose="02000000000000000000" pitchFamily="2" charset="0"/>
                          <a:ea typeface="Roboto" panose="02000000000000000000" pitchFamily="2" charset="0"/>
                        </a:rPr>
                        <a:t>$0M</a:t>
                      </a:r>
                    </a:p>
                  </a:txBody>
                  <a:tcPr marL="0" marR="0" marT="0" marB="0" anchor="b">
                    <a:solidFill>
                      <a:srgbClr val="FCFE7D"/>
                    </a:solidFill>
                  </a:tcPr>
                </a:tc>
                <a:extLst>
                  <a:ext uri="{0D108BD9-81ED-4DB2-BD59-A6C34878D82A}">
                    <a16:rowId xmlns:a16="http://schemas.microsoft.com/office/drawing/2014/main" xmlns="" val="2026639631"/>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Community</a:t>
                      </a:r>
                    </a:p>
                  </a:txBody>
                  <a:tcPr marL="182880" marR="114300" marT="0" marB="0" anchor="b">
                    <a:solidFill>
                      <a:schemeClr val="bg1"/>
                    </a:solidFill>
                  </a:tcPr>
                </a:tc>
                <a:tc>
                  <a:txBody>
                    <a:bodyPr/>
                    <a:lstStyle/>
                    <a:p>
                      <a:pPr algn="ctr" fontAlgn="b"/>
                      <a:r>
                        <a:rPr lang="en-US" sz="1400" b="0" i="0" u="none" strike="noStrike">
                          <a:solidFill>
                            <a:srgbClr val="000000"/>
                          </a:solidFill>
                          <a:effectLst/>
                          <a:latin typeface="Roboto" panose="02000000000000000000" pitchFamily="2" charset="0"/>
                          <a:ea typeface="Roboto" panose="02000000000000000000" pitchFamily="2" charset="0"/>
                        </a:rPr>
                        <a:t>-$1M</a:t>
                      </a:r>
                    </a:p>
                  </a:txBody>
                  <a:tcPr marL="0" marR="0" marT="0" marB="0" anchor="b">
                    <a:solidFill>
                      <a:srgbClr val="FCFE7D"/>
                    </a:solidFill>
                  </a:tcPr>
                </a:tc>
                <a:extLst>
                  <a:ext uri="{0D108BD9-81ED-4DB2-BD59-A6C34878D82A}">
                    <a16:rowId xmlns:a16="http://schemas.microsoft.com/office/drawing/2014/main" xmlns="" val="2512460116"/>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Buildings</a:t>
                      </a:r>
                    </a:p>
                  </a:txBody>
                  <a:tcPr marL="182880" marR="114300" marT="0" marB="0" anchor="b">
                    <a:solidFill>
                      <a:schemeClr val="accent3">
                        <a:tint val="40000"/>
                      </a:schemeClr>
                    </a:solidFill>
                  </a:tcPr>
                </a:tc>
                <a:tc>
                  <a:txBody>
                    <a:bodyPr/>
                    <a:lstStyle/>
                    <a:p>
                      <a:pPr algn="ctr" fontAlgn="b"/>
                      <a:r>
                        <a:rPr lang="en-US" sz="1400" b="0" i="0" u="none" strike="noStrike" dirty="0">
                          <a:solidFill>
                            <a:srgbClr val="000000"/>
                          </a:solidFill>
                          <a:effectLst/>
                          <a:latin typeface="Roboto" panose="02000000000000000000" pitchFamily="2" charset="0"/>
                          <a:ea typeface="Roboto" panose="02000000000000000000" pitchFamily="2" charset="0"/>
                        </a:rPr>
                        <a:t>-$24M</a:t>
                      </a:r>
                    </a:p>
                  </a:txBody>
                  <a:tcPr marL="0" marR="0" marT="0" marB="0" anchor="b">
                    <a:solidFill>
                      <a:srgbClr val="FCFE7D"/>
                    </a:solidFill>
                  </a:tcPr>
                </a:tc>
                <a:extLst>
                  <a:ext uri="{0D108BD9-81ED-4DB2-BD59-A6C34878D82A}">
                    <a16:rowId xmlns:a16="http://schemas.microsoft.com/office/drawing/2014/main" xmlns="" val="801460649"/>
                  </a:ext>
                </a:extLst>
              </a:tr>
              <a:tr h="91440">
                <a:tc>
                  <a:txBody>
                    <a:bodyPr/>
                    <a:lstStyle/>
                    <a:p>
                      <a:pPr algn="r" fontAlgn="b"/>
                      <a:endParaRPr lang="en-US" sz="1400" b="0" i="0" u="none" strike="noStrike">
                        <a:solidFill>
                          <a:srgbClr val="000000"/>
                        </a:solidFill>
                        <a:effectLst/>
                        <a:latin typeface="Arial" panose="020B0604020202020204" pitchFamily="34" charset="0"/>
                      </a:endParaRPr>
                    </a:p>
                  </a:txBody>
                  <a:tcPr marL="182880" marR="114300" marT="0" marB="0" anchor="b">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2875348155"/>
                  </a:ext>
                </a:extLst>
              </a:tr>
              <a:tr h="274320">
                <a:tc>
                  <a:txBody>
                    <a:bodyPr/>
                    <a:lstStyle/>
                    <a:p>
                      <a:pPr algn="l" fontAlgn="b"/>
                      <a:r>
                        <a:rPr lang="en-US" sz="1400" b="1" i="0" u="none" strike="noStrike">
                          <a:solidFill>
                            <a:schemeClr val="bg1"/>
                          </a:solidFill>
                          <a:effectLst/>
                          <a:latin typeface="Arial" panose="020B0604020202020204" pitchFamily="34" charset="0"/>
                        </a:rPr>
                        <a:t>Net Systems CapEx</a:t>
                      </a:r>
                    </a:p>
                  </a:txBody>
                  <a:tcPr marR="114300" marT="0" marB="0" anchor="b">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-$130M</a:t>
                      </a:r>
                    </a:p>
                  </a:txBody>
                  <a:tcPr marT="0" marB="0" anchor="ctr">
                    <a:solidFill>
                      <a:srgbClr val="50A5F2"/>
                    </a:solidFill>
                  </a:tcPr>
                </a:tc>
                <a:extLst>
                  <a:ext uri="{0D108BD9-81ED-4DB2-BD59-A6C34878D82A}">
                    <a16:rowId xmlns:a16="http://schemas.microsoft.com/office/drawing/2014/main" xmlns="" val="3888715580"/>
                  </a:ext>
                </a:extLst>
              </a:tr>
            </a:tbl>
          </a:graphicData>
        </a:graphic>
      </p:graphicFrame>
      <p:sp>
        <p:nvSpPr>
          <p:cNvPr id="20" name="Left Brace 19">
            <a:extLst>
              <a:ext uri="{FF2B5EF4-FFF2-40B4-BE49-F238E27FC236}">
                <a16:creationId xmlns:a16="http://schemas.microsoft.com/office/drawing/2014/main" xmlns="" id="{68C333C5-14CC-4897-B3F5-7CC6C2B19967}"/>
              </a:ext>
            </a:extLst>
          </p:cNvPr>
          <p:cNvSpPr/>
          <p:nvPr/>
        </p:nvSpPr>
        <p:spPr>
          <a:xfrm>
            <a:off x="3701074" y="1152939"/>
            <a:ext cx="387928" cy="5109316"/>
          </a:xfrm>
          <a:prstGeom prst="leftBrac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xmlns="" id="{6A4EB45F-1D5B-45A6-B304-7390C858C5FF}"/>
              </a:ext>
            </a:extLst>
          </p:cNvPr>
          <p:cNvSpPr txBox="1"/>
          <p:nvPr/>
        </p:nvSpPr>
        <p:spPr>
          <a:xfrm>
            <a:off x="233494" y="5955631"/>
            <a:ext cx="3332401" cy="430887"/>
          </a:xfrm>
          <a:prstGeom prst="rect">
            <a:avLst/>
          </a:prstGeom>
          <a:noFill/>
        </p:spPr>
        <p:txBody>
          <a:bodyPr wrap="square" rtlCol="0">
            <a:spAutoFit/>
          </a:bodyPr>
          <a:lstStyle/>
          <a:p>
            <a:r>
              <a:rPr lang="en-US" sz="1100" i="1" dirty="0"/>
              <a:t>Note: negative values represent costs, positive as savings</a:t>
            </a:r>
          </a:p>
        </p:txBody>
      </p:sp>
    </p:spTree>
    <p:extLst>
      <p:ext uri="{BB962C8B-B14F-4D97-AF65-F5344CB8AC3E}">
        <p14:creationId xmlns:p14="http://schemas.microsoft.com/office/powerpoint/2010/main" val="2296029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BFFCA44A-F1B9-49C7-9C31-7053FC59226F}"/>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a:lnSpc>
                <a:spcPts val="3200"/>
              </a:lnSpc>
              <a:defRPr/>
            </a:pPr>
            <a:r>
              <a:rPr lang="en-US" sz="1800" dirty="0"/>
              <a:t>1. Conservative: Goal Optimized</a:t>
            </a:r>
            <a:endParaRPr kumimoji="0" lang="en-US" sz="1800" b="1" i="0" u="none" strike="noStrike" kern="1200" cap="none" spc="0" normalizeH="0" baseline="0" noProof="0" dirty="0">
              <a:ln>
                <a:noFill/>
              </a:ln>
              <a:solidFill>
                <a:srgbClr val="05406D"/>
              </a:solidFill>
              <a:effectLst/>
              <a:uLnTx/>
              <a:uFillTx/>
            </a:endParaRPr>
          </a:p>
          <a:p>
            <a:pPr>
              <a:lnSpc>
                <a:spcPts val="3200"/>
              </a:lnSpc>
              <a:defRPr/>
            </a:pPr>
            <a:r>
              <a:rPr lang="en-US" sz="1800" dirty="0" err="1">
                <a:solidFill>
                  <a:srgbClr val="50A5F2"/>
                </a:solidFill>
                <a:latin typeface="Roboto"/>
                <a:ea typeface="Roboto"/>
              </a:rPr>
              <a:t>OpEx</a:t>
            </a:r>
            <a:endParaRPr kumimoji="0" lang="en-US" sz="1800" b="1" i="0" u="none" strike="noStrike" kern="1200" cap="none" spc="0" normalizeH="0" baseline="0" noProof="0" dirty="0">
              <a:ln>
                <a:noFill/>
              </a:ln>
              <a:solidFill>
                <a:srgbClr val="05406D"/>
              </a:solidFill>
              <a:effectLst/>
              <a:uLnTx/>
              <a:uFillTx/>
            </a:endParaRPr>
          </a:p>
        </p:txBody>
      </p:sp>
      <p:graphicFrame>
        <p:nvGraphicFramePr>
          <p:cNvPr id="12" name="Table 11">
            <a:extLst>
              <a:ext uri="{FF2B5EF4-FFF2-40B4-BE49-F238E27FC236}">
                <a16:creationId xmlns:a16="http://schemas.microsoft.com/office/drawing/2014/main" xmlns="" id="{5EFA2C5D-7496-4CBD-A12D-14E657262470}"/>
              </a:ext>
            </a:extLst>
          </p:cNvPr>
          <p:cNvGraphicFramePr>
            <a:graphicFrameLocks noGrp="1"/>
          </p:cNvGraphicFramePr>
          <p:nvPr>
            <p:extLst>
              <p:ext uri="{D42A27DB-BD31-4B8C-83A1-F6EECF244321}">
                <p14:modId xmlns:p14="http://schemas.microsoft.com/office/powerpoint/2010/main" val="2582204973"/>
              </p:ext>
            </p:extLst>
          </p:nvPr>
        </p:nvGraphicFramePr>
        <p:xfrm>
          <a:off x="380998" y="2436526"/>
          <a:ext cx="10972799" cy="3383280"/>
        </p:xfrm>
        <a:graphic>
          <a:graphicData uri="http://schemas.openxmlformats.org/drawingml/2006/table">
            <a:tbl>
              <a:tblPr firstRow="1" bandRow="1">
                <a:tableStyleId>{F5AB1C69-6EDB-4FF4-983F-18BD219EF322}</a:tableStyleId>
              </a:tblPr>
              <a:tblGrid>
                <a:gridCol w="4315971">
                  <a:extLst>
                    <a:ext uri="{9D8B030D-6E8A-4147-A177-3AD203B41FA5}">
                      <a16:colId xmlns:a16="http://schemas.microsoft.com/office/drawing/2014/main" xmlns="" val="3859866084"/>
                    </a:ext>
                  </a:extLst>
                </a:gridCol>
                <a:gridCol w="1664207">
                  <a:extLst>
                    <a:ext uri="{9D8B030D-6E8A-4147-A177-3AD203B41FA5}">
                      <a16:colId xmlns:a16="http://schemas.microsoft.com/office/drawing/2014/main" xmlns="" val="2016165963"/>
                    </a:ext>
                  </a:extLst>
                </a:gridCol>
                <a:gridCol w="1664207">
                  <a:extLst>
                    <a:ext uri="{9D8B030D-6E8A-4147-A177-3AD203B41FA5}">
                      <a16:colId xmlns:a16="http://schemas.microsoft.com/office/drawing/2014/main" xmlns="" val="633442727"/>
                    </a:ext>
                  </a:extLst>
                </a:gridCol>
                <a:gridCol w="1664207">
                  <a:extLst>
                    <a:ext uri="{9D8B030D-6E8A-4147-A177-3AD203B41FA5}">
                      <a16:colId xmlns:a16="http://schemas.microsoft.com/office/drawing/2014/main" xmlns="" val="897228504"/>
                    </a:ext>
                  </a:extLst>
                </a:gridCol>
                <a:gridCol w="1664207">
                  <a:extLst>
                    <a:ext uri="{9D8B030D-6E8A-4147-A177-3AD203B41FA5}">
                      <a16:colId xmlns:a16="http://schemas.microsoft.com/office/drawing/2014/main" xmlns="" val="1257455182"/>
                    </a:ext>
                  </a:extLst>
                </a:gridCol>
              </a:tblGrid>
              <a:tr h="36576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Total </a:t>
                      </a:r>
                      <a:r>
                        <a:rPr lang="en-US" sz="1400" b="1" i="0" u="none" strike="noStrike" dirty="0" err="1">
                          <a:solidFill>
                            <a:schemeClr val="bg1"/>
                          </a:solidFill>
                          <a:effectLst/>
                          <a:latin typeface="Roboto" panose="02000000000000000000" pitchFamily="2" charset="0"/>
                          <a:ea typeface="Roboto" panose="02000000000000000000" pitchFamily="2" charset="0"/>
                        </a:rPr>
                        <a:t>OpEx</a:t>
                      </a:r>
                      <a:r>
                        <a:rPr lang="en-US" sz="1400" b="1" i="0" u="none" strike="noStrike" dirty="0">
                          <a:solidFill>
                            <a:schemeClr val="bg1"/>
                          </a:solidFill>
                          <a:effectLst/>
                          <a:latin typeface="Roboto" panose="02000000000000000000" pitchFamily="2" charset="0"/>
                          <a:ea typeface="Roboto" panose="02000000000000000000" pitchFamily="2" charset="0"/>
                        </a:rPr>
                        <a:t> Change</a:t>
                      </a:r>
                    </a:p>
                  </a:txBody>
                  <a:tcPr marT="0" marB="0" anchor="ctr">
                    <a:solidFill>
                      <a:srgbClr val="50A5F2"/>
                    </a:solidFill>
                  </a:tcPr>
                </a:tc>
                <a:tc>
                  <a:txBody>
                    <a:bodyPr/>
                    <a:lstStyle/>
                    <a:p>
                      <a:pPr algn="ctr" fontAlgn="b"/>
                      <a:r>
                        <a:rPr lang="en-US" sz="1400" b="1" i="0" u="none" strike="noStrike" dirty="0">
                          <a:solidFill>
                            <a:schemeClr val="bg1"/>
                          </a:solidFill>
                          <a:effectLst/>
                          <a:latin typeface="Roboto" panose="02000000000000000000" pitchFamily="2" charset="0"/>
                          <a:ea typeface="Roboto" panose="02000000000000000000" pitchFamily="2" charset="0"/>
                        </a:rPr>
                        <a:t>$8,263,591</a:t>
                      </a:r>
                    </a:p>
                  </a:txBody>
                  <a:tcPr marT="0" marB="0" anchor="ctr">
                    <a:solidFill>
                      <a:srgbClr val="50A5F2"/>
                    </a:solidFill>
                  </a:tcPr>
                </a:tc>
                <a:tc>
                  <a:txBody>
                    <a:bodyPr/>
                    <a:lstStyle/>
                    <a:p>
                      <a:pPr algn="ctr" fontAlgn="b"/>
                      <a:r>
                        <a:rPr lang="en-US" sz="1400" b="1" i="0" u="none" strike="noStrike">
                          <a:solidFill>
                            <a:schemeClr val="bg1"/>
                          </a:solidFill>
                          <a:effectLst/>
                          <a:latin typeface="Roboto" panose="02000000000000000000" pitchFamily="2" charset="0"/>
                          <a:ea typeface="Roboto" panose="02000000000000000000" pitchFamily="2" charset="0"/>
                        </a:rPr>
                        <a:t>$688,633</a:t>
                      </a:r>
                    </a:p>
                  </a:txBody>
                  <a:tcPr marT="0" marB="0" anchor="ctr">
                    <a:solidFill>
                      <a:srgbClr val="50A5F2"/>
                    </a:solidFill>
                  </a:tcPr>
                </a:tc>
                <a:tc>
                  <a:txBody>
                    <a:bodyPr/>
                    <a:lstStyle/>
                    <a:p>
                      <a:pPr algn="ctr" fontAlgn="b"/>
                      <a:endParaRPr lang="en-US" sz="1400" b="1" i="0" u="none" strike="noStrike">
                        <a:solidFill>
                          <a:schemeClr val="bg1"/>
                        </a:solidFill>
                        <a:effectLst/>
                        <a:latin typeface="Roboto" panose="02000000000000000000" pitchFamily="2" charset="0"/>
                        <a:ea typeface="Roboto" panose="02000000000000000000" pitchFamily="2" charset="0"/>
                      </a:endParaRPr>
                    </a:p>
                  </a:txBody>
                  <a:tcPr marT="0" marB="0" anchor="ctr">
                    <a:solidFill>
                      <a:srgbClr val="50A5F2"/>
                    </a:solidFill>
                  </a:tcPr>
                </a:tc>
                <a:tc>
                  <a:txBody>
                    <a:bodyPr/>
                    <a:lstStyle/>
                    <a:p>
                      <a:pPr algn="ctr" fontAlgn="b"/>
                      <a:endParaRPr lang="en-US" sz="1400" b="1" i="0" u="none" strike="noStrike">
                        <a:solidFill>
                          <a:schemeClr val="bg1"/>
                        </a:solidFill>
                        <a:effectLst/>
                        <a:latin typeface="Roboto" panose="02000000000000000000" pitchFamily="2" charset="0"/>
                        <a:ea typeface="Roboto" panose="02000000000000000000" pitchFamily="2" charset="0"/>
                      </a:endParaRP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Residential Utility &amp; Other OpEx</a:t>
                      </a:r>
                    </a:p>
                  </a:txBody>
                  <a:tcPr marT="0" marB="0" anchor="ctr"/>
                </a:tc>
                <a:tc>
                  <a:txBody>
                    <a:bodyPr/>
                    <a:lstStyle/>
                    <a:p>
                      <a:pPr algn="ctr" fontAlgn="ctr"/>
                      <a:r>
                        <a:rPr lang="en-US" sz="1200" b="0" i="0" u="none" strike="noStrike">
                          <a:solidFill>
                            <a:srgbClr val="000000"/>
                          </a:solidFill>
                          <a:effectLst/>
                          <a:latin typeface="Roboto" panose="02000000000000000000" pitchFamily="2" charset="0"/>
                          <a:ea typeface="Roboto" panose="02000000000000000000" pitchFamily="2" charset="0"/>
                        </a:rPr>
                        <a:t>$4,811,405</a:t>
                      </a:r>
                    </a:p>
                  </a:txBody>
                  <a:tcPr marT="0" marB="0" anchor="ct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$400,950</a:t>
                      </a:r>
                    </a:p>
                  </a:txBody>
                  <a:tcPr marT="0" marB="0" anchor="ct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$697</a:t>
                      </a:r>
                    </a:p>
                  </a:txBody>
                  <a:tcPr marT="0" marB="0" anchor="ct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HH</a:t>
                      </a:r>
                    </a:p>
                  </a:txBody>
                  <a:tcPr marT="0" marB="0" anchor="ctr"/>
                </a:tc>
                <a:extLst>
                  <a:ext uri="{0D108BD9-81ED-4DB2-BD59-A6C34878D82A}">
                    <a16:rowId xmlns:a16="http://schemas.microsoft.com/office/drawing/2014/main" xmlns="" val="94773620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Non Residential Utility &amp; Other OpEx</a:t>
                      </a:r>
                    </a:p>
                  </a:txBody>
                  <a:tcPr marT="0" marB="0" anchor="ctr">
                    <a:noFill/>
                  </a:tcPr>
                </a:tc>
                <a:tc>
                  <a:txBody>
                    <a:bodyPr/>
                    <a:lstStyle/>
                    <a:p>
                      <a:pPr algn="ctr" fontAlgn="ctr"/>
                      <a:r>
                        <a:rPr lang="en-US" sz="1200" b="0" i="0" u="none" strike="noStrike">
                          <a:solidFill>
                            <a:srgbClr val="000000"/>
                          </a:solidFill>
                          <a:effectLst/>
                          <a:latin typeface="Roboto" panose="02000000000000000000" pitchFamily="2" charset="0"/>
                          <a:ea typeface="Roboto" panose="02000000000000000000" pitchFamily="2" charset="0"/>
                        </a:rPr>
                        <a:t>$5,990,248</a:t>
                      </a:r>
                    </a:p>
                  </a:txBody>
                  <a:tcPr marT="0" marB="0" anchor="ctr">
                    <a:no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$499,187</a:t>
                      </a:r>
                    </a:p>
                  </a:txBody>
                  <a:tcPr marT="0" marB="0" anchor="ctr">
                    <a:no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$0.71</a:t>
                      </a:r>
                    </a:p>
                  </a:txBody>
                  <a:tcPr marT="0" marB="0" anchor="ctr">
                    <a:no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SF</a:t>
                      </a:r>
                    </a:p>
                  </a:txBody>
                  <a:tcPr marT="0" marB="0" anchor="ctr">
                    <a:noFill/>
                  </a:tcPr>
                </a:tc>
                <a:extLst>
                  <a:ext uri="{0D108BD9-81ED-4DB2-BD59-A6C34878D82A}">
                    <a16:rowId xmlns:a16="http://schemas.microsoft.com/office/drawing/2014/main" xmlns="" val="70619153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Association OpEx</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200" b="1" i="0" u="none" strike="noStrike" kern="1200">
                          <a:solidFill>
                            <a:srgbClr val="FF0000"/>
                          </a:solidFill>
                          <a:effectLst/>
                          <a:latin typeface="Roboto" panose="02000000000000000000" pitchFamily="2" charset="0"/>
                          <a:ea typeface="Roboto" panose="02000000000000000000" pitchFamily="2" charset="0"/>
                          <a:cs typeface="+mn-cs"/>
                        </a:rPr>
                        <a:t>($2,538,062) </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a:solidFill>
                            <a:srgbClr val="FF0000"/>
                          </a:solidFill>
                          <a:effectLst/>
                          <a:latin typeface="Roboto" panose="02000000000000000000" pitchFamily="2" charset="0"/>
                          <a:ea typeface="Roboto" panose="02000000000000000000" pitchFamily="2" charset="0"/>
                          <a:cs typeface="+mn-cs"/>
                        </a:rPr>
                        <a:t>($211,505) </a:t>
                      </a:r>
                    </a:p>
                  </a:txBody>
                  <a:tcPr marT="0" marB="0" anchor="ctr"/>
                </a:tc>
                <a:tc>
                  <a:txBody>
                    <a:bodyPr/>
                    <a:lstStyle/>
                    <a:p>
                      <a:pPr marL="0" algn="ctr" defTabSz="914400" rtl="0" eaLnBrk="1" fontAlgn="b" latinLnBrk="0" hangingPunct="1"/>
                      <a:r>
                        <a:rPr lang="en-US" sz="1200" b="1" i="0" u="none" strike="noStrike" kern="1200">
                          <a:solidFill>
                            <a:srgbClr val="FF0000"/>
                          </a:solidFill>
                          <a:effectLst/>
                          <a:latin typeface="Roboto" panose="02000000000000000000" pitchFamily="2" charset="0"/>
                          <a:ea typeface="Roboto" panose="02000000000000000000" pitchFamily="2" charset="0"/>
                          <a:cs typeface="+mn-cs"/>
                        </a:rPr>
                        <a:t>($56) </a:t>
                      </a:r>
                    </a:p>
                  </a:txBody>
                  <a:tcPr marT="0" marB="0" anchor="ct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Occupant</a:t>
                      </a:r>
                    </a:p>
                  </a:txBody>
                  <a:tcPr marT="0" marB="0" anchor="ctr"/>
                </a:tc>
                <a:extLst>
                  <a:ext uri="{0D108BD9-81ED-4DB2-BD59-A6C34878D82A}">
                    <a16:rowId xmlns:a16="http://schemas.microsoft.com/office/drawing/2014/main" xmlns="" val="39950831"/>
                  </a:ext>
                </a:extLst>
              </a:tr>
              <a:tr h="274320">
                <a:tc>
                  <a:txBody>
                    <a:bodyPr/>
                    <a:lstStyle/>
                    <a:p>
                      <a:pPr algn="l" fontAlgn="ctr"/>
                      <a:r>
                        <a:rPr lang="en-US" sz="1200" b="1" i="0" u="none" strike="noStrike" dirty="0">
                          <a:solidFill>
                            <a:srgbClr val="000000"/>
                          </a:solidFill>
                          <a:effectLst/>
                          <a:latin typeface="Roboto" panose="02000000000000000000" pitchFamily="2" charset="0"/>
                          <a:ea typeface="Roboto" panose="02000000000000000000" pitchFamily="2" charset="0"/>
                        </a:rPr>
                        <a:t>Utility Association</a:t>
                      </a:r>
                      <a:r>
                        <a:rPr lang="en-US" sz="1200" b="0" i="0" u="none" strike="noStrike" dirty="0">
                          <a:solidFill>
                            <a:srgbClr val="000000"/>
                          </a:solidFill>
                          <a:effectLst/>
                          <a:latin typeface="Roboto" panose="02000000000000000000" pitchFamily="2" charset="0"/>
                          <a:ea typeface="Roboto" panose="02000000000000000000" pitchFamily="2" charset="0"/>
                        </a:rPr>
                        <a:t> </a:t>
                      </a:r>
                    </a:p>
                  </a:txBody>
                  <a:tcPr marT="0" marB="0" anchor="ctr">
                    <a:solidFill>
                      <a:srgbClr val="FF7400"/>
                    </a:solidFill>
                  </a:tcPr>
                </a:tc>
                <a:tc>
                  <a:txBody>
                    <a:bodyPr/>
                    <a:lstStyle/>
                    <a:p>
                      <a:pPr algn="ctr" fontAlgn="ctr"/>
                      <a:endParaRPr lang="en-US" sz="1200" b="0" i="0" u="none" strike="noStrike">
                        <a:solidFill>
                          <a:srgbClr val="000000"/>
                        </a:solidFill>
                        <a:effectLst/>
                        <a:latin typeface="Roboto" panose="02000000000000000000" pitchFamily="2" charset="0"/>
                        <a:ea typeface="Roboto" panose="02000000000000000000" pitchFamily="2" charset="0"/>
                      </a:endParaRPr>
                    </a:p>
                  </a:txBody>
                  <a:tcPr marT="0" marB="0" anchor="ctr">
                    <a:solidFill>
                      <a:srgbClr val="FF7400"/>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7400"/>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7400"/>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7400"/>
                    </a:solidFill>
                  </a:tcPr>
                </a:tc>
                <a:extLst>
                  <a:ext uri="{0D108BD9-81ED-4DB2-BD59-A6C34878D82A}">
                    <a16:rowId xmlns:a16="http://schemas.microsoft.com/office/drawing/2014/main" xmlns="" val="4012299834"/>
                  </a:ext>
                </a:extLst>
              </a:tr>
              <a:tr h="274320">
                <a:tc>
                  <a:txBody>
                    <a:bodyPr/>
                    <a:lstStyle/>
                    <a:p>
                      <a:pPr algn="l" fontAlgn="ctr"/>
                      <a:r>
                        <a:rPr lang="en-US" sz="1200" b="0" i="1" u="none" strike="noStrike">
                          <a:solidFill>
                            <a:srgbClr val="000000"/>
                          </a:solidFill>
                          <a:effectLst/>
                          <a:latin typeface="Roboto" panose="02000000000000000000" pitchFamily="2" charset="0"/>
                          <a:ea typeface="Roboto" panose="02000000000000000000" pitchFamily="2" charset="0"/>
                        </a:rPr>
                        <a:t>Incremental Fees &amp; Dues </a:t>
                      </a:r>
                    </a:p>
                  </a:txBody>
                  <a:tcPr marT="0" marB="0" anchor="ctr">
                    <a:solidFill>
                      <a:srgbClr val="FFA357"/>
                    </a:solidFill>
                  </a:tcPr>
                </a:tc>
                <a:tc>
                  <a:txBody>
                    <a:bodyPr/>
                    <a:lstStyle/>
                    <a:p>
                      <a:pPr algn="ctr" fontAlgn="ctr"/>
                      <a:r>
                        <a:rPr lang="en-US" sz="1200" b="0" i="0" u="none" strike="noStrike">
                          <a:solidFill>
                            <a:srgbClr val="000000"/>
                          </a:solidFill>
                          <a:effectLst/>
                          <a:latin typeface="Roboto" panose="02000000000000000000" pitchFamily="2" charset="0"/>
                          <a:ea typeface="Roboto" panose="02000000000000000000" pitchFamily="2" charset="0"/>
                        </a:rPr>
                        <a:t> per year</a:t>
                      </a:r>
                    </a:p>
                  </a:txBody>
                  <a:tcPr marT="0" marB="0" anchor="ctr">
                    <a:solidFill>
                      <a:srgbClr val="FFA357"/>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month</a:t>
                      </a: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extLst>
                  <a:ext uri="{0D108BD9-81ED-4DB2-BD59-A6C34878D82A}">
                    <a16:rowId xmlns:a16="http://schemas.microsoft.com/office/drawing/2014/main" xmlns="" val="1650347994"/>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Residential (Per Unit) </a:t>
                      </a:r>
                    </a:p>
                  </a:txBody>
                  <a:tcPr marT="0" marB="0" anchor="ctr">
                    <a:solidFill>
                      <a:srgbClr val="E1E1E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noProof="0">
                          <a:solidFill>
                            <a:srgbClr val="FF0000"/>
                          </a:solidFill>
                          <a:effectLst/>
                          <a:latin typeface="Roboto" panose="02000000000000000000" pitchFamily="2" charset="0"/>
                          <a:ea typeface="Roboto" panose="02000000000000000000" pitchFamily="2" charset="0"/>
                          <a:cs typeface="+mn-cs"/>
                        </a:rPr>
                        <a:t>($126)</a:t>
                      </a:r>
                    </a:p>
                  </a:txBody>
                  <a:tcPr marT="0" marB="0" anchor="ctr">
                    <a:solidFill>
                      <a:srgbClr val="E1E1E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noProof="0">
                          <a:solidFill>
                            <a:srgbClr val="FF0000"/>
                          </a:solidFill>
                          <a:effectLst/>
                          <a:latin typeface="Roboto" panose="02000000000000000000" pitchFamily="2" charset="0"/>
                          <a:ea typeface="Roboto" panose="02000000000000000000" pitchFamily="2" charset="0"/>
                          <a:cs typeface="+mn-cs"/>
                        </a:rPr>
                        <a:t>($10.50)</a:t>
                      </a:r>
                    </a:p>
                  </a:txBody>
                  <a:tcPr marT="0" marB="0" anchor="ctr">
                    <a:solidFill>
                      <a:srgbClr val="E1E1E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HH)</a:t>
                      </a:r>
                    </a:p>
                  </a:txBody>
                  <a:tcPr marT="0" marB="0" anchor="ctr">
                    <a:solidFill>
                      <a:srgbClr val="E1E1E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&lt; Savings</a:t>
                      </a:r>
                    </a:p>
                  </a:txBody>
                  <a:tcPr marT="0" marB="0" anchor="ctr">
                    <a:solidFill>
                      <a:srgbClr val="E1E1E1"/>
                    </a:solidFill>
                  </a:tcPr>
                </a:tc>
                <a:extLst>
                  <a:ext uri="{0D108BD9-81ED-4DB2-BD59-A6C34878D82A}">
                    <a16:rowId xmlns:a16="http://schemas.microsoft.com/office/drawing/2014/main" xmlns="" val="917161345"/>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Non-Residential (Per SF) </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noProof="0">
                          <a:solidFill>
                            <a:srgbClr val="FF0000"/>
                          </a:solidFill>
                          <a:effectLst/>
                          <a:latin typeface="Roboto" panose="02000000000000000000" pitchFamily="2" charset="0"/>
                          <a:ea typeface="Roboto" panose="02000000000000000000" pitchFamily="2" charset="0"/>
                          <a:cs typeface="+mn-cs"/>
                        </a:rPr>
                        <a:t>($0.23)</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noProof="0">
                          <a:solidFill>
                            <a:srgbClr val="FF0000"/>
                          </a:solidFill>
                          <a:effectLst/>
                          <a:latin typeface="Roboto" panose="02000000000000000000" pitchFamily="2" charset="0"/>
                          <a:ea typeface="Roboto" panose="02000000000000000000" pitchFamily="2" charset="0"/>
                          <a:cs typeface="+mn-cs"/>
                        </a:rPr>
                        <a:t>($0.02)</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SF)</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&lt; Savings</a:t>
                      </a:r>
                    </a:p>
                  </a:txBody>
                  <a:tcPr marT="0" marB="0" anchor="ctr">
                    <a:solidFill>
                      <a:schemeClr val="bg1"/>
                    </a:solidFill>
                  </a:tcPr>
                </a:tc>
                <a:extLst>
                  <a:ext uri="{0D108BD9-81ED-4DB2-BD59-A6C34878D82A}">
                    <a16:rowId xmlns:a16="http://schemas.microsoft.com/office/drawing/2014/main" xmlns="" val="1825134353"/>
                  </a:ext>
                </a:extLst>
              </a:tr>
              <a:tr h="274320">
                <a:tc>
                  <a:txBody>
                    <a:bodyPr/>
                    <a:lstStyle/>
                    <a:p>
                      <a:pPr algn="l" fontAlgn="ctr"/>
                      <a:r>
                        <a:rPr lang="en-US" sz="1200" b="0" i="1" u="none" strike="noStrike">
                          <a:solidFill>
                            <a:srgbClr val="000000"/>
                          </a:solidFill>
                          <a:effectLst/>
                          <a:latin typeface="Roboto" panose="02000000000000000000" pitchFamily="2" charset="0"/>
                          <a:ea typeface="Roboto" panose="02000000000000000000" pitchFamily="2" charset="0"/>
                        </a:rPr>
                        <a:t>Net Impact Per Capita / HH / SF</a:t>
                      </a:r>
                    </a:p>
                  </a:txBody>
                  <a:tcPr marT="0" marB="0" anchor="ctr">
                    <a:solidFill>
                      <a:srgbClr val="FFA357"/>
                    </a:solidFill>
                  </a:tcPr>
                </a:tc>
                <a:tc>
                  <a:txBody>
                    <a:bodyPr/>
                    <a:lstStyle/>
                    <a:p>
                      <a:pPr algn="ctr" fontAlgn="ctr"/>
                      <a:r>
                        <a:rPr lang="en-US" sz="1200" b="0" i="0" u="none" strike="noStrike">
                          <a:solidFill>
                            <a:srgbClr val="000000"/>
                          </a:solidFill>
                          <a:effectLst/>
                          <a:latin typeface="Roboto" panose="02000000000000000000" pitchFamily="2" charset="0"/>
                          <a:ea typeface="Roboto" panose="02000000000000000000" pitchFamily="2" charset="0"/>
                        </a:rPr>
                        <a:t> per year</a:t>
                      </a:r>
                    </a:p>
                  </a:txBody>
                  <a:tcPr marT="0" marB="0" anchor="ctr">
                    <a:solidFill>
                      <a:srgbClr val="FFA357"/>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month</a:t>
                      </a: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extLst>
                  <a:ext uri="{0D108BD9-81ED-4DB2-BD59-A6C34878D82A}">
                    <a16:rowId xmlns:a16="http://schemas.microsoft.com/office/drawing/2014/main" xmlns="" val="1491413080"/>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Residential </a:t>
                      </a:r>
                    </a:p>
                  </a:txBody>
                  <a:tcPr marT="0" marB="0" anchor="ctr">
                    <a:solidFill>
                      <a:schemeClr val="accent3">
                        <a:tint val="40000"/>
                      </a:schemeClr>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$571</a:t>
                      </a:r>
                      <a:endParaRPr lang="en-US" sz="1200" b="1" i="0" u="none" strike="noStrike" kern="1200">
                        <a:solidFill>
                          <a:srgbClr val="FF0000"/>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$48</a:t>
                      </a:r>
                      <a:endParaRPr lang="en-US" sz="1200" b="1" i="0" u="none" strike="noStrike" kern="1200">
                        <a:solidFill>
                          <a:srgbClr val="FF0000"/>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HH)</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Net + Savings</a:t>
                      </a:r>
                    </a:p>
                  </a:txBody>
                  <a:tcPr marT="0" marB="0" anchor="ctr">
                    <a:solidFill>
                      <a:schemeClr val="accent3">
                        <a:tint val="40000"/>
                      </a:schemeClr>
                    </a:solidFill>
                  </a:tcPr>
                </a:tc>
                <a:extLst>
                  <a:ext uri="{0D108BD9-81ED-4DB2-BD59-A6C34878D82A}">
                    <a16:rowId xmlns:a16="http://schemas.microsoft.com/office/drawing/2014/main" xmlns="" val="2714338589"/>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Non-Residential</a:t>
                      </a:r>
                    </a:p>
                  </a:txBody>
                  <a:tcPr marT="0" marB="0" anchor="ctr">
                    <a:solidFill>
                      <a:schemeClr val="bg1"/>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$0.48</a:t>
                      </a:r>
                      <a:endParaRPr lang="en-US" sz="1200" b="1" i="0" u="none" strike="noStrike" kern="1200">
                        <a:solidFill>
                          <a:srgbClr val="FF0000"/>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$0.04</a:t>
                      </a:r>
                      <a:endParaRPr lang="en-US" sz="1200" b="1" i="0" u="none" strike="noStrike" kern="1200">
                        <a:solidFill>
                          <a:srgbClr val="FF0000"/>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SF)</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Net + Savings</a:t>
                      </a:r>
                    </a:p>
                  </a:txBody>
                  <a:tcPr marT="0" marB="0" anchor="ctr">
                    <a:solidFill>
                      <a:schemeClr val="bg1"/>
                    </a:solidFill>
                  </a:tcPr>
                </a:tc>
                <a:extLst>
                  <a:ext uri="{0D108BD9-81ED-4DB2-BD59-A6C34878D82A}">
                    <a16:rowId xmlns:a16="http://schemas.microsoft.com/office/drawing/2014/main" xmlns="" val="1014330951"/>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Association </a:t>
                      </a:r>
                    </a:p>
                  </a:txBody>
                  <a:tcPr marT="0" marB="0" anchor="ctr">
                    <a:solidFill>
                      <a:schemeClr val="accent3">
                        <a:tint val="40000"/>
                      </a:schemeClr>
                    </a:solidFill>
                  </a:tcPr>
                </a:tc>
                <a:tc>
                  <a:txBody>
                    <a:bodyPr/>
                    <a:lstStyle/>
                    <a:p>
                      <a:pPr algn="ctr" fontAlgn="ctr"/>
                      <a:r>
                        <a:rPr lang="en-US" sz="1200" b="0" i="0" u="none" strike="noStrike" kern="1200">
                          <a:solidFill>
                            <a:srgbClr val="000000"/>
                          </a:solidFill>
                          <a:effectLst/>
                          <a:latin typeface="Roboto" panose="02000000000000000000" pitchFamily="2" charset="0"/>
                          <a:ea typeface="Roboto" panose="02000000000000000000" pitchFamily="2" charset="0"/>
                          <a:cs typeface="+mn-cs"/>
                        </a:rPr>
                        <a:t>$5</a:t>
                      </a:r>
                      <a:endParaRPr lang="en-US" sz="1200" b="0" i="0" u="none" strike="noStrike">
                        <a:solidFill>
                          <a:srgbClr val="000000"/>
                        </a:solidFill>
                        <a:effectLst/>
                        <a:latin typeface="Roboto" panose="02000000000000000000" pitchFamily="2" charset="0"/>
                        <a:ea typeface="Roboto" panose="02000000000000000000" pitchFamily="2" charset="0"/>
                      </a:endParaRP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$0</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Occupant)</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Net + Savings</a:t>
                      </a:r>
                    </a:p>
                  </a:txBody>
                  <a:tcPr marT="0" marB="0" anchor="ctr">
                    <a:solidFill>
                      <a:schemeClr val="accent3">
                        <a:tint val="40000"/>
                      </a:schemeClr>
                    </a:solidFill>
                  </a:tcPr>
                </a:tc>
                <a:extLst>
                  <a:ext uri="{0D108BD9-81ED-4DB2-BD59-A6C34878D82A}">
                    <a16:rowId xmlns:a16="http://schemas.microsoft.com/office/drawing/2014/main" xmlns="" val="35332066"/>
                  </a:ext>
                </a:extLst>
              </a:tr>
            </a:tbl>
          </a:graphicData>
        </a:graphic>
      </p:graphicFrame>
      <p:sp>
        <p:nvSpPr>
          <p:cNvPr id="13" name="Rectangle 12">
            <a:extLst>
              <a:ext uri="{FF2B5EF4-FFF2-40B4-BE49-F238E27FC236}">
                <a16:creationId xmlns:a16="http://schemas.microsoft.com/office/drawing/2014/main" xmlns="" id="{81238FBE-8CF1-453A-AED0-1D57344E1593}"/>
              </a:ext>
            </a:extLst>
          </p:cNvPr>
          <p:cNvSpPr/>
          <p:nvPr/>
        </p:nvSpPr>
        <p:spPr>
          <a:xfrm>
            <a:off x="380998" y="1588730"/>
            <a:ext cx="10972800"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a:latin typeface="Roboto" panose="02000000000000000000" pitchFamily="2" charset="0"/>
                <a:ea typeface="Roboto" panose="02000000000000000000" pitchFamily="2" charset="0"/>
              </a:rPr>
              <a:t>Cost Performance - OpEx</a:t>
            </a:r>
          </a:p>
        </p:txBody>
      </p:sp>
      <p:sp>
        <p:nvSpPr>
          <p:cNvPr id="14" name="Oval 13">
            <a:extLst>
              <a:ext uri="{FF2B5EF4-FFF2-40B4-BE49-F238E27FC236}">
                <a16:creationId xmlns:a16="http://schemas.microsoft.com/office/drawing/2014/main" xmlns="" id="{F3846F84-CB3B-4DE9-8224-7705481F5A7E}"/>
              </a:ext>
            </a:extLst>
          </p:cNvPr>
          <p:cNvSpPr/>
          <p:nvPr/>
        </p:nvSpPr>
        <p:spPr>
          <a:xfrm>
            <a:off x="11508107" y="418531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9A4AEC7-29A0-441E-AEFF-308745615D89}"/>
              </a:ext>
            </a:extLst>
          </p:cNvPr>
          <p:cNvSpPr/>
          <p:nvPr/>
        </p:nvSpPr>
        <p:spPr>
          <a:xfrm>
            <a:off x="11508107" y="449011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EACD2482-388E-4E92-B2A8-B3ADC8F2D8CD}"/>
              </a:ext>
            </a:extLst>
          </p:cNvPr>
          <p:cNvSpPr/>
          <p:nvPr/>
        </p:nvSpPr>
        <p:spPr>
          <a:xfrm>
            <a:off x="11508107" y="5013991"/>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13929323-7833-49B3-903E-D789667AF185}"/>
              </a:ext>
            </a:extLst>
          </p:cNvPr>
          <p:cNvSpPr/>
          <p:nvPr/>
        </p:nvSpPr>
        <p:spPr>
          <a:xfrm>
            <a:off x="11508107" y="5299741"/>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FD2C6885-E1BC-4C47-B443-F381051D675C}"/>
              </a:ext>
            </a:extLst>
          </p:cNvPr>
          <p:cNvSpPr/>
          <p:nvPr/>
        </p:nvSpPr>
        <p:spPr>
          <a:xfrm>
            <a:off x="11508107" y="556926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96407B08-3FF9-4F9F-BD76-1831BFF6BD36}"/>
              </a:ext>
            </a:extLst>
          </p:cNvPr>
          <p:cNvSpPr/>
          <p:nvPr/>
        </p:nvSpPr>
        <p:spPr>
          <a:xfrm>
            <a:off x="11508107" y="311851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BEF1F33F-3B07-4A49-8A4B-69B7776D6D84}"/>
              </a:ext>
            </a:extLst>
          </p:cNvPr>
          <p:cNvSpPr/>
          <p:nvPr/>
        </p:nvSpPr>
        <p:spPr>
          <a:xfrm>
            <a:off x="11508107" y="2823241"/>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F3938924-97A0-4AFF-90BA-D10CE1BC6EEC}"/>
              </a:ext>
            </a:extLst>
          </p:cNvPr>
          <p:cNvSpPr txBox="1"/>
          <p:nvPr/>
        </p:nvSpPr>
        <p:spPr>
          <a:xfrm>
            <a:off x="4687504"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Annual Savings ($/yr)</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xmlns="" id="{46473596-F32E-4131-A8E3-47FF42CCAAEC}"/>
              </a:ext>
            </a:extLst>
          </p:cNvPr>
          <p:cNvSpPr txBox="1"/>
          <p:nvPr/>
        </p:nvSpPr>
        <p:spPr>
          <a:xfrm>
            <a:off x="6362299"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Savings/Month</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xmlns="" id="{47E6DBAC-5312-420F-A218-CF2253D11CCC}"/>
              </a:ext>
            </a:extLst>
          </p:cNvPr>
          <p:cNvSpPr txBox="1"/>
          <p:nvPr/>
        </p:nvSpPr>
        <p:spPr>
          <a:xfrm>
            <a:off x="8020650" y="1948309"/>
            <a:ext cx="1674796" cy="461665"/>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Savings Per </a:t>
            </a:r>
          </a:p>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Capita or SF</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D2689636-0D9D-48E0-AA5C-E02DD7598651}"/>
              </a:ext>
            </a:extLst>
          </p:cNvPr>
          <p:cNvSpPr txBox="1"/>
          <p:nvPr/>
        </p:nvSpPr>
        <p:spPr>
          <a:xfrm>
            <a:off x="3312848" y="4218176"/>
            <a:ext cx="1374656" cy="461665"/>
          </a:xfrm>
          <a:prstGeom prst="rect">
            <a:avLst/>
          </a:prstGeom>
          <a:solidFill>
            <a:schemeClr val="accent4">
              <a:lumMod val="20000"/>
              <a:lumOff val="80000"/>
            </a:schemeClr>
          </a:solidFill>
        </p:spPr>
        <p:txBody>
          <a:bodyPr wrap="square" lIns="45720" rIns="45720" rtlCol="0">
            <a:spAutoFit/>
          </a:bodyPr>
          <a:lstStyle/>
          <a:p>
            <a:r>
              <a:rPr lang="en-US" sz="800" b="1">
                <a:latin typeface="Roboto" panose="02000000000000000000" pitchFamily="2" charset="0"/>
                <a:ea typeface="Roboto" panose="02000000000000000000" pitchFamily="2" charset="0"/>
              </a:rPr>
              <a:t>Dues based on Amortized CapEx and annual expenses for Utility Association</a:t>
            </a:r>
          </a:p>
        </p:txBody>
      </p:sp>
      <p:sp>
        <p:nvSpPr>
          <p:cNvPr id="25" name="Rectangle 24">
            <a:extLst>
              <a:ext uri="{FF2B5EF4-FFF2-40B4-BE49-F238E27FC236}">
                <a16:creationId xmlns:a16="http://schemas.microsoft.com/office/drawing/2014/main" xmlns="" id="{947895A3-839C-4532-8A20-99B886E75424}"/>
              </a:ext>
            </a:extLst>
          </p:cNvPr>
          <p:cNvSpPr/>
          <p:nvPr/>
        </p:nvSpPr>
        <p:spPr>
          <a:xfrm>
            <a:off x="4929940" y="4185316"/>
            <a:ext cx="1188720" cy="527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5924C193-7531-4900-97A0-6F7F69A5C1C2}"/>
              </a:ext>
            </a:extLst>
          </p:cNvPr>
          <p:cNvSpPr txBox="1"/>
          <p:nvPr/>
        </p:nvSpPr>
        <p:spPr>
          <a:xfrm>
            <a:off x="297663" y="6085952"/>
            <a:ext cx="4543043" cy="261610"/>
          </a:xfrm>
          <a:prstGeom prst="rect">
            <a:avLst/>
          </a:prstGeom>
          <a:noFill/>
        </p:spPr>
        <p:txBody>
          <a:bodyPr wrap="square" rtlCol="0">
            <a:spAutoFit/>
          </a:bodyPr>
          <a:lstStyle/>
          <a:p>
            <a:r>
              <a:rPr lang="en-US" sz="1100" i="1" dirty="0"/>
              <a:t>Note: negative values represent costs, positive as savings</a:t>
            </a:r>
          </a:p>
        </p:txBody>
      </p:sp>
    </p:spTree>
    <p:extLst>
      <p:ext uri="{BB962C8B-B14F-4D97-AF65-F5344CB8AC3E}">
        <p14:creationId xmlns:p14="http://schemas.microsoft.com/office/powerpoint/2010/main" val="1647965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Cloud with solid fill">
            <a:extLst>
              <a:ext uri="{FF2B5EF4-FFF2-40B4-BE49-F238E27FC236}">
                <a16:creationId xmlns:a16="http://schemas.microsoft.com/office/drawing/2014/main" xmlns="" id="{E20248B8-FE1F-48D7-BF6D-F5A1627EA2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338191" y="2014680"/>
            <a:ext cx="990385" cy="990385"/>
          </a:xfrm>
          <a:prstGeom prst="rect">
            <a:avLst/>
          </a:prstGeom>
        </p:spPr>
      </p:pic>
      <p:sp>
        <p:nvSpPr>
          <p:cNvPr id="23" name="TextBox 22">
            <a:extLst>
              <a:ext uri="{FF2B5EF4-FFF2-40B4-BE49-F238E27FC236}">
                <a16:creationId xmlns:a16="http://schemas.microsoft.com/office/drawing/2014/main" xmlns="" id="{AD97A3A2-26E7-4208-877D-4AB7448EC01E}"/>
              </a:ext>
            </a:extLst>
          </p:cNvPr>
          <p:cNvSpPr txBox="1"/>
          <p:nvPr/>
        </p:nvSpPr>
        <p:spPr>
          <a:xfrm>
            <a:off x="1206549" y="3065102"/>
            <a:ext cx="2057400" cy="1118255"/>
          </a:xfrm>
          <a:prstGeom prst="rect">
            <a:avLst/>
          </a:prstGeom>
          <a:noFill/>
        </p:spPr>
        <p:txBody>
          <a:bodyPr wrap="square" rtlCol="0">
            <a:spAutoFit/>
          </a:bodyPr>
          <a:lstStyle/>
          <a:p>
            <a:pPr defTabSz="914400">
              <a:lnSpc>
                <a:spcPts val="2800"/>
              </a:lnSpc>
              <a:defRPr/>
            </a:pPr>
            <a:r>
              <a:rPr lang="en-US" sz="2100" b="1">
                <a:solidFill>
                  <a:srgbClr val="8D53F9"/>
                </a:solidFill>
                <a:latin typeface="Roboto" panose="02000000000000000000" pitchFamily="2" charset="0"/>
                <a:ea typeface="Roboto" panose="02000000000000000000" pitchFamily="2" charset="0"/>
              </a:rPr>
              <a:t>Net Zero </a:t>
            </a:r>
          </a:p>
          <a:p>
            <a:pPr defTabSz="914400">
              <a:lnSpc>
                <a:spcPts val="2800"/>
              </a:lnSpc>
              <a:defRPr/>
            </a:pPr>
            <a:r>
              <a:rPr lang="en-US" sz="2100" b="1">
                <a:solidFill>
                  <a:srgbClr val="8D53F9"/>
                </a:solidFill>
                <a:latin typeface="Roboto" panose="02000000000000000000" pitchFamily="2" charset="0"/>
                <a:ea typeface="Roboto" panose="02000000000000000000" pitchFamily="2" charset="0"/>
              </a:rPr>
              <a:t>Carbon</a:t>
            </a:r>
            <a:endParaRPr lang="en-US" sz="1200">
              <a:solidFill>
                <a:srgbClr val="8D53F9"/>
              </a:solidFill>
              <a:latin typeface="Roboto" panose="02000000000000000000" pitchFamily="2" charset="0"/>
              <a:ea typeface="Roboto" panose="02000000000000000000" pitchFamily="2" charset="0"/>
            </a:endParaRPr>
          </a:p>
          <a:p>
            <a:pPr defTabSz="914400">
              <a:lnSpc>
                <a:spcPts val="2800"/>
              </a:lnSpc>
              <a:defRPr/>
            </a:pPr>
            <a:endParaRPr lang="en-US" sz="1200">
              <a:solidFill>
                <a:srgbClr val="8D53F9"/>
              </a:solidFill>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xmlns="" id="{BE797FB3-8092-4227-A29D-4C6D3A8FC839}"/>
              </a:ext>
            </a:extLst>
          </p:cNvPr>
          <p:cNvSpPr/>
          <p:nvPr/>
        </p:nvSpPr>
        <p:spPr>
          <a:xfrm>
            <a:off x="3395589" y="2014680"/>
            <a:ext cx="2743200" cy="2057400"/>
          </a:xfrm>
          <a:prstGeom prst="rect">
            <a:avLst/>
          </a:prstGeom>
          <a:solidFill>
            <a:srgbClr val="8D5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prstClr val="white"/>
              </a:solidFill>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xmlns="" id="{A7F8202D-C433-4325-ABFB-0BA45DE91D07}"/>
              </a:ext>
            </a:extLst>
          </p:cNvPr>
          <p:cNvSpPr/>
          <p:nvPr/>
        </p:nvSpPr>
        <p:spPr>
          <a:xfrm>
            <a:off x="1338189" y="1522521"/>
            <a:ext cx="4800600" cy="320040"/>
          </a:xfrm>
          <a:prstGeom prst="rect">
            <a:avLst/>
          </a:prstGeom>
          <a:solidFill>
            <a:srgbClr val="8D5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prstClr val="white"/>
                </a:solidFill>
                <a:latin typeface="Roboto" panose="02000000000000000000" pitchFamily="2" charset="0"/>
                <a:ea typeface="Roboto" panose="02000000000000000000" pitchFamily="2" charset="0"/>
              </a:rPr>
              <a:t>CARBON</a:t>
            </a:r>
            <a:endParaRPr lang="en-US" sz="1400" b="1">
              <a:solidFill>
                <a:prstClr val="white"/>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FEE94E08-F564-4860-8222-82EEB5FAA189}"/>
              </a:ext>
            </a:extLst>
          </p:cNvPr>
          <p:cNvSpPr txBox="1"/>
          <p:nvPr/>
        </p:nvSpPr>
        <p:spPr>
          <a:xfrm>
            <a:off x="3574079" y="2259112"/>
            <a:ext cx="2418556" cy="1381147"/>
          </a:xfrm>
          <a:prstGeom prst="rect">
            <a:avLst/>
          </a:prstGeom>
          <a:noFill/>
        </p:spPr>
        <p:txBody>
          <a:bodyPr wrap="square" rtlCol="0">
            <a:spAutoFit/>
          </a:bodyPr>
          <a:lstStyle/>
          <a:p>
            <a:pPr defTabSz="914400">
              <a:lnSpc>
                <a:spcPts val="1800"/>
              </a:lnSpc>
              <a:defRPr/>
            </a:pPr>
            <a:r>
              <a:rPr lang="en-US" sz="2100" b="1" dirty="0">
                <a:solidFill>
                  <a:prstClr val="white"/>
                </a:solidFill>
                <a:latin typeface="Roboto" panose="02000000000000000000" pitchFamily="2" charset="0"/>
                <a:ea typeface="Roboto" panose="02000000000000000000" pitchFamily="2" charset="0"/>
              </a:rPr>
              <a:t>0%</a:t>
            </a:r>
          </a:p>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Net Carbon by 2050</a:t>
            </a:r>
          </a:p>
          <a:p>
            <a:pPr defTabSz="914400">
              <a:lnSpc>
                <a:spcPts val="1800"/>
              </a:lnSpc>
              <a:spcBef>
                <a:spcPts val="1200"/>
              </a:spcBef>
              <a:defRPr/>
            </a:pPr>
            <a:r>
              <a:rPr lang="en-US" sz="2100" b="1" dirty="0">
                <a:solidFill>
                  <a:prstClr val="white"/>
                </a:solidFill>
                <a:latin typeface="Roboto" panose="02000000000000000000" pitchFamily="2" charset="0"/>
                <a:ea typeface="Roboto" panose="02000000000000000000" pitchFamily="2" charset="0"/>
              </a:rPr>
              <a:t>-20%</a:t>
            </a:r>
          </a:p>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Embodied Carbon </a:t>
            </a:r>
          </a:p>
          <a:p>
            <a:pPr defTabSz="914400">
              <a:lnSpc>
                <a:spcPts val="1800"/>
              </a:lnSpc>
              <a:defRPr/>
            </a:pPr>
            <a:endParaRPr lang="en-US" sz="1200" dirty="0">
              <a:solidFill>
                <a:prstClr val="white"/>
              </a:solidFill>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xmlns="" id="{588A6E5E-048E-4C4F-8E88-C898C5315C6F}"/>
              </a:ext>
            </a:extLst>
          </p:cNvPr>
          <p:cNvSpPr/>
          <p:nvPr/>
        </p:nvSpPr>
        <p:spPr>
          <a:xfrm>
            <a:off x="8986686" y="2014680"/>
            <a:ext cx="2743200" cy="2057400"/>
          </a:xfrm>
          <a:prstGeom prst="rect">
            <a:avLst/>
          </a:prstGeom>
          <a:solidFill>
            <a:srgbClr val="FF7400"/>
          </a:solidFill>
          <a:ln w="28575">
            <a:solidFill>
              <a:srgbClr val="FF7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prstClr val="white"/>
              </a:solidFill>
              <a:latin typeface="Roboto" panose="02000000000000000000" pitchFamily="2" charset="0"/>
              <a:ea typeface="Roboto" panose="02000000000000000000" pitchFamily="2" charset="0"/>
            </a:endParaRPr>
          </a:p>
        </p:txBody>
      </p:sp>
      <p:pic>
        <p:nvPicPr>
          <p:cNvPr id="11" name="Graphic 10">
            <a:extLst>
              <a:ext uri="{FF2B5EF4-FFF2-40B4-BE49-F238E27FC236}">
                <a16:creationId xmlns:a16="http://schemas.microsoft.com/office/drawing/2014/main" xmlns="" id="{F01C69DE-B71A-436A-B305-FA976BAA2A9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929288" y="2115739"/>
            <a:ext cx="768647" cy="768647"/>
          </a:xfrm>
          <a:prstGeom prst="rect">
            <a:avLst/>
          </a:prstGeom>
        </p:spPr>
      </p:pic>
      <p:sp>
        <p:nvSpPr>
          <p:cNvPr id="17" name="Rectangle 16">
            <a:extLst>
              <a:ext uri="{FF2B5EF4-FFF2-40B4-BE49-F238E27FC236}">
                <a16:creationId xmlns:a16="http://schemas.microsoft.com/office/drawing/2014/main" xmlns="" id="{9B1B0B9E-ED16-412C-95EC-4BF9C488725E}"/>
              </a:ext>
            </a:extLst>
          </p:cNvPr>
          <p:cNvSpPr/>
          <p:nvPr/>
        </p:nvSpPr>
        <p:spPr>
          <a:xfrm>
            <a:off x="6929286" y="1522521"/>
            <a:ext cx="4800600" cy="320040"/>
          </a:xfrm>
          <a:prstGeom prst="rect">
            <a:avLst/>
          </a:prstGeom>
          <a:solidFill>
            <a:srgbClr val="FF7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prstClr val="white"/>
                </a:solidFill>
                <a:latin typeface="Roboto" panose="02000000000000000000" pitchFamily="2" charset="0"/>
                <a:ea typeface="Roboto" panose="02000000000000000000" pitchFamily="2" charset="0"/>
              </a:rPr>
              <a:t>ENERGY</a:t>
            </a:r>
            <a:endParaRPr lang="en-US" sz="1400" b="1">
              <a:solidFill>
                <a:prstClr val="white"/>
              </a:solidFill>
              <a:latin typeface="Roboto" panose="02000000000000000000" pitchFamily="2" charset="0"/>
              <a:ea typeface="Roboto" panose="02000000000000000000" pitchFamily="2" charset="0"/>
            </a:endParaRPr>
          </a:p>
        </p:txBody>
      </p:sp>
      <p:sp>
        <p:nvSpPr>
          <p:cNvPr id="30" name="TextBox 29">
            <a:extLst>
              <a:ext uri="{FF2B5EF4-FFF2-40B4-BE49-F238E27FC236}">
                <a16:creationId xmlns:a16="http://schemas.microsoft.com/office/drawing/2014/main" xmlns="" id="{3A56B868-0327-44BA-B93F-CF30D9A9205B}"/>
              </a:ext>
            </a:extLst>
          </p:cNvPr>
          <p:cNvSpPr txBox="1"/>
          <p:nvPr/>
        </p:nvSpPr>
        <p:spPr>
          <a:xfrm>
            <a:off x="9165176" y="2259112"/>
            <a:ext cx="2418556" cy="1169551"/>
          </a:xfrm>
          <a:prstGeom prst="rect">
            <a:avLst/>
          </a:prstGeom>
          <a:noFill/>
        </p:spPr>
        <p:txBody>
          <a:bodyPr wrap="square" rtlCol="0">
            <a:spAutoFit/>
          </a:bodyPr>
          <a:lstStyle/>
          <a:p>
            <a:pPr defTabSz="914400">
              <a:lnSpc>
                <a:spcPts val="1800"/>
              </a:lnSpc>
              <a:defRPr/>
            </a:pPr>
            <a:r>
              <a:rPr lang="en-US" sz="2100" b="1" dirty="0" smtClean="0">
                <a:solidFill>
                  <a:prstClr val="white"/>
                </a:solidFill>
                <a:latin typeface="Roboto" panose="02000000000000000000" pitchFamily="2" charset="0"/>
                <a:ea typeface="Roboto" panose="02000000000000000000" pitchFamily="2" charset="0"/>
              </a:rPr>
              <a:t>Maximized</a:t>
            </a:r>
            <a:endParaRPr lang="en-US" sz="2100" b="1" dirty="0">
              <a:solidFill>
                <a:prstClr val="white"/>
              </a:solidFill>
              <a:latin typeface="Roboto" panose="02000000000000000000" pitchFamily="2" charset="0"/>
              <a:ea typeface="Roboto" panose="02000000000000000000" pitchFamily="2" charset="0"/>
            </a:endParaRPr>
          </a:p>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Electric </a:t>
            </a:r>
          </a:p>
          <a:p>
            <a:pPr defTabSz="914400">
              <a:lnSpc>
                <a:spcPts val="1800"/>
              </a:lnSpc>
              <a:spcBef>
                <a:spcPts val="1200"/>
              </a:spcBef>
              <a:defRPr/>
            </a:pPr>
            <a:r>
              <a:rPr lang="en-US" sz="2100" b="1" dirty="0" smtClean="0">
                <a:solidFill>
                  <a:prstClr val="white"/>
                </a:solidFill>
                <a:latin typeface="Roboto" panose="02000000000000000000" pitchFamily="2" charset="0"/>
                <a:ea typeface="Roboto" panose="02000000000000000000" pitchFamily="2" charset="0"/>
              </a:rPr>
              <a:t>50%</a:t>
            </a:r>
            <a:endParaRPr lang="en-US" sz="2100" b="1" dirty="0">
              <a:solidFill>
                <a:prstClr val="white"/>
              </a:solidFill>
              <a:latin typeface="Roboto" panose="02000000000000000000" pitchFamily="2" charset="0"/>
              <a:ea typeface="Roboto" panose="02000000000000000000" pitchFamily="2" charset="0"/>
            </a:endParaRPr>
          </a:p>
          <a:p>
            <a:pPr defTabSz="914400">
              <a:lnSpc>
                <a:spcPts val="1800"/>
              </a:lnSpc>
              <a:defRPr/>
            </a:pPr>
            <a:r>
              <a:rPr lang="en-US" sz="1200" dirty="0" smtClean="0">
                <a:solidFill>
                  <a:prstClr val="white"/>
                </a:solidFill>
                <a:latin typeface="Roboto" panose="02000000000000000000" pitchFamily="2" charset="0"/>
                <a:ea typeface="Roboto" panose="02000000000000000000" pitchFamily="2" charset="0"/>
              </a:rPr>
              <a:t>Renewables</a:t>
            </a:r>
            <a:endParaRPr lang="en-US" sz="1200" dirty="0">
              <a:solidFill>
                <a:prstClr val="white"/>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254BBD02-E02C-40DE-A2AE-F1D882BFC71E}"/>
              </a:ext>
            </a:extLst>
          </p:cNvPr>
          <p:cNvSpPr txBox="1"/>
          <p:nvPr/>
        </p:nvSpPr>
        <p:spPr>
          <a:xfrm>
            <a:off x="6867973" y="3065102"/>
            <a:ext cx="2109889" cy="1272143"/>
          </a:xfrm>
          <a:prstGeom prst="rect">
            <a:avLst/>
          </a:prstGeom>
          <a:noFill/>
        </p:spPr>
        <p:txBody>
          <a:bodyPr wrap="square" rtlCol="0">
            <a:spAutoFit/>
          </a:bodyPr>
          <a:lstStyle/>
          <a:p>
            <a:pPr defTabSz="914400">
              <a:lnSpc>
                <a:spcPts val="2800"/>
              </a:lnSpc>
              <a:defRPr/>
            </a:pPr>
            <a:r>
              <a:rPr lang="en-US" sz="2100" b="1">
                <a:solidFill>
                  <a:srgbClr val="FF7400"/>
                </a:solidFill>
                <a:latin typeface="Roboto" panose="02000000000000000000" pitchFamily="2" charset="0"/>
                <a:ea typeface="Roboto" panose="02000000000000000000" pitchFamily="2" charset="0"/>
              </a:rPr>
              <a:t>-</a:t>
            </a:r>
            <a:r>
              <a:rPr lang="en-US" sz="2100" b="1" dirty="0">
                <a:solidFill>
                  <a:srgbClr val="FF7400"/>
                </a:solidFill>
                <a:latin typeface="Roboto" panose="02000000000000000000" pitchFamily="2" charset="0"/>
                <a:ea typeface="Roboto" panose="02000000000000000000" pitchFamily="2" charset="0"/>
              </a:rPr>
              <a:t>50%</a:t>
            </a:r>
          </a:p>
          <a:p>
            <a:pPr defTabSz="914400">
              <a:lnSpc>
                <a:spcPts val="2000"/>
              </a:lnSpc>
              <a:defRPr/>
            </a:pPr>
            <a:r>
              <a:rPr lang="en-US" sz="1400" b="1" dirty="0">
                <a:solidFill>
                  <a:srgbClr val="FF7400"/>
                </a:solidFill>
                <a:latin typeface="Roboto" panose="02000000000000000000" pitchFamily="2" charset="0"/>
                <a:ea typeface="Roboto" panose="02000000000000000000" pitchFamily="2" charset="0"/>
              </a:rPr>
              <a:t>Less energy from the Grid</a:t>
            </a:r>
            <a:endParaRPr lang="en-US" sz="900" dirty="0">
              <a:solidFill>
                <a:srgbClr val="FF7400"/>
              </a:solidFill>
              <a:latin typeface="Roboto" panose="02000000000000000000" pitchFamily="2" charset="0"/>
              <a:ea typeface="Roboto" panose="02000000000000000000" pitchFamily="2" charset="0"/>
            </a:endParaRPr>
          </a:p>
          <a:p>
            <a:pPr defTabSz="914400">
              <a:lnSpc>
                <a:spcPts val="2800"/>
              </a:lnSpc>
              <a:defRPr/>
            </a:pPr>
            <a:endParaRPr lang="en-US" sz="1200" dirty="0">
              <a:solidFill>
                <a:srgbClr val="FF7400"/>
              </a:solidFill>
              <a:latin typeface="Roboto" panose="02000000000000000000" pitchFamily="2" charset="0"/>
              <a:ea typeface="Roboto" panose="02000000000000000000" pitchFamily="2" charset="0"/>
            </a:endParaRPr>
          </a:p>
        </p:txBody>
      </p:sp>
      <p:pic>
        <p:nvPicPr>
          <p:cNvPr id="34" name="Graphic 33" descr="Badge Question Mark with solid fill">
            <a:extLst>
              <a:ext uri="{FF2B5EF4-FFF2-40B4-BE49-F238E27FC236}">
                <a16:creationId xmlns:a16="http://schemas.microsoft.com/office/drawing/2014/main" xmlns="" id="{A0B8AC9E-16D4-41CC-9EC4-C7A1E6904A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90146" y="4906705"/>
            <a:ext cx="1054267" cy="1054267"/>
          </a:xfrm>
          <a:prstGeom prst="rect">
            <a:avLst/>
          </a:prstGeom>
        </p:spPr>
      </p:pic>
      <p:sp>
        <p:nvSpPr>
          <p:cNvPr id="35" name="Rectangle 34">
            <a:extLst>
              <a:ext uri="{FF2B5EF4-FFF2-40B4-BE49-F238E27FC236}">
                <a16:creationId xmlns:a16="http://schemas.microsoft.com/office/drawing/2014/main" xmlns="" id="{8C6AF577-3DD8-41E9-99F0-4C12FBB0E266}"/>
              </a:ext>
            </a:extLst>
          </p:cNvPr>
          <p:cNvSpPr/>
          <p:nvPr/>
        </p:nvSpPr>
        <p:spPr>
          <a:xfrm>
            <a:off x="1442886" y="4542760"/>
            <a:ext cx="10287000"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prstClr val="white"/>
                </a:solidFill>
                <a:latin typeface="Roboto" panose="02000000000000000000" pitchFamily="2" charset="0"/>
                <a:ea typeface="Roboto" panose="02000000000000000000" pitchFamily="2" charset="0"/>
              </a:rPr>
              <a:t>WHY?</a:t>
            </a:r>
            <a:endParaRPr lang="en-US" sz="1400" b="1">
              <a:solidFill>
                <a:prstClr val="white"/>
              </a:solidFill>
              <a:latin typeface="Roboto" panose="02000000000000000000" pitchFamily="2" charset="0"/>
              <a:ea typeface="Roboto" panose="02000000000000000000" pitchFamily="2" charset="0"/>
            </a:endParaRPr>
          </a:p>
        </p:txBody>
      </p:sp>
      <p:sp>
        <p:nvSpPr>
          <p:cNvPr id="36" name="TextBox 35">
            <a:extLst>
              <a:ext uri="{FF2B5EF4-FFF2-40B4-BE49-F238E27FC236}">
                <a16:creationId xmlns:a16="http://schemas.microsoft.com/office/drawing/2014/main" xmlns="" id="{2BAA13F6-051C-4125-A908-47906B1D0BE4}"/>
              </a:ext>
            </a:extLst>
          </p:cNvPr>
          <p:cNvSpPr txBox="1"/>
          <p:nvPr/>
        </p:nvSpPr>
        <p:spPr>
          <a:xfrm>
            <a:off x="1442885" y="5008798"/>
            <a:ext cx="4776939" cy="1233671"/>
          </a:xfrm>
          <a:prstGeom prst="rect">
            <a:avLst/>
          </a:prstGeom>
          <a:noFill/>
        </p:spPr>
        <p:txBody>
          <a:bodyPr wrap="square" rtlCol="0">
            <a:spAutoFit/>
          </a:bodyPr>
          <a:lstStyle/>
          <a:p>
            <a:pPr defTabSz="914400">
              <a:lnSpc>
                <a:spcPts val="1800"/>
              </a:lnSpc>
              <a:defRPr/>
            </a:pPr>
            <a:r>
              <a:rPr lang="en-US" sz="1400" dirty="0">
                <a:solidFill>
                  <a:srgbClr val="05406D"/>
                </a:solidFill>
                <a:latin typeface="Roboto" panose="02000000000000000000" pitchFamily="2" charset="0"/>
                <a:ea typeface="Roboto" panose="02000000000000000000" pitchFamily="2" charset="0"/>
              </a:rPr>
              <a:t>A Net-Zero carbon community is considered the pinnacle of sustainable development in the context of the climate crisis. Leveraging the grid decarbonization efforts of Rocky Mountain Power, we think this is an achievable goal, especially by 2050 and beyond.</a:t>
            </a:r>
          </a:p>
        </p:txBody>
      </p:sp>
      <p:sp>
        <p:nvSpPr>
          <p:cNvPr id="38" name="Title 1">
            <a:extLst>
              <a:ext uri="{FF2B5EF4-FFF2-40B4-BE49-F238E27FC236}">
                <a16:creationId xmlns:a16="http://schemas.microsoft.com/office/drawing/2014/main" xmlns="" id="{067EE8EC-E734-4375-A30C-24015CD1A2D4}"/>
              </a:ext>
            </a:extLst>
          </p:cNvPr>
          <p:cNvSpPr txBox="1">
            <a:spLocks/>
          </p:cNvSpPr>
          <p:nvPr/>
        </p:nvSpPr>
        <p:spPr>
          <a:xfrm>
            <a:off x="1393003" y="472622"/>
            <a:ext cx="9477487" cy="768647"/>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sz="2600" b="1" dirty="0" smtClean="0">
                <a:solidFill>
                  <a:srgbClr val="05406D"/>
                </a:solidFill>
                <a:latin typeface="Roboto" panose="02000000000000000000" pitchFamily="2" charset="0"/>
                <a:ea typeface="Roboto" panose="02000000000000000000" pitchFamily="2" charset="0"/>
              </a:rPr>
              <a:t>Performance </a:t>
            </a:r>
            <a:r>
              <a:rPr lang="en-US" sz="2600" b="1" dirty="0">
                <a:solidFill>
                  <a:srgbClr val="05406D"/>
                </a:solidFill>
                <a:latin typeface="Roboto" panose="02000000000000000000" pitchFamily="2" charset="0"/>
                <a:ea typeface="Roboto" panose="02000000000000000000" pitchFamily="2" charset="0"/>
              </a:rPr>
              <a:t>Goals</a:t>
            </a:r>
          </a:p>
        </p:txBody>
      </p:sp>
      <p:sp>
        <p:nvSpPr>
          <p:cNvPr id="18" name="TextBox 17">
            <a:extLst>
              <a:ext uri="{FF2B5EF4-FFF2-40B4-BE49-F238E27FC236}">
                <a16:creationId xmlns:a16="http://schemas.microsoft.com/office/drawing/2014/main" xmlns="" id="{148ABF9F-4E51-4738-848B-A05B90DE354E}"/>
              </a:ext>
            </a:extLst>
          </p:cNvPr>
          <p:cNvSpPr txBox="1"/>
          <p:nvPr/>
        </p:nvSpPr>
        <p:spPr>
          <a:xfrm>
            <a:off x="6867972" y="5008798"/>
            <a:ext cx="4861913" cy="1233671"/>
          </a:xfrm>
          <a:prstGeom prst="rect">
            <a:avLst/>
          </a:prstGeom>
          <a:noFill/>
        </p:spPr>
        <p:txBody>
          <a:bodyPr wrap="square" rtlCol="0">
            <a:spAutoFit/>
          </a:bodyPr>
          <a:lstStyle/>
          <a:p>
            <a:pPr defTabSz="914400">
              <a:lnSpc>
                <a:spcPts val="1800"/>
              </a:lnSpc>
              <a:defRPr/>
            </a:pPr>
            <a:r>
              <a:rPr lang="en-US" sz="1400" dirty="0">
                <a:solidFill>
                  <a:srgbClr val="05406D"/>
                </a:solidFill>
                <a:latin typeface="Roboto" panose="02000000000000000000" pitchFamily="2" charset="0"/>
                <a:ea typeface="Roboto" panose="02000000000000000000" pitchFamily="2" charset="0"/>
              </a:rPr>
              <a:t>We’re aiming for a 50% reduction in energy consumption from the grid and a minimum 50% renewable energy goal.  We’re not aiming specifically for Net-Zero Energy as Net-Zero carbon is deemed more important and Net-Zero Energy is not a necessary condition for Net-Zero Carbon.</a:t>
            </a:r>
            <a:endParaRPr lang="en-US" sz="900" dirty="0">
              <a:solidFill>
                <a:srgbClr val="05406D"/>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xmlns="" id="{7D795CD3-B371-4712-A34C-D115F9028F34}"/>
              </a:ext>
            </a:extLst>
          </p:cNvPr>
          <p:cNvSpPr txBox="1"/>
          <p:nvPr/>
        </p:nvSpPr>
        <p:spPr>
          <a:xfrm>
            <a:off x="3305576" y="4079578"/>
            <a:ext cx="2790424" cy="276999"/>
          </a:xfrm>
          <a:prstGeom prst="rect">
            <a:avLst/>
          </a:prstGeom>
          <a:noFill/>
        </p:spPr>
        <p:txBody>
          <a:bodyPr wrap="square" rtlCol="0">
            <a:spAutoFit/>
          </a:bodyPr>
          <a:lstStyle/>
          <a:p>
            <a:r>
              <a:rPr lang="en-US" sz="1200" i="1" dirty="0">
                <a:solidFill>
                  <a:prstClr val="black"/>
                </a:solidFill>
              </a:rPr>
              <a:t>Adopted from Framework Plan</a:t>
            </a:r>
          </a:p>
        </p:txBody>
      </p:sp>
      <p:sp>
        <p:nvSpPr>
          <p:cNvPr id="20" name="TextBox 19">
            <a:extLst>
              <a:ext uri="{FF2B5EF4-FFF2-40B4-BE49-F238E27FC236}">
                <a16:creationId xmlns:a16="http://schemas.microsoft.com/office/drawing/2014/main" xmlns="" id="{58A39ADE-F10A-46EF-B003-3716DBF564A2}"/>
              </a:ext>
            </a:extLst>
          </p:cNvPr>
          <p:cNvSpPr txBox="1"/>
          <p:nvPr/>
        </p:nvSpPr>
        <p:spPr>
          <a:xfrm>
            <a:off x="8892239" y="4086059"/>
            <a:ext cx="2790424" cy="276999"/>
          </a:xfrm>
          <a:prstGeom prst="rect">
            <a:avLst/>
          </a:prstGeom>
          <a:noFill/>
        </p:spPr>
        <p:txBody>
          <a:bodyPr wrap="square" rtlCol="0">
            <a:spAutoFit/>
          </a:bodyPr>
          <a:lstStyle/>
          <a:p>
            <a:r>
              <a:rPr lang="en-US" sz="1200" i="1" dirty="0">
                <a:solidFill>
                  <a:prstClr val="black"/>
                </a:solidFill>
              </a:rPr>
              <a:t>G</a:t>
            </a:r>
            <a:r>
              <a:rPr lang="en-US" sz="1200" i="1" dirty="0" smtClean="0">
                <a:solidFill>
                  <a:prstClr val="black"/>
                </a:solidFill>
              </a:rPr>
              <a:t>oal </a:t>
            </a:r>
            <a:r>
              <a:rPr lang="en-US" sz="1200" i="1" dirty="0">
                <a:solidFill>
                  <a:prstClr val="black"/>
                </a:solidFill>
              </a:rPr>
              <a:t>modified from the Framework Plan</a:t>
            </a:r>
          </a:p>
        </p:txBody>
      </p:sp>
    </p:spTree>
    <p:extLst>
      <p:ext uri="{BB962C8B-B14F-4D97-AF65-F5344CB8AC3E}">
        <p14:creationId xmlns:p14="http://schemas.microsoft.com/office/powerpoint/2010/main" val="3448102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1BEFCC3-569F-4F42-830F-6CA871D184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348963" y="3062807"/>
            <a:ext cx="3200400" cy="3163457"/>
          </a:xfrm>
          <a:prstGeom prst="rect">
            <a:avLst/>
          </a:prstGeom>
        </p:spPr>
      </p:pic>
      <p:sp>
        <p:nvSpPr>
          <p:cNvPr id="10" name="Title 1">
            <a:extLst>
              <a:ext uri="{FF2B5EF4-FFF2-40B4-BE49-F238E27FC236}">
                <a16:creationId xmlns:a16="http://schemas.microsoft.com/office/drawing/2014/main" xmlns="" id="{A78E4B78-F77F-42E6-BA96-D1B230578502}"/>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ts val="32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5406D"/>
                </a:solidFill>
                <a:effectLst/>
                <a:uLnTx/>
                <a:uFillTx/>
                <a:cs typeface="+mj-cs"/>
              </a:rPr>
              <a:t>2. Cost Optimized</a:t>
            </a:r>
          </a:p>
          <a:p>
            <a:pPr marL="0" marR="0" lvl="0" indent="0" algn="l" defTabSz="914377" rtl="0" eaLnBrk="1" fontAlgn="auto" latinLnBrk="0" hangingPunct="1">
              <a:lnSpc>
                <a:spcPts val="32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0A5F2"/>
                </a:solidFill>
                <a:effectLst/>
                <a:uLnTx/>
                <a:uFillTx/>
                <a:latin typeface="Roboto"/>
                <a:ea typeface="Roboto"/>
                <a:cs typeface="+mj-cs"/>
              </a:rPr>
              <a:t>Performance</a:t>
            </a:r>
            <a:endParaRPr kumimoji="0" lang="en-US" sz="1800" b="1" i="0" u="none" strike="noStrike" kern="1200" cap="none" spc="0" normalizeH="0" baseline="0" noProof="0" dirty="0">
              <a:ln>
                <a:noFill/>
              </a:ln>
              <a:solidFill>
                <a:srgbClr val="05406D"/>
              </a:solidFill>
              <a:effectLst/>
              <a:uLnTx/>
              <a:uFillTx/>
              <a:cs typeface="+mj-cs"/>
            </a:endParaRPr>
          </a:p>
        </p:txBody>
      </p:sp>
      <p:graphicFrame>
        <p:nvGraphicFramePr>
          <p:cNvPr id="11" name="Table 10">
            <a:extLst>
              <a:ext uri="{FF2B5EF4-FFF2-40B4-BE49-F238E27FC236}">
                <a16:creationId xmlns:a16="http://schemas.microsoft.com/office/drawing/2014/main" xmlns="" id="{AA1E1084-0224-4469-8704-54F69AF043C0}"/>
              </a:ext>
            </a:extLst>
          </p:cNvPr>
          <p:cNvGraphicFramePr>
            <a:graphicFrameLocks noGrp="1"/>
          </p:cNvGraphicFramePr>
          <p:nvPr>
            <p:extLst>
              <p:ext uri="{D42A27DB-BD31-4B8C-83A1-F6EECF244321}">
                <p14:modId xmlns:p14="http://schemas.microsoft.com/office/powerpoint/2010/main" val="2830143373"/>
              </p:ext>
            </p:extLst>
          </p:nvPr>
        </p:nvGraphicFramePr>
        <p:xfrm>
          <a:off x="380998" y="2865526"/>
          <a:ext cx="7306056" cy="3383280"/>
        </p:xfrm>
        <a:graphic>
          <a:graphicData uri="http://schemas.openxmlformats.org/drawingml/2006/table">
            <a:tbl>
              <a:tblPr firstRow="1" bandRow="1">
                <a:tableStyleId>{F5AB1C69-6EDB-4FF4-983F-18BD219EF322}</a:tableStyleId>
              </a:tblPr>
              <a:tblGrid>
                <a:gridCol w="2880360">
                  <a:extLst>
                    <a:ext uri="{9D8B030D-6E8A-4147-A177-3AD203B41FA5}">
                      <a16:colId xmlns:a16="http://schemas.microsoft.com/office/drawing/2014/main" xmlns="" val="3859866084"/>
                    </a:ext>
                  </a:extLst>
                </a:gridCol>
                <a:gridCol w="1133856">
                  <a:extLst>
                    <a:ext uri="{9D8B030D-6E8A-4147-A177-3AD203B41FA5}">
                      <a16:colId xmlns:a16="http://schemas.microsoft.com/office/drawing/2014/main" xmlns="" val="2016165963"/>
                    </a:ext>
                  </a:extLst>
                </a:gridCol>
                <a:gridCol w="1463040">
                  <a:extLst>
                    <a:ext uri="{9D8B030D-6E8A-4147-A177-3AD203B41FA5}">
                      <a16:colId xmlns:a16="http://schemas.microsoft.com/office/drawing/2014/main" xmlns="" val="633442727"/>
                    </a:ext>
                  </a:extLst>
                </a:gridCol>
                <a:gridCol w="914400">
                  <a:extLst>
                    <a:ext uri="{9D8B030D-6E8A-4147-A177-3AD203B41FA5}">
                      <a16:colId xmlns:a16="http://schemas.microsoft.com/office/drawing/2014/main" xmlns="" val="897228504"/>
                    </a:ext>
                  </a:extLst>
                </a:gridCol>
                <a:gridCol w="914400">
                  <a:extLst>
                    <a:ext uri="{9D8B030D-6E8A-4147-A177-3AD203B41FA5}">
                      <a16:colId xmlns:a16="http://schemas.microsoft.com/office/drawing/2014/main" xmlns="" val="1257455182"/>
                    </a:ext>
                  </a:extLst>
                </a:gridCol>
              </a:tblGrid>
              <a:tr h="365760">
                <a:tc>
                  <a:txBody>
                    <a:bodyPr/>
                    <a:lstStyle/>
                    <a:p>
                      <a:pPr algn="l" fontAlgn="b"/>
                      <a:endParaRPr lang="en-US" sz="1400" b="1" i="0" u="none" strike="noStrike" dirty="0">
                        <a:solidFill>
                          <a:schemeClr val="bg1"/>
                        </a:solidFill>
                        <a:effectLst/>
                        <a:latin typeface="Roboto" panose="02000000000000000000" pitchFamily="2" charset="0"/>
                        <a:ea typeface="Roboto" panose="02000000000000000000" pitchFamily="2" charset="0"/>
                      </a:endParaRPr>
                    </a:p>
                  </a:txBody>
                  <a:tcPr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a:solidFill>
                            <a:schemeClr val="bg1"/>
                          </a:solidFill>
                          <a:effectLst/>
                          <a:latin typeface="Roboto" panose="02000000000000000000" pitchFamily="2" charset="0"/>
                          <a:ea typeface="Roboto" panose="02000000000000000000" pitchFamily="2" charset="0"/>
                          <a:cs typeface="+mn-cs"/>
                        </a:rPr>
                        <a:t>Result</a:t>
                      </a:r>
                    </a:p>
                  </a:txBody>
                  <a:tcPr marT="0" marB="0" anchor="ctr">
                    <a:solidFill>
                      <a:srgbClr val="50A5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bg1"/>
                          </a:solidFill>
                          <a:effectLst/>
                          <a:latin typeface="Roboto" panose="02000000000000000000" pitchFamily="2" charset="0"/>
                          <a:ea typeface="Roboto" panose="02000000000000000000" pitchFamily="2" charset="0"/>
                          <a:cs typeface="+mn-cs"/>
                        </a:rPr>
                        <a:t>Result Units</a:t>
                      </a:r>
                    </a:p>
                  </a:txBody>
                  <a:tcPr marT="0" marB="0" anchor="ctr">
                    <a:solidFill>
                      <a:srgbClr val="50A5F2"/>
                    </a:solidFill>
                  </a:tcPr>
                </a:tc>
                <a:tc>
                  <a:txBody>
                    <a:bodyPr/>
                    <a:lstStyle/>
                    <a:p>
                      <a:pPr algn="ctr" fontAlgn="b"/>
                      <a:r>
                        <a:rPr lang="en-US" sz="1400" b="1" i="0" u="none" strike="noStrike">
                          <a:solidFill>
                            <a:schemeClr val="bg1"/>
                          </a:solidFill>
                          <a:effectLst/>
                          <a:latin typeface="Roboto" panose="02000000000000000000" pitchFamily="2" charset="0"/>
                          <a:ea typeface="Roboto" panose="02000000000000000000" pitchFamily="2" charset="0"/>
                        </a:rPr>
                        <a:t>Result %</a:t>
                      </a:r>
                    </a:p>
                  </a:txBody>
                  <a:tcPr marT="0" marB="0" anchor="ctr">
                    <a:solidFill>
                      <a:srgbClr val="50A5F2"/>
                    </a:solidFill>
                  </a:tcPr>
                </a:tc>
                <a:tc>
                  <a:txBody>
                    <a:bodyPr/>
                    <a:lstStyle/>
                    <a:p>
                      <a:pPr algn="ctr" fontAlgn="b"/>
                      <a:r>
                        <a:rPr lang="en-US" sz="1400" b="1" i="0" u="none" strike="noStrike">
                          <a:solidFill>
                            <a:schemeClr val="bg1"/>
                          </a:solidFill>
                          <a:effectLst/>
                          <a:latin typeface="Roboto" panose="02000000000000000000" pitchFamily="2" charset="0"/>
                          <a:ea typeface="Roboto" panose="02000000000000000000" pitchFamily="2" charset="0"/>
                        </a:rPr>
                        <a:t>Goal %</a:t>
                      </a: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Built Env Carbon Emissions Reduction</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96,178</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MTCO2e/Yr</a:t>
                      </a:r>
                    </a:p>
                  </a:txBody>
                  <a:tcPr marT="0" marB="0" anchor="ctr"/>
                </a:tc>
                <a:tc>
                  <a:txBody>
                    <a:bodyPr/>
                    <a:lstStyle/>
                    <a:p>
                      <a:pPr algn="ctr" fontAlgn="b"/>
                      <a:r>
                        <a:rPr lang="en-US" sz="1100" b="1" i="0" u="none" strike="noStrike" dirty="0">
                          <a:solidFill>
                            <a:srgbClr val="000000"/>
                          </a:solidFill>
                          <a:effectLst/>
                          <a:latin typeface="Arial" panose="020B0604020202020204" pitchFamily="34" charset="0"/>
                        </a:rPr>
                        <a:t>90%</a:t>
                      </a:r>
                    </a:p>
                  </a:txBody>
                  <a:tcPr marL="0" marR="0" marT="0" marB="0" anchor="ctr">
                    <a:solidFill>
                      <a:schemeClr val="accent4">
                        <a:lumMod val="20000"/>
                        <a:lumOff val="80000"/>
                      </a:schemeClr>
                    </a:solidFill>
                  </a:tcPr>
                </a:tc>
                <a:tc>
                  <a:txBody>
                    <a:bodyPr/>
                    <a:lstStyle/>
                    <a:p>
                      <a:pPr marL="0" algn="ctr" defTabSz="914400" rtl="0" eaLnBrk="1" fontAlgn="b" latinLnBrk="0" hangingPunct="1"/>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100%</a:t>
                      </a:r>
                    </a:p>
                  </a:txBody>
                  <a:tcPr marT="0" marB="0" anchor="ctr"/>
                </a:tc>
                <a:extLst>
                  <a:ext uri="{0D108BD9-81ED-4DB2-BD59-A6C34878D82A}">
                    <a16:rowId xmlns:a16="http://schemas.microsoft.com/office/drawing/2014/main" xmlns="" val="94773620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Mobile Carbon Emissions Reduction</a:t>
                      </a:r>
                    </a:p>
                  </a:txBody>
                  <a:tcPr marT="0" marB="0" anchor="c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183,457</a:t>
                      </a:r>
                    </a:p>
                  </a:txBody>
                  <a:tcPr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MTCO2e/Yr</a:t>
                      </a:r>
                    </a:p>
                  </a:txBody>
                  <a:tcPr marT="0" marB="0" anchor="ctr">
                    <a:noFill/>
                  </a:tcPr>
                </a:tc>
                <a:tc>
                  <a:txBody>
                    <a:bodyPr/>
                    <a:lstStyle/>
                    <a:p>
                      <a:pPr algn="ctr" fontAlgn="b"/>
                      <a:r>
                        <a:rPr lang="en-US" sz="1100" b="1" i="0" u="none" strike="noStrike" dirty="0">
                          <a:solidFill>
                            <a:srgbClr val="000000"/>
                          </a:solidFill>
                          <a:effectLst/>
                          <a:latin typeface="Arial" panose="020B0604020202020204" pitchFamily="34" charset="0"/>
                        </a:rPr>
                        <a:t>91%</a:t>
                      </a:r>
                    </a:p>
                  </a:txBody>
                  <a:tcPr marL="0" marR="0" marT="0" marB="0" anchor="ctr">
                    <a:solidFill>
                      <a:srgbClr val="00B050"/>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50%</a:t>
                      </a:r>
                    </a:p>
                  </a:txBody>
                  <a:tcPr marT="0" marB="0" anchor="ctr">
                    <a:noFill/>
                  </a:tcPr>
                </a:tc>
                <a:extLst>
                  <a:ext uri="{0D108BD9-81ED-4DB2-BD59-A6C34878D82A}">
                    <a16:rowId xmlns:a16="http://schemas.microsoft.com/office/drawing/2014/main" xmlns="" val="70619153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Embodied Carbon Reduction</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0</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MTCO2e</a:t>
                      </a:r>
                    </a:p>
                  </a:txBody>
                  <a:tcPr marT="0" marB="0" anchor="ctr"/>
                </a:tc>
                <a:tc>
                  <a:txBody>
                    <a:bodyPr/>
                    <a:lstStyle/>
                    <a:p>
                      <a:pPr algn="ctr" fontAlgn="b"/>
                      <a:r>
                        <a:rPr lang="en-US" sz="1100" b="1" i="0" u="none" strike="noStrike">
                          <a:solidFill>
                            <a:srgbClr val="000000"/>
                          </a:solidFill>
                          <a:effectLst/>
                          <a:latin typeface="Arial" panose="020B0604020202020204" pitchFamily="34" charset="0"/>
                        </a:rPr>
                        <a:t>0%</a:t>
                      </a:r>
                    </a:p>
                  </a:txBody>
                  <a:tcPr marL="0" marR="0" marT="0"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20%</a:t>
                      </a:r>
                    </a:p>
                  </a:txBody>
                  <a:tcPr marT="0" marB="0" anchor="ctr"/>
                </a:tc>
                <a:extLst>
                  <a:ext uri="{0D108BD9-81ED-4DB2-BD59-A6C34878D82A}">
                    <a16:rowId xmlns:a16="http://schemas.microsoft.com/office/drawing/2014/main" xmlns="" val="39950831"/>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Energy Reduction</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105,719</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Mwh/Yr</a:t>
                      </a:r>
                      <a:endParaRPr lang="en-US" sz="1200" b="0" i="0" u="none" strike="noStrike" kern="1200" noProof="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algn="ctr" fontAlgn="b"/>
                      <a:r>
                        <a:rPr lang="en-US" sz="1100" b="1" i="0" u="none" strike="noStrike" dirty="0">
                          <a:solidFill>
                            <a:srgbClr val="000000"/>
                          </a:solidFill>
                          <a:effectLst/>
                          <a:latin typeface="Arial" panose="020B0604020202020204" pitchFamily="34" charset="0"/>
                        </a:rPr>
                        <a:t>55%</a:t>
                      </a:r>
                    </a:p>
                  </a:txBody>
                  <a:tcPr marL="0" marR="0" marT="0" marB="0" anchor="ctr">
                    <a:solidFill>
                      <a:srgbClr val="00B050"/>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50%</a:t>
                      </a:r>
                    </a:p>
                  </a:txBody>
                  <a:tcPr marT="0" marB="0" anchor="ctr">
                    <a:solidFill>
                      <a:schemeClr val="bg1"/>
                    </a:solidFill>
                  </a:tcPr>
                </a:tc>
                <a:extLst>
                  <a:ext uri="{0D108BD9-81ED-4DB2-BD59-A6C34878D82A}">
                    <a16:rowId xmlns:a16="http://schemas.microsoft.com/office/drawing/2014/main" xmlns="" val="182513435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 Renewable Supply</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46,101</a:t>
                      </a:r>
                    </a:p>
                  </a:txBody>
                  <a:tcPr marT="0" marB="0" anchor="ctr">
                    <a:solidFill>
                      <a:schemeClr val="accent3">
                        <a:tint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Mwh/Yr</a:t>
                      </a:r>
                      <a:endParaRPr lang="en-US" sz="1200" b="0" i="0" u="none" strike="noStrike" kern="1200" noProof="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algn="ctr" fontAlgn="b"/>
                      <a:r>
                        <a:rPr lang="en-US" sz="1100" b="1" i="0" u="none" strike="noStrike" dirty="0">
                          <a:solidFill>
                            <a:srgbClr val="000000"/>
                          </a:solidFill>
                          <a:effectLst/>
                          <a:latin typeface="Arial" panose="020B0604020202020204" pitchFamily="34" charset="0"/>
                        </a:rPr>
                        <a:t>35%</a:t>
                      </a:r>
                    </a:p>
                  </a:txBody>
                  <a:tcPr marL="0" marR="0" marT="0" marB="0" anchor="ctr">
                    <a:solidFill>
                      <a:srgbClr val="FF0000"/>
                    </a:solidFill>
                  </a:tcPr>
                </a:tc>
                <a:tc>
                  <a:txBody>
                    <a:bodyPr/>
                    <a:lstStyle/>
                    <a:p>
                      <a:pPr marL="0" algn="ctr" defTabSz="914400" rtl="0" eaLnBrk="1" fontAlgn="b" latinLnBrk="0" hangingPunct="1"/>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50%</a:t>
                      </a:r>
                    </a:p>
                  </a:txBody>
                  <a:tcPr marT="0" marB="0" anchor="ctr">
                    <a:solidFill>
                      <a:schemeClr val="accent3">
                        <a:tint val="40000"/>
                      </a:schemeClr>
                    </a:solidFill>
                  </a:tcPr>
                </a:tc>
                <a:extLst>
                  <a:ext uri="{0D108BD9-81ED-4DB2-BD59-A6C34878D82A}">
                    <a16:rowId xmlns:a16="http://schemas.microsoft.com/office/drawing/2014/main" xmlns="" val="35332066"/>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Peak Demand</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45.6</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MW</a:t>
                      </a:r>
                    </a:p>
                  </a:txBody>
                  <a:tcPr marT="0" marB="0" anchor="ctr">
                    <a:solidFill>
                      <a:schemeClr val="bg1"/>
                    </a:solidFill>
                  </a:tcPr>
                </a:tc>
                <a:tc>
                  <a:txBody>
                    <a:bodyPr/>
                    <a:lstStyle/>
                    <a:p>
                      <a:pPr algn="ctr" fontAlgn="b"/>
                      <a:r>
                        <a:rPr lang="en-US" sz="1100" b="1" i="0" u="none" strike="noStrike" dirty="0">
                          <a:solidFill>
                            <a:srgbClr val="000000"/>
                          </a:solidFill>
                          <a:effectLst/>
                          <a:latin typeface="Arial" panose="020B0604020202020204" pitchFamily="34" charset="0"/>
                        </a:rPr>
                        <a:t>13%</a:t>
                      </a:r>
                    </a:p>
                  </a:txBody>
                  <a:tcPr marL="0" marR="0" marT="0" marB="0" anchor="ctr">
                    <a:solidFill>
                      <a:srgbClr val="00B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&lt; 25%</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699276965"/>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Potable Water Use Reduction</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916,953</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Mgal</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Yr</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algn="ctr" fontAlgn="b"/>
                      <a:r>
                        <a:rPr lang="en-US" sz="1100" b="1" i="0" u="none" strike="noStrike" dirty="0">
                          <a:solidFill>
                            <a:srgbClr val="000000"/>
                          </a:solidFill>
                          <a:effectLst/>
                          <a:latin typeface="Arial" panose="020B0604020202020204" pitchFamily="34" charset="0"/>
                        </a:rPr>
                        <a:t>54%</a:t>
                      </a:r>
                    </a:p>
                  </a:txBody>
                  <a:tcPr marL="0" marR="0" marT="0" marB="0" anchor="ctr">
                    <a:solidFill>
                      <a:srgbClr val="00B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40%</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1527460621"/>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 Water Reuse </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419,195</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Mgal/Yr</a:t>
                      </a:r>
                    </a:p>
                  </a:txBody>
                  <a:tcPr marT="0" marB="0" anchor="ctr">
                    <a:solidFill>
                      <a:schemeClr val="bg1"/>
                    </a:solidFill>
                  </a:tcPr>
                </a:tc>
                <a:tc>
                  <a:txBody>
                    <a:bodyPr/>
                    <a:lstStyle/>
                    <a:p>
                      <a:pPr algn="ctr" fontAlgn="b"/>
                      <a:r>
                        <a:rPr lang="en-US" sz="1100" b="1" i="0" u="none" strike="noStrike" dirty="0">
                          <a:solidFill>
                            <a:srgbClr val="000000"/>
                          </a:solidFill>
                          <a:effectLst/>
                          <a:latin typeface="Arial" panose="020B0604020202020204" pitchFamily="34" charset="0"/>
                        </a:rPr>
                        <a:t>35%</a:t>
                      </a:r>
                    </a:p>
                  </a:txBody>
                  <a:tcPr marL="0" marR="0" marT="0" marB="0" anchor="ctr">
                    <a:solidFill>
                      <a:srgbClr val="00B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15%</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2152334326"/>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Solid Waste Diversion </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8,787</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Tons/Yr</a:t>
                      </a:r>
                    </a:p>
                  </a:txBody>
                  <a:tcPr marT="0" marB="0" anchor="ctr">
                    <a:solidFill>
                      <a:schemeClr val="accent3">
                        <a:tint val="40000"/>
                      </a:schemeClr>
                    </a:solidFill>
                  </a:tcPr>
                </a:tc>
                <a:tc>
                  <a:txBody>
                    <a:bodyPr/>
                    <a:lstStyle/>
                    <a:p>
                      <a:pPr algn="ctr" fontAlgn="b"/>
                      <a:r>
                        <a:rPr lang="en-US" sz="1100" b="1" i="0" u="none" strike="noStrike" dirty="0">
                          <a:solidFill>
                            <a:srgbClr val="000000"/>
                          </a:solidFill>
                          <a:effectLst/>
                          <a:latin typeface="Arial" panose="020B0604020202020204" pitchFamily="34" charset="0"/>
                        </a:rPr>
                        <a:t>65%</a:t>
                      </a:r>
                    </a:p>
                  </a:txBody>
                  <a:tcPr marL="0" marR="0" marT="0" marB="0" anchor="ctr">
                    <a:solidFill>
                      <a:srgbClr val="00B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50%</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2415426554"/>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VMT Reduction over BaU</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130,341,862</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Miles/Yr</a:t>
                      </a:r>
                    </a:p>
                  </a:txBody>
                  <a:tcPr marT="0" marB="0" anchor="ctr">
                    <a:solidFill>
                      <a:schemeClr val="bg1"/>
                    </a:solidFill>
                  </a:tcPr>
                </a:tc>
                <a:tc>
                  <a:txBody>
                    <a:bodyPr/>
                    <a:lstStyle/>
                    <a:p>
                      <a:pPr algn="ctr" fontAlgn="b"/>
                      <a:r>
                        <a:rPr lang="en-US" sz="1100" b="1" i="0" u="none" strike="noStrike" dirty="0">
                          <a:solidFill>
                            <a:srgbClr val="000000"/>
                          </a:solidFill>
                          <a:effectLst/>
                          <a:latin typeface="Arial" panose="020B0604020202020204" pitchFamily="34" charset="0"/>
                        </a:rPr>
                        <a:t>25%</a:t>
                      </a:r>
                    </a:p>
                  </a:txBody>
                  <a:tcPr marL="0" marR="0" marT="0" marB="0" anchor="ctr">
                    <a:solidFill>
                      <a:srgbClr val="00B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25%</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3250889380"/>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Smart District</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456</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Points (per 600)</a:t>
                      </a:r>
                    </a:p>
                  </a:txBody>
                  <a:tcPr marT="0" marB="0" anchor="ctr">
                    <a:solidFill>
                      <a:schemeClr val="accent3">
                        <a:tint val="40000"/>
                      </a:schemeClr>
                    </a:solidFill>
                  </a:tcPr>
                </a:tc>
                <a:tc>
                  <a:txBody>
                    <a:bodyPr/>
                    <a:lstStyle/>
                    <a:p>
                      <a:pPr algn="ctr" fontAlgn="b"/>
                      <a:r>
                        <a:rPr lang="en-US" sz="1100" b="1" i="0" u="none" strike="noStrike" dirty="0">
                          <a:solidFill>
                            <a:srgbClr val="000000"/>
                          </a:solidFill>
                          <a:effectLst/>
                          <a:latin typeface="Arial" panose="020B0604020202020204" pitchFamily="34" charset="0"/>
                        </a:rPr>
                        <a:t>76%</a:t>
                      </a:r>
                    </a:p>
                  </a:txBody>
                  <a:tcPr marL="0" marR="0" marT="0" marB="0" anchor="ctr">
                    <a:solidFill>
                      <a:srgbClr val="00B050"/>
                    </a:solidFill>
                  </a:tcPr>
                </a:tc>
                <a:tc>
                  <a:txBody>
                    <a:bodyPr/>
                    <a:lstStyle/>
                    <a:p>
                      <a:pPr marL="0" algn="ctr" defTabSz="914400" rtl="0" eaLnBrk="1" fontAlgn="b" latinLnBrk="0" hangingPunct="1"/>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50%</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2732814397"/>
                  </a:ext>
                </a:extLst>
              </a:tr>
            </a:tbl>
          </a:graphicData>
        </a:graphic>
      </p:graphicFrame>
      <p:sp>
        <p:nvSpPr>
          <p:cNvPr id="19" name="Rectangle 18">
            <a:extLst>
              <a:ext uri="{FF2B5EF4-FFF2-40B4-BE49-F238E27FC236}">
                <a16:creationId xmlns:a16="http://schemas.microsoft.com/office/drawing/2014/main" xmlns="" id="{C76B08F7-D9A8-41BB-A026-6609F3CA2BDC}"/>
              </a:ext>
            </a:extLst>
          </p:cNvPr>
          <p:cNvSpPr/>
          <p:nvPr/>
        </p:nvSpPr>
        <p:spPr>
          <a:xfrm>
            <a:off x="380998" y="2421590"/>
            <a:ext cx="7315201"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Sustainability Performance </a:t>
            </a:r>
          </a:p>
        </p:txBody>
      </p:sp>
      <p:sp>
        <p:nvSpPr>
          <p:cNvPr id="22" name="Rectangle 21">
            <a:extLst>
              <a:ext uri="{FF2B5EF4-FFF2-40B4-BE49-F238E27FC236}">
                <a16:creationId xmlns:a16="http://schemas.microsoft.com/office/drawing/2014/main" xmlns="" id="{4102DB86-4454-44E6-80E2-0CE93FF8C029}"/>
              </a:ext>
            </a:extLst>
          </p:cNvPr>
          <p:cNvSpPr/>
          <p:nvPr/>
        </p:nvSpPr>
        <p:spPr>
          <a:xfrm>
            <a:off x="8058150" y="2421590"/>
            <a:ext cx="3752852"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Smart Capability Score</a:t>
            </a:r>
          </a:p>
        </p:txBody>
      </p:sp>
      <p:sp>
        <p:nvSpPr>
          <p:cNvPr id="24" name="TextBox 23">
            <a:extLst>
              <a:ext uri="{FF2B5EF4-FFF2-40B4-BE49-F238E27FC236}">
                <a16:creationId xmlns:a16="http://schemas.microsoft.com/office/drawing/2014/main" xmlns="" id="{923EC7CE-2296-4666-9EDD-F0984D760E91}"/>
              </a:ext>
            </a:extLst>
          </p:cNvPr>
          <p:cNvSpPr txBox="1"/>
          <p:nvPr/>
        </p:nvSpPr>
        <p:spPr>
          <a:xfrm>
            <a:off x="3361918" y="2442189"/>
            <a:ext cx="10862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Timeframe</a:t>
            </a:r>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5" name="TextBox 24">
            <a:extLst>
              <a:ext uri="{FF2B5EF4-FFF2-40B4-BE49-F238E27FC236}">
                <a16:creationId xmlns:a16="http://schemas.microsoft.com/office/drawing/2014/main" xmlns="" id="{18FD72A7-3DE5-443F-88F7-4CEFC787CEF5}"/>
              </a:ext>
            </a:extLst>
          </p:cNvPr>
          <p:cNvSpPr txBox="1"/>
          <p:nvPr/>
        </p:nvSpPr>
        <p:spPr>
          <a:xfrm>
            <a:off x="4550638" y="2442189"/>
            <a:ext cx="127866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2050</a:t>
            </a:r>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xmlns="" id="{684C9F55-928A-49E3-A5B0-787B370A97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71024" y="271081"/>
            <a:ext cx="5338283" cy="2013431"/>
          </a:xfrm>
          <a:prstGeom prst="rect">
            <a:avLst/>
          </a:prstGeom>
        </p:spPr>
      </p:pic>
      <p:sp>
        <p:nvSpPr>
          <p:cNvPr id="18" name="TextBox 17">
            <a:extLst>
              <a:ext uri="{FF2B5EF4-FFF2-40B4-BE49-F238E27FC236}">
                <a16:creationId xmlns:a16="http://schemas.microsoft.com/office/drawing/2014/main" xmlns="" id="{2B4A347A-AA59-47F8-AA75-4ADF0BB501D6}"/>
              </a:ext>
            </a:extLst>
          </p:cNvPr>
          <p:cNvSpPr txBox="1"/>
          <p:nvPr/>
        </p:nvSpPr>
        <p:spPr>
          <a:xfrm rot="16200000">
            <a:off x="5812818" y="1005782"/>
            <a:ext cx="1639412" cy="276999"/>
          </a:xfrm>
          <a:prstGeom prst="rect">
            <a:avLst/>
          </a:prstGeom>
          <a:noFill/>
        </p:spPr>
        <p:txBody>
          <a:bodyPr wrap="square" rtlCol="0">
            <a:spAutoFit/>
          </a:bodyPr>
          <a:lstStyle/>
          <a:p>
            <a:pPr algn="ctr"/>
            <a:r>
              <a:rPr lang="en-US" sz="1200" b="1">
                <a:latin typeface="Roboto" panose="02000000000000000000" pitchFamily="2" charset="0"/>
                <a:ea typeface="Roboto" panose="02000000000000000000" pitchFamily="2" charset="0"/>
              </a:rPr>
              <a:t>Strategy Packages</a:t>
            </a:r>
          </a:p>
        </p:txBody>
      </p:sp>
    </p:spTree>
    <p:extLst>
      <p:ext uri="{BB962C8B-B14F-4D97-AF65-F5344CB8AC3E}">
        <p14:creationId xmlns:p14="http://schemas.microsoft.com/office/powerpoint/2010/main" val="1289064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CF608B31-3B4C-456E-9C93-2350640AB2BB}"/>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ts val="32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5406D"/>
                </a:solidFill>
                <a:effectLst/>
                <a:uLnTx/>
                <a:uFillTx/>
                <a:cs typeface="+mj-cs"/>
              </a:rPr>
              <a:t>2. Cost Optimized</a:t>
            </a:r>
          </a:p>
          <a:p>
            <a:pPr marL="0" marR="0" lvl="0" indent="0" algn="l" defTabSz="914377" rtl="0" eaLnBrk="1" fontAlgn="auto" latinLnBrk="0" hangingPunct="1">
              <a:lnSpc>
                <a:spcPts val="3200"/>
              </a:lnSpc>
              <a:spcBef>
                <a:spcPct val="0"/>
              </a:spcBef>
              <a:spcAft>
                <a:spcPts val="0"/>
              </a:spcAft>
              <a:buClrTx/>
              <a:buSzTx/>
              <a:buFontTx/>
              <a:buNone/>
              <a:tabLst/>
              <a:defRPr/>
            </a:pPr>
            <a:r>
              <a:rPr kumimoji="0" lang="en-US" sz="1800" b="1" i="0" u="none" strike="noStrike" kern="1200" cap="none" spc="0" normalizeH="0" baseline="0" noProof="0" dirty="0" err="1">
                <a:ln>
                  <a:noFill/>
                </a:ln>
                <a:solidFill>
                  <a:srgbClr val="50A5F2"/>
                </a:solidFill>
                <a:effectLst/>
                <a:uLnTx/>
                <a:uFillTx/>
                <a:latin typeface="Roboto"/>
                <a:ea typeface="Roboto"/>
                <a:cs typeface="+mj-cs"/>
              </a:rPr>
              <a:t>CapEx</a:t>
            </a:r>
            <a:endParaRPr kumimoji="0" lang="en-US" sz="1800" b="1" i="0" u="none" strike="noStrike" kern="1200" cap="none" spc="0" normalizeH="0" baseline="0" noProof="0" dirty="0">
              <a:ln>
                <a:noFill/>
              </a:ln>
              <a:solidFill>
                <a:srgbClr val="05406D"/>
              </a:solidFill>
              <a:effectLst/>
              <a:uLnTx/>
              <a:uFillTx/>
              <a:cs typeface="+mj-cs"/>
            </a:endParaRPr>
          </a:p>
        </p:txBody>
      </p:sp>
      <p:graphicFrame>
        <p:nvGraphicFramePr>
          <p:cNvPr id="10" name="Table 9">
            <a:extLst>
              <a:ext uri="{FF2B5EF4-FFF2-40B4-BE49-F238E27FC236}">
                <a16:creationId xmlns:a16="http://schemas.microsoft.com/office/drawing/2014/main" xmlns="" id="{3B37E3FA-A309-4086-AB50-75ABEF7EC470}"/>
              </a:ext>
            </a:extLst>
          </p:cNvPr>
          <p:cNvGraphicFramePr>
            <a:graphicFrameLocks noGrp="1"/>
          </p:cNvGraphicFramePr>
          <p:nvPr>
            <p:extLst>
              <p:ext uri="{D42A27DB-BD31-4B8C-83A1-F6EECF244321}">
                <p14:modId xmlns:p14="http://schemas.microsoft.com/office/powerpoint/2010/main" val="1441081298"/>
              </p:ext>
            </p:extLst>
          </p:nvPr>
        </p:nvGraphicFramePr>
        <p:xfrm>
          <a:off x="380998" y="2436526"/>
          <a:ext cx="10972799" cy="2560320"/>
        </p:xfrm>
        <a:graphic>
          <a:graphicData uri="http://schemas.openxmlformats.org/drawingml/2006/table">
            <a:tbl>
              <a:tblPr firstRow="1" bandRow="1">
                <a:tableStyleId>{F5AB1C69-6EDB-4FF4-983F-18BD219EF322}</a:tableStyleId>
              </a:tblPr>
              <a:tblGrid>
                <a:gridCol w="4315971">
                  <a:extLst>
                    <a:ext uri="{9D8B030D-6E8A-4147-A177-3AD203B41FA5}">
                      <a16:colId xmlns:a16="http://schemas.microsoft.com/office/drawing/2014/main" xmlns="" val="3859866084"/>
                    </a:ext>
                  </a:extLst>
                </a:gridCol>
                <a:gridCol w="1664207">
                  <a:extLst>
                    <a:ext uri="{9D8B030D-6E8A-4147-A177-3AD203B41FA5}">
                      <a16:colId xmlns:a16="http://schemas.microsoft.com/office/drawing/2014/main" xmlns="" val="2016165963"/>
                    </a:ext>
                  </a:extLst>
                </a:gridCol>
                <a:gridCol w="1664207">
                  <a:extLst>
                    <a:ext uri="{9D8B030D-6E8A-4147-A177-3AD203B41FA5}">
                      <a16:colId xmlns:a16="http://schemas.microsoft.com/office/drawing/2014/main" xmlns="" val="633442727"/>
                    </a:ext>
                  </a:extLst>
                </a:gridCol>
                <a:gridCol w="1664207">
                  <a:extLst>
                    <a:ext uri="{9D8B030D-6E8A-4147-A177-3AD203B41FA5}">
                      <a16:colId xmlns:a16="http://schemas.microsoft.com/office/drawing/2014/main" xmlns="" val="897228504"/>
                    </a:ext>
                  </a:extLst>
                </a:gridCol>
                <a:gridCol w="1664207">
                  <a:extLst>
                    <a:ext uri="{9D8B030D-6E8A-4147-A177-3AD203B41FA5}">
                      <a16:colId xmlns:a16="http://schemas.microsoft.com/office/drawing/2014/main" xmlns="" val="1257455182"/>
                    </a:ext>
                  </a:extLst>
                </a:gridCol>
              </a:tblGrid>
              <a:tr h="36576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Total Incremental Cost</a:t>
                      </a:r>
                    </a:p>
                  </a:txBody>
                  <a:tcPr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(214.0M)</a:t>
                      </a:r>
                    </a:p>
                  </a:txBody>
                  <a:tcPr marL="0" marR="0"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($13.19)</a:t>
                      </a:r>
                    </a:p>
                  </a:txBody>
                  <a:tcPr marL="0" marR="0" marT="0" marB="0" anchor="ctr">
                    <a:solidFill>
                      <a:srgbClr val="50A5F2"/>
                    </a:solidFill>
                  </a:tcPr>
                </a:tc>
                <a:tc>
                  <a:txBody>
                    <a:bodyPr/>
                    <a:lstStyle/>
                    <a:p>
                      <a:pPr algn="ctr" fontAlgn="b"/>
                      <a:r>
                        <a:rPr lang="en-US" sz="1400" b="1" i="0" u="none" strike="noStrike" dirty="0">
                          <a:solidFill>
                            <a:schemeClr val="bg1"/>
                          </a:solidFill>
                          <a:effectLst/>
                          <a:latin typeface="Arial" panose="020B0604020202020204" pitchFamily="34" charset="0"/>
                        </a:rPr>
                        <a:t>+4.5%</a:t>
                      </a:r>
                    </a:p>
                  </a:txBody>
                  <a:tcPr marL="0" marR="0"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a:solidFill>
                            <a:srgbClr val="FF0000"/>
                          </a:solidFill>
                          <a:effectLst/>
                          <a:latin typeface="Roboto" panose="02000000000000000000" pitchFamily="2" charset="0"/>
                          <a:ea typeface="Roboto" panose="02000000000000000000" pitchFamily="2" charset="0"/>
                          <a:cs typeface="+mn-cs"/>
                        </a:rPr>
                        <a:t> </a:t>
                      </a:r>
                    </a:p>
                  </a:txBody>
                  <a:tcPr marL="0" marR="0"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State (Land Authority)</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(61.7M)</a:t>
                      </a:r>
                    </a:p>
                  </a:txBody>
                  <a:tcPr marL="0" marR="0"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($3.81)</a:t>
                      </a:r>
                    </a:p>
                  </a:txBody>
                  <a:tcPr marL="0" marR="0" marT="0" marB="0" anchor="ctr"/>
                </a:tc>
                <a:tc>
                  <a:txBody>
                    <a:bodyPr/>
                    <a:lstStyle/>
                    <a:p>
                      <a:pPr algn="ctr" fontAlgn="b"/>
                      <a:endParaRPr lang="en-US" sz="1400" b="1" i="0" u="none" strike="noStrike" dirty="0">
                        <a:solidFill>
                          <a:srgbClr val="FFFFFF"/>
                        </a:solidFill>
                        <a:effectLst/>
                        <a:latin typeface="Arial" panose="020B0604020202020204" pitchFamily="34" charset="0"/>
                      </a:endParaRPr>
                    </a:p>
                  </a:txBody>
                  <a:tcPr marL="0" marR="0"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endParaRPr lang="en-US" sz="1400" b="1" i="0" u="none" strike="noStrike" kern="1200">
                        <a:solidFill>
                          <a:srgbClr val="FF0000"/>
                        </a:solidFill>
                        <a:effectLst/>
                        <a:latin typeface="Roboto" panose="02000000000000000000" pitchFamily="2" charset="0"/>
                        <a:ea typeface="Roboto" panose="02000000000000000000" pitchFamily="2" charset="0"/>
                        <a:cs typeface="+mn-cs"/>
                      </a:endParaRPr>
                    </a:p>
                  </a:txBody>
                  <a:tcPr marL="0" marR="0" marT="0" marB="0" anchor="ctr"/>
                </a:tc>
                <a:extLst>
                  <a:ext uri="{0D108BD9-81ED-4DB2-BD59-A6C34878D82A}">
                    <a16:rowId xmlns:a16="http://schemas.microsoft.com/office/drawing/2014/main" xmlns="" val="94773620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Land Developer Cost</a:t>
                      </a:r>
                    </a:p>
                  </a:txBody>
                  <a:tcPr marT="0" marB="0" anchor="c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(11.7M)</a:t>
                      </a:r>
                    </a:p>
                  </a:txBody>
                  <a:tcPr marL="0" marR="0" marT="0" marB="0" anchor="c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($0.72)</a:t>
                      </a:r>
                    </a:p>
                  </a:txBody>
                  <a:tcPr marL="0" marR="0" marT="0" marB="0" anchor="ctr">
                    <a:noFill/>
                  </a:tcPr>
                </a:tc>
                <a:tc>
                  <a:txBody>
                    <a:bodyPr/>
                    <a:lstStyle/>
                    <a:p>
                      <a:pPr algn="ctr" fontAlgn="b"/>
                      <a:r>
                        <a:rPr lang="en-US" sz="1400" b="1" i="0" u="none" strike="noStrike">
                          <a:solidFill>
                            <a:srgbClr val="000000"/>
                          </a:solidFill>
                          <a:effectLst/>
                          <a:latin typeface="Arial" panose="020B0604020202020204" pitchFamily="34" charset="0"/>
                        </a:rPr>
                        <a:t>+3.4%</a:t>
                      </a:r>
                    </a:p>
                  </a:txBody>
                  <a:tcPr marL="0" marR="0"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000000"/>
                          </a:solidFill>
                          <a:effectLst/>
                          <a:uLnTx/>
                          <a:uFillTx/>
                          <a:latin typeface="Roboto" panose="02000000000000000000" pitchFamily="2" charset="0"/>
                          <a:ea typeface="Roboto" panose="02000000000000000000" pitchFamily="2" charset="0"/>
                          <a:cs typeface="+mn-cs"/>
                        </a:rPr>
                        <a:t>&lt;5.0%</a:t>
                      </a:r>
                    </a:p>
                  </a:txBody>
                  <a:tcPr marL="0" marR="0" marT="0" marB="0" anchor="ctr">
                    <a:noFill/>
                  </a:tcPr>
                </a:tc>
                <a:extLst>
                  <a:ext uri="{0D108BD9-81ED-4DB2-BD59-A6C34878D82A}">
                    <a16:rowId xmlns:a16="http://schemas.microsoft.com/office/drawing/2014/main" xmlns="" val="70619153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Vertical Developer Cost </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(36.3M)</a:t>
                      </a:r>
                    </a:p>
                  </a:txBody>
                  <a:tcPr marL="0" marR="0"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($2.24)</a:t>
                      </a:r>
                    </a:p>
                  </a:txBody>
                  <a:tcPr marL="0" marR="0" marT="0" marB="0" anchor="ctr"/>
                </a:tc>
                <a:tc>
                  <a:txBody>
                    <a:bodyPr/>
                    <a:lstStyle/>
                    <a:p>
                      <a:pPr algn="ctr" fontAlgn="b"/>
                      <a:r>
                        <a:rPr lang="en-US" sz="1400" b="1" i="0" u="none" strike="noStrike">
                          <a:solidFill>
                            <a:srgbClr val="000000"/>
                          </a:solidFill>
                          <a:effectLst/>
                          <a:latin typeface="Arial" panose="020B0604020202020204" pitchFamily="34" charset="0"/>
                        </a:rPr>
                        <a:t>+0.8%</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Roboto" panose="02000000000000000000" pitchFamily="2" charset="0"/>
                          <a:ea typeface="Roboto" panose="02000000000000000000" pitchFamily="2" charset="0"/>
                          <a:cs typeface="+mn-cs"/>
                        </a:rPr>
                        <a:t>&lt;5.0%</a:t>
                      </a:r>
                    </a:p>
                  </a:txBody>
                  <a:tcPr marL="0" marR="0" marT="0" marB="0" anchor="ctr"/>
                </a:tc>
                <a:extLst>
                  <a:ext uri="{0D108BD9-81ED-4DB2-BD59-A6C34878D82A}">
                    <a16:rowId xmlns:a16="http://schemas.microsoft.com/office/drawing/2014/main" xmlns="" val="39950831"/>
                  </a:ext>
                </a:extLst>
              </a:tr>
              <a:tr h="274320">
                <a:tc>
                  <a:txBody>
                    <a:bodyPr/>
                    <a:lstStyle/>
                    <a:p>
                      <a:pPr algn="l" fontAlgn="ctr"/>
                      <a:r>
                        <a:rPr lang="en-US" sz="1200" b="0" i="1" u="none" strike="noStrike" dirty="0">
                          <a:solidFill>
                            <a:schemeClr val="bg1">
                              <a:lumMod val="50000"/>
                            </a:schemeClr>
                          </a:solidFill>
                          <a:effectLst/>
                          <a:latin typeface="Roboto" panose="02000000000000000000" pitchFamily="2" charset="0"/>
                          <a:ea typeface="Roboto" panose="02000000000000000000" pitchFamily="2" charset="0"/>
                        </a:rPr>
                        <a:t>Residential Developer</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200" b="0" i="1" u="none" strike="noStrike" kern="1200" dirty="0">
                          <a:solidFill>
                            <a:schemeClr val="tx1">
                              <a:lumMod val="65000"/>
                              <a:lumOff val="35000"/>
                            </a:schemeClr>
                          </a:solidFill>
                          <a:effectLst/>
                          <a:latin typeface="Roboto" panose="02000000000000000000" pitchFamily="2" charset="0"/>
                          <a:ea typeface="Roboto" panose="02000000000000000000" pitchFamily="2" charset="0"/>
                          <a:cs typeface="+mn-cs"/>
                        </a:rPr>
                        <a:t>$0.3M</a:t>
                      </a:r>
                    </a:p>
                  </a:txBody>
                  <a:tcPr marL="0" marR="0"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200" b="0" i="1" u="none" strike="noStrike" kern="1200" dirty="0">
                          <a:solidFill>
                            <a:schemeClr val="tx1">
                              <a:lumMod val="65000"/>
                              <a:lumOff val="35000"/>
                            </a:schemeClr>
                          </a:solidFill>
                          <a:effectLst/>
                          <a:latin typeface="Roboto" panose="02000000000000000000" pitchFamily="2" charset="0"/>
                          <a:ea typeface="Roboto" panose="02000000000000000000" pitchFamily="2" charset="0"/>
                          <a:cs typeface="+mn-cs"/>
                        </a:rPr>
                        <a:t>$0.04 </a:t>
                      </a:r>
                    </a:p>
                  </a:txBody>
                  <a:tcPr marL="0" marR="0" marT="0" marB="0" anchor="ctr">
                    <a:solidFill>
                      <a:schemeClr val="bg1"/>
                    </a:solidFill>
                  </a:tcPr>
                </a:tc>
                <a:tc>
                  <a:txBody>
                    <a:bodyPr/>
                    <a:lstStyle/>
                    <a:p>
                      <a:pPr algn="ctr" fontAlgn="b"/>
                      <a:r>
                        <a:rPr lang="en-US" sz="1200" b="0" i="1" u="none" strike="noStrike" dirty="0">
                          <a:solidFill>
                            <a:schemeClr val="tx1">
                              <a:lumMod val="65000"/>
                              <a:lumOff val="35000"/>
                            </a:schemeClr>
                          </a:solidFill>
                          <a:effectLst/>
                          <a:latin typeface="Arial" panose="020B0604020202020204" pitchFamily="34" charset="0"/>
                        </a:rPr>
                        <a:t>-0.0%</a:t>
                      </a:r>
                    </a:p>
                  </a:txBody>
                  <a:tcPr marL="0" marR="0"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Roboto" panose="02000000000000000000" pitchFamily="2" charset="0"/>
                          <a:ea typeface="Roboto" panose="02000000000000000000" pitchFamily="2" charset="0"/>
                          <a:cs typeface="+mn-cs"/>
                        </a:rPr>
                        <a:t>&lt;5.0%</a:t>
                      </a:r>
                    </a:p>
                  </a:txBody>
                  <a:tcPr marL="0" marR="0" marT="0" marB="0" anchor="ctr">
                    <a:solidFill>
                      <a:schemeClr val="bg1"/>
                    </a:solidFill>
                  </a:tcPr>
                </a:tc>
                <a:extLst>
                  <a:ext uri="{0D108BD9-81ED-4DB2-BD59-A6C34878D82A}">
                    <a16:rowId xmlns:a16="http://schemas.microsoft.com/office/drawing/2014/main" xmlns="" val="4012299834"/>
                  </a:ext>
                </a:extLst>
              </a:tr>
              <a:tr h="274320">
                <a:tc>
                  <a:txBody>
                    <a:bodyPr/>
                    <a:lstStyle/>
                    <a:p>
                      <a:pPr algn="l" fontAlgn="ctr"/>
                      <a:r>
                        <a:rPr lang="en-US" sz="1200" b="0" i="1" u="none" strike="noStrike">
                          <a:solidFill>
                            <a:schemeClr val="bg1">
                              <a:lumMod val="50000"/>
                            </a:schemeClr>
                          </a:solidFill>
                          <a:effectLst/>
                          <a:latin typeface="Roboto" panose="02000000000000000000" pitchFamily="2" charset="0"/>
                          <a:ea typeface="Roboto" panose="02000000000000000000" pitchFamily="2" charset="0"/>
                        </a:rPr>
                        <a:t>Non-Residential Developer</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200" b="0" i="1" u="none" strike="noStrike" kern="1200" dirty="0">
                          <a:solidFill>
                            <a:srgbClr val="FF0000"/>
                          </a:solidFill>
                          <a:effectLst/>
                          <a:latin typeface="Roboto" panose="02000000000000000000" pitchFamily="2" charset="0"/>
                          <a:ea typeface="Roboto" panose="02000000000000000000" pitchFamily="2" charset="0"/>
                          <a:cs typeface="+mn-cs"/>
                        </a:rPr>
                        <a:t>(36.6M)</a:t>
                      </a:r>
                    </a:p>
                  </a:txBody>
                  <a:tcPr marL="0" marR="0"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200" b="0" i="1" u="none" strike="noStrike" kern="1200" dirty="0">
                          <a:solidFill>
                            <a:srgbClr val="FF0000"/>
                          </a:solidFill>
                          <a:effectLst/>
                          <a:latin typeface="Roboto" panose="02000000000000000000" pitchFamily="2" charset="0"/>
                          <a:ea typeface="Roboto" panose="02000000000000000000" pitchFamily="2" charset="0"/>
                          <a:cs typeface="+mn-cs"/>
                        </a:rPr>
                        <a:t>($4.33)</a:t>
                      </a:r>
                    </a:p>
                  </a:txBody>
                  <a:tcPr marL="0" marR="0" marT="0" marB="0" anchor="ctr">
                    <a:solidFill>
                      <a:schemeClr val="bg1"/>
                    </a:solidFill>
                  </a:tcPr>
                </a:tc>
                <a:tc>
                  <a:txBody>
                    <a:bodyPr/>
                    <a:lstStyle/>
                    <a:p>
                      <a:pPr algn="ctr" fontAlgn="b"/>
                      <a:r>
                        <a:rPr lang="en-US" sz="1200" b="0" i="1" u="none" strike="noStrike" dirty="0">
                          <a:solidFill>
                            <a:schemeClr val="tx1">
                              <a:lumMod val="65000"/>
                              <a:lumOff val="35000"/>
                            </a:schemeClr>
                          </a:solidFill>
                          <a:effectLst/>
                          <a:latin typeface="Arial" panose="020B0604020202020204" pitchFamily="34" charset="0"/>
                        </a:rPr>
                        <a:t>+1.3%</a:t>
                      </a:r>
                    </a:p>
                  </a:txBody>
                  <a:tcPr marL="0" marR="0"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Roboto" panose="02000000000000000000" pitchFamily="2" charset="0"/>
                          <a:ea typeface="Roboto" panose="02000000000000000000" pitchFamily="2" charset="0"/>
                          <a:cs typeface="+mn-cs"/>
                        </a:rPr>
                        <a:t>&lt;5.0%</a:t>
                      </a:r>
                    </a:p>
                  </a:txBody>
                  <a:tcPr marL="0" marR="0" marT="0" marB="0" anchor="ctr">
                    <a:solidFill>
                      <a:schemeClr val="bg1"/>
                    </a:solidFill>
                  </a:tcPr>
                </a:tc>
                <a:extLst>
                  <a:ext uri="{0D108BD9-81ED-4DB2-BD59-A6C34878D82A}">
                    <a16:rowId xmlns:a16="http://schemas.microsoft.com/office/drawing/2014/main" xmlns="" val="1650347994"/>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Association</a:t>
                      </a:r>
                    </a:p>
                  </a:txBody>
                  <a:tcPr marT="0" marB="0" anchor="ctr">
                    <a:solidFill>
                      <a:srgbClr val="E1E1E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Roboto" panose="02000000000000000000" pitchFamily="2" charset="0"/>
                          <a:ea typeface="Roboto" panose="02000000000000000000" pitchFamily="2" charset="0"/>
                          <a:cs typeface="+mn-cs"/>
                        </a:rPr>
                        <a:t>-</a:t>
                      </a:r>
                    </a:p>
                  </a:txBody>
                  <a:tcPr marL="0" marR="0" marT="0" marB="0" anchor="ctr">
                    <a:solidFill>
                      <a:srgbClr val="E1E1E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Roboto" panose="02000000000000000000" pitchFamily="2" charset="0"/>
                          <a:ea typeface="Roboto" panose="02000000000000000000" pitchFamily="2" charset="0"/>
                          <a:cs typeface="+mn-cs"/>
                        </a:rPr>
                        <a:t>$0.00 </a:t>
                      </a:r>
                    </a:p>
                  </a:txBody>
                  <a:tcPr marL="0" marR="0" marT="0" marB="0" anchor="ctr">
                    <a:solidFill>
                      <a:srgbClr val="E1E1E1"/>
                    </a:solidFill>
                  </a:tcPr>
                </a:tc>
                <a:tc>
                  <a:txBody>
                    <a:bodyPr/>
                    <a:lstStyle/>
                    <a:p>
                      <a:pPr algn="ctr" fontAlgn="b"/>
                      <a:endParaRPr lang="en-US" sz="1400" b="1" i="0" u="none" strike="noStrike" dirty="0">
                        <a:solidFill>
                          <a:srgbClr val="FFFFFF"/>
                        </a:solidFill>
                        <a:effectLst/>
                        <a:latin typeface="Arial" panose="020B0604020202020204" pitchFamily="34" charset="0"/>
                      </a:endParaRPr>
                    </a:p>
                  </a:txBody>
                  <a:tcPr marL="0" marR="0" marT="0" marB="0" anchor="ctr">
                    <a:solidFill>
                      <a:srgbClr val="E1E1E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endParaRPr lang="en-US" sz="1400" b="1" i="0" u="none" strike="noStrike" kern="1200">
                        <a:solidFill>
                          <a:srgbClr val="FF0000"/>
                        </a:solidFill>
                        <a:effectLst/>
                        <a:latin typeface="Roboto" panose="02000000000000000000" pitchFamily="2" charset="0"/>
                        <a:ea typeface="Roboto" panose="02000000000000000000" pitchFamily="2" charset="0"/>
                        <a:cs typeface="+mn-cs"/>
                      </a:endParaRPr>
                    </a:p>
                  </a:txBody>
                  <a:tcPr marL="0" marR="0" marT="0" marB="0" anchor="ctr">
                    <a:solidFill>
                      <a:srgbClr val="E1E1E1"/>
                    </a:solidFill>
                  </a:tcPr>
                </a:tc>
                <a:extLst>
                  <a:ext uri="{0D108BD9-81ED-4DB2-BD59-A6C34878D82A}">
                    <a16:rowId xmlns:a16="http://schemas.microsoft.com/office/drawing/2014/main" xmlns="" val="917161345"/>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Private (Owner/Tenant)</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(18.4M)</a:t>
                      </a:r>
                    </a:p>
                  </a:txBody>
                  <a:tcPr marL="0" marR="0"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($1.13)</a:t>
                      </a:r>
                    </a:p>
                  </a:txBody>
                  <a:tcPr marL="0" marR="0" marT="0" marB="0" anchor="ctr">
                    <a:solidFill>
                      <a:schemeClr val="bg1"/>
                    </a:solidFill>
                  </a:tcPr>
                </a:tc>
                <a:tc>
                  <a:txBody>
                    <a:bodyPr/>
                    <a:lstStyle/>
                    <a:p>
                      <a:pPr algn="ctr" fontAlgn="b"/>
                      <a:r>
                        <a:rPr lang="en-US" sz="1400" b="1" i="0" u="none" strike="noStrike">
                          <a:solidFill>
                            <a:srgbClr val="FFFFFF"/>
                          </a:solidFill>
                          <a:effectLst/>
                          <a:latin typeface="Arial" panose="020B0604020202020204" pitchFamily="34" charset="0"/>
                        </a:rPr>
                        <a:t>0%</a:t>
                      </a:r>
                    </a:p>
                  </a:txBody>
                  <a:tcPr marL="0" marR="0"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endParaRPr lang="en-US" sz="1400" b="1" i="0" u="none" strike="noStrike" kern="1200">
                        <a:solidFill>
                          <a:srgbClr val="FF0000"/>
                        </a:solidFill>
                        <a:effectLst/>
                        <a:latin typeface="Roboto" panose="02000000000000000000" pitchFamily="2" charset="0"/>
                        <a:ea typeface="Roboto" panose="02000000000000000000" pitchFamily="2" charset="0"/>
                        <a:cs typeface="+mn-cs"/>
                      </a:endParaRPr>
                    </a:p>
                  </a:txBody>
                  <a:tcPr marL="0" marR="0" marT="0" marB="0" anchor="ctr">
                    <a:solidFill>
                      <a:schemeClr val="bg1"/>
                    </a:solidFill>
                  </a:tcPr>
                </a:tc>
                <a:extLst>
                  <a:ext uri="{0D108BD9-81ED-4DB2-BD59-A6C34878D82A}">
                    <a16:rowId xmlns:a16="http://schemas.microsoft.com/office/drawing/2014/main" xmlns="" val="182513435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Other (ESCO etc.)</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(85.9M)</a:t>
                      </a:r>
                    </a:p>
                  </a:txBody>
                  <a:tcPr marL="0" marR="0"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($5.30)</a:t>
                      </a:r>
                    </a:p>
                  </a:txBody>
                  <a:tcPr marL="0" marR="0" marT="0" marB="0" anchor="ctr">
                    <a:solidFill>
                      <a:schemeClr val="accent3">
                        <a:tint val="40000"/>
                      </a:schemeClr>
                    </a:solidFill>
                  </a:tcPr>
                </a:tc>
                <a:tc>
                  <a:txBody>
                    <a:bodyPr/>
                    <a:lstStyle/>
                    <a:p>
                      <a:pPr algn="ctr" fontAlgn="b"/>
                      <a:endParaRPr lang="en-US" sz="1400" b="1" i="0" u="none" strike="noStrike" dirty="0">
                        <a:solidFill>
                          <a:srgbClr val="FFFFFF"/>
                        </a:solidFill>
                        <a:effectLst/>
                        <a:latin typeface="Arial" panose="020B0604020202020204" pitchFamily="34" charset="0"/>
                      </a:endParaRPr>
                    </a:p>
                  </a:txBody>
                  <a:tcPr marL="0" marR="0"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FF0000"/>
                        </a:solidFill>
                        <a:effectLst/>
                        <a:latin typeface="Roboto" panose="02000000000000000000" pitchFamily="2" charset="0"/>
                        <a:ea typeface="Roboto" panose="02000000000000000000" pitchFamily="2" charset="0"/>
                        <a:cs typeface="+mn-cs"/>
                      </a:endParaRPr>
                    </a:p>
                  </a:txBody>
                  <a:tcPr marL="0" marR="0" marT="0" marB="0" anchor="ctr">
                    <a:solidFill>
                      <a:schemeClr val="accent3">
                        <a:tint val="40000"/>
                      </a:schemeClr>
                    </a:solidFill>
                  </a:tcPr>
                </a:tc>
                <a:extLst>
                  <a:ext uri="{0D108BD9-81ED-4DB2-BD59-A6C34878D82A}">
                    <a16:rowId xmlns:a16="http://schemas.microsoft.com/office/drawing/2014/main" xmlns="" val="35332066"/>
                  </a:ext>
                </a:extLst>
              </a:tr>
            </a:tbl>
          </a:graphicData>
        </a:graphic>
      </p:graphicFrame>
      <p:sp>
        <p:nvSpPr>
          <p:cNvPr id="11" name="Rectangle 10">
            <a:extLst>
              <a:ext uri="{FF2B5EF4-FFF2-40B4-BE49-F238E27FC236}">
                <a16:creationId xmlns:a16="http://schemas.microsoft.com/office/drawing/2014/main" xmlns="" id="{CF0E7DE5-7E41-48D4-8804-BB8D821C6CCC}"/>
              </a:ext>
            </a:extLst>
          </p:cNvPr>
          <p:cNvSpPr/>
          <p:nvPr/>
        </p:nvSpPr>
        <p:spPr>
          <a:xfrm>
            <a:off x="380998" y="1588730"/>
            <a:ext cx="10972800"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Cost Performance - CapEx</a:t>
            </a:r>
          </a:p>
        </p:txBody>
      </p:sp>
      <p:sp>
        <p:nvSpPr>
          <p:cNvPr id="12" name="Oval 11">
            <a:extLst>
              <a:ext uri="{FF2B5EF4-FFF2-40B4-BE49-F238E27FC236}">
                <a16:creationId xmlns:a16="http://schemas.microsoft.com/office/drawing/2014/main" xmlns="" id="{193A966D-10FC-4B58-86F4-9D9650C94E57}"/>
              </a:ext>
            </a:extLst>
          </p:cNvPr>
          <p:cNvSpPr/>
          <p:nvPr/>
        </p:nvSpPr>
        <p:spPr>
          <a:xfrm>
            <a:off x="11508107" y="3381612"/>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xmlns="" id="{C2764F68-B1CF-4229-B8CA-5138CD75A58E}"/>
              </a:ext>
            </a:extLst>
          </p:cNvPr>
          <p:cNvSpPr/>
          <p:nvPr/>
        </p:nvSpPr>
        <p:spPr>
          <a:xfrm>
            <a:off x="11508107" y="3108890"/>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F029E57F-087D-4DC8-BEA9-6EA46765ECDE}"/>
              </a:ext>
            </a:extLst>
          </p:cNvPr>
          <p:cNvSpPr txBox="1"/>
          <p:nvPr/>
        </p:nvSpPr>
        <p:spPr>
          <a:xfrm>
            <a:off x="4687504" y="2040642"/>
            <a:ext cx="1674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rPr>
              <a:t>Incremental Cost</a:t>
            </a:r>
            <a:endParaRPr kumimoji="0" lang="en-US" sz="1200" b="0"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endParaRPr>
          </a:p>
        </p:txBody>
      </p:sp>
      <p:sp>
        <p:nvSpPr>
          <p:cNvPr id="15" name="TextBox 14">
            <a:extLst>
              <a:ext uri="{FF2B5EF4-FFF2-40B4-BE49-F238E27FC236}">
                <a16:creationId xmlns:a16="http://schemas.microsoft.com/office/drawing/2014/main" xmlns="" id="{A3964630-6654-44DE-A0FE-39ED0BDC1FBC}"/>
              </a:ext>
            </a:extLst>
          </p:cNvPr>
          <p:cNvSpPr txBox="1"/>
          <p:nvPr/>
        </p:nvSpPr>
        <p:spPr>
          <a:xfrm>
            <a:off x="6362299" y="2040642"/>
            <a:ext cx="1674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rPr>
              <a:t>Incremental Cost / SF</a:t>
            </a:r>
            <a:endParaRPr kumimoji="0" lang="en-US" sz="1200" b="0"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endParaRPr>
          </a:p>
        </p:txBody>
      </p:sp>
      <p:sp>
        <p:nvSpPr>
          <p:cNvPr id="16" name="TextBox 15">
            <a:extLst>
              <a:ext uri="{FF2B5EF4-FFF2-40B4-BE49-F238E27FC236}">
                <a16:creationId xmlns:a16="http://schemas.microsoft.com/office/drawing/2014/main" xmlns="" id="{9720C4A9-FABF-447F-BA25-8F4A71E02CA5}"/>
              </a:ext>
            </a:extLst>
          </p:cNvPr>
          <p:cNvSpPr txBox="1"/>
          <p:nvPr/>
        </p:nvSpPr>
        <p:spPr>
          <a:xfrm>
            <a:off x="8020650" y="2040642"/>
            <a:ext cx="1674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rPr>
              <a:t>% Cost Incremental</a:t>
            </a:r>
            <a:endParaRPr kumimoji="0" lang="en-US" sz="1200" b="0"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endParaRPr>
          </a:p>
        </p:txBody>
      </p:sp>
      <p:sp>
        <p:nvSpPr>
          <p:cNvPr id="17" name="TextBox 16">
            <a:extLst>
              <a:ext uri="{FF2B5EF4-FFF2-40B4-BE49-F238E27FC236}">
                <a16:creationId xmlns:a16="http://schemas.microsoft.com/office/drawing/2014/main" xmlns="" id="{3428B048-88C7-48A8-B6DD-AAD2760A9049}"/>
              </a:ext>
            </a:extLst>
          </p:cNvPr>
          <p:cNvSpPr txBox="1"/>
          <p:nvPr/>
        </p:nvSpPr>
        <p:spPr>
          <a:xfrm>
            <a:off x="9678999" y="2040642"/>
            <a:ext cx="1674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rPr>
              <a:t>Constraints %</a:t>
            </a:r>
            <a:endParaRPr kumimoji="0" lang="en-US" sz="1200" b="0"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endParaRPr>
          </a:p>
        </p:txBody>
      </p:sp>
      <p:sp>
        <p:nvSpPr>
          <p:cNvPr id="18" name="Oval 17">
            <a:extLst>
              <a:ext uri="{FF2B5EF4-FFF2-40B4-BE49-F238E27FC236}">
                <a16:creationId xmlns:a16="http://schemas.microsoft.com/office/drawing/2014/main" xmlns="" id="{57E0F9EC-0E50-4760-B4E2-52C70A300F22}"/>
              </a:ext>
            </a:extLst>
          </p:cNvPr>
          <p:cNvSpPr/>
          <p:nvPr/>
        </p:nvSpPr>
        <p:spPr>
          <a:xfrm>
            <a:off x="11508107" y="3654334"/>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xmlns="" id="{6531A6DF-834C-4429-ABAF-27DFC9276EBC}"/>
              </a:ext>
            </a:extLst>
          </p:cNvPr>
          <p:cNvSpPr/>
          <p:nvPr/>
        </p:nvSpPr>
        <p:spPr>
          <a:xfrm>
            <a:off x="11508107" y="3927055"/>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E48C845E-4E86-4B7F-B4AA-365296A90DCD}"/>
              </a:ext>
            </a:extLst>
          </p:cNvPr>
          <p:cNvSpPr txBox="1"/>
          <p:nvPr/>
        </p:nvSpPr>
        <p:spPr>
          <a:xfrm>
            <a:off x="233494" y="5955631"/>
            <a:ext cx="360859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Note: negative values represent costs, positive as savings</a:t>
            </a:r>
          </a:p>
        </p:txBody>
      </p:sp>
      <p:sp>
        <p:nvSpPr>
          <p:cNvPr id="3" name="TextBox 2">
            <a:extLst>
              <a:ext uri="{FF2B5EF4-FFF2-40B4-BE49-F238E27FC236}">
                <a16:creationId xmlns:a16="http://schemas.microsoft.com/office/drawing/2014/main" xmlns="" id="{83EB5661-1592-4F08-AAFB-D520F7E2FFE0}"/>
              </a:ext>
            </a:extLst>
          </p:cNvPr>
          <p:cNvSpPr txBox="1"/>
          <p:nvPr/>
        </p:nvSpPr>
        <p:spPr>
          <a:xfrm>
            <a:off x="8020650" y="5201436"/>
            <a:ext cx="26289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Costs for Developers recoverable through savings</a:t>
            </a:r>
          </a:p>
        </p:txBody>
      </p:sp>
      <p:sp>
        <p:nvSpPr>
          <p:cNvPr id="21" name="Rectangle: Rounded Corners 20">
            <a:extLst>
              <a:ext uri="{FF2B5EF4-FFF2-40B4-BE49-F238E27FC236}">
                <a16:creationId xmlns:a16="http://schemas.microsoft.com/office/drawing/2014/main" xmlns="" id="{3D34B070-9169-4666-B04C-FFDD0D68905D}"/>
              </a:ext>
            </a:extLst>
          </p:cNvPr>
          <p:cNvSpPr/>
          <p:nvPr/>
        </p:nvSpPr>
        <p:spPr>
          <a:xfrm>
            <a:off x="4753306" y="3337491"/>
            <a:ext cx="4942140" cy="87584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xmlns="" id="{6B2336E8-D5F9-4DA8-A8E4-6D459C2766A2}"/>
              </a:ext>
            </a:extLst>
          </p:cNvPr>
          <p:cNvCxnSpPr/>
          <p:nvPr/>
        </p:nvCxnSpPr>
        <p:spPr>
          <a:xfrm>
            <a:off x="8840514" y="4252748"/>
            <a:ext cx="0" cy="948688"/>
          </a:xfrm>
          <a:prstGeom prst="straightConnector1">
            <a:avLst/>
          </a:prstGeom>
          <a:noFill/>
          <a:ln w="28575">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008712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AFB97E31-C95C-4C9F-B8C5-08B3B0A9B886}"/>
              </a:ext>
            </a:extLst>
          </p:cNvPr>
          <p:cNvPicPr>
            <a:picLocks noChangeAspect="1"/>
          </p:cNvPicPr>
          <p:nvPr/>
        </p:nvPicPr>
        <p:blipFill>
          <a:blip r:embed="rId3"/>
          <a:stretch>
            <a:fillRect/>
          </a:stretch>
        </p:blipFill>
        <p:spPr>
          <a:xfrm>
            <a:off x="4290181" y="4033859"/>
            <a:ext cx="5829300" cy="2524125"/>
          </a:xfrm>
          <a:prstGeom prst="rect">
            <a:avLst/>
          </a:prstGeom>
        </p:spPr>
      </p:pic>
      <p:pic>
        <p:nvPicPr>
          <p:cNvPr id="19" name="Picture 18">
            <a:extLst>
              <a:ext uri="{FF2B5EF4-FFF2-40B4-BE49-F238E27FC236}">
                <a16:creationId xmlns:a16="http://schemas.microsoft.com/office/drawing/2014/main" xmlns="" id="{F6B48E4D-49C5-4FBE-B7A8-D8E1D4FD6AAD}"/>
              </a:ext>
            </a:extLst>
          </p:cNvPr>
          <p:cNvPicPr>
            <a:picLocks noChangeAspect="1"/>
          </p:cNvPicPr>
          <p:nvPr/>
        </p:nvPicPr>
        <p:blipFill>
          <a:blip r:embed="rId4"/>
          <a:stretch>
            <a:fillRect/>
          </a:stretch>
        </p:blipFill>
        <p:spPr>
          <a:xfrm>
            <a:off x="4277481" y="2131386"/>
            <a:ext cx="3905250" cy="1857375"/>
          </a:xfrm>
          <a:prstGeom prst="rect">
            <a:avLst/>
          </a:prstGeom>
        </p:spPr>
      </p:pic>
      <p:pic>
        <p:nvPicPr>
          <p:cNvPr id="15" name="Picture 14">
            <a:extLst>
              <a:ext uri="{FF2B5EF4-FFF2-40B4-BE49-F238E27FC236}">
                <a16:creationId xmlns:a16="http://schemas.microsoft.com/office/drawing/2014/main" xmlns="" id="{2023AA5D-6161-4FD2-8BA9-07180DEBDE5F}"/>
              </a:ext>
            </a:extLst>
          </p:cNvPr>
          <p:cNvPicPr>
            <a:picLocks noChangeAspect="1"/>
          </p:cNvPicPr>
          <p:nvPr/>
        </p:nvPicPr>
        <p:blipFill>
          <a:blip r:embed="rId5"/>
          <a:stretch>
            <a:fillRect/>
          </a:stretch>
        </p:blipFill>
        <p:spPr>
          <a:xfrm>
            <a:off x="4266080" y="205278"/>
            <a:ext cx="5800725" cy="1914525"/>
          </a:xfrm>
          <a:prstGeom prst="rect">
            <a:avLst/>
          </a:prstGeom>
        </p:spPr>
      </p:pic>
      <p:sp>
        <p:nvSpPr>
          <p:cNvPr id="9" name="Title 1">
            <a:extLst>
              <a:ext uri="{FF2B5EF4-FFF2-40B4-BE49-F238E27FC236}">
                <a16:creationId xmlns:a16="http://schemas.microsoft.com/office/drawing/2014/main" xmlns="" id="{CF608B31-3B4C-456E-9C93-2350640AB2BB}"/>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ts val="32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5406D"/>
                </a:solidFill>
                <a:effectLst/>
                <a:uLnTx/>
                <a:uFillTx/>
                <a:cs typeface="+mj-cs"/>
              </a:rPr>
              <a:t>2. Cost Optimized</a:t>
            </a:r>
          </a:p>
          <a:p>
            <a:pPr marL="0" marR="0" lvl="0" indent="0" algn="l" defTabSz="914377" rtl="0" eaLnBrk="1" fontAlgn="auto" latinLnBrk="0" hangingPunct="1">
              <a:lnSpc>
                <a:spcPts val="3200"/>
              </a:lnSpc>
              <a:spcBef>
                <a:spcPct val="0"/>
              </a:spcBef>
              <a:spcAft>
                <a:spcPts val="0"/>
              </a:spcAft>
              <a:buClrTx/>
              <a:buSzTx/>
              <a:buFontTx/>
              <a:buNone/>
              <a:tabLst/>
              <a:defRPr/>
            </a:pPr>
            <a:r>
              <a:rPr kumimoji="0" lang="en-US" sz="1800" b="1" i="0" u="none" strike="noStrike" kern="1200" cap="none" spc="0" normalizeH="0" baseline="0" noProof="0" dirty="0" err="1">
                <a:ln>
                  <a:noFill/>
                </a:ln>
                <a:solidFill>
                  <a:srgbClr val="50A5F2"/>
                </a:solidFill>
                <a:effectLst/>
                <a:uLnTx/>
                <a:uFillTx/>
                <a:latin typeface="Roboto"/>
                <a:ea typeface="Roboto"/>
                <a:cs typeface="+mj-cs"/>
              </a:rPr>
              <a:t>CapEx</a:t>
            </a:r>
            <a:r>
              <a:rPr kumimoji="0" lang="en-US" sz="1800" b="1" i="0" u="none" strike="noStrike" kern="1200" cap="none" spc="0" normalizeH="0" baseline="0" noProof="0" dirty="0">
                <a:ln>
                  <a:noFill/>
                </a:ln>
                <a:solidFill>
                  <a:srgbClr val="50A5F2"/>
                </a:solidFill>
                <a:effectLst/>
                <a:uLnTx/>
                <a:uFillTx/>
                <a:latin typeface="Roboto"/>
                <a:ea typeface="Roboto"/>
                <a:cs typeface="+mj-cs"/>
              </a:rPr>
              <a:t> Detailed</a:t>
            </a:r>
            <a:endParaRPr kumimoji="0" lang="en-US" sz="1800" b="1" i="0" u="none" strike="noStrike" kern="1200" cap="none" spc="0" normalizeH="0" baseline="0" noProof="0" dirty="0">
              <a:ln>
                <a:noFill/>
              </a:ln>
              <a:solidFill>
                <a:srgbClr val="05406D"/>
              </a:solidFill>
              <a:effectLst/>
              <a:uLnTx/>
              <a:uFillTx/>
              <a:cs typeface="+mj-cs"/>
            </a:endParaRPr>
          </a:p>
        </p:txBody>
      </p:sp>
      <p:graphicFrame>
        <p:nvGraphicFramePr>
          <p:cNvPr id="5" name="Table 4">
            <a:extLst>
              <a:ext uri="{FF2B5EF4-FFF2-40B4-BE49-F238E27FC236}">
                <a16:creationId xmlns:a16="http://schemas.microsoft.com/office/drawing/2014/main" xmlns="" id="{4EF6606B-8268-44AB-B977-C99183135734}"/>
              </a:ext>
            </a:extLst>
          </p:cNvPr>
          <p:cNvGraphicFramePr>
            <a:graphicFrameLocks noGrp="1"/>
          </p:cNvGraphicFramePr>
          <p:nvPr/>
        </p:nvGraphicFramePr>
        <p:xfrm>
          <a:off x="8262684" y="2194741"/>
          <a:ext cx="3784600" cy="1781175"/>
        </p:xfrm>
        <a:graphic>
          <a:graphicData uri="http://schemas.openxmlformats.org/drawingml/2006/table">
            <a:tbl>
              <a:tblPr/>
              <a:tblGrid>
                <a:gridCol w="2743200">
                  <a:extLst>
                    <a:ext uri="{9D8B030D-6E8A-4147-A177-3AD203B41FA5}">
                      <a16:colId xmlns:a16="http://schemas.microsoft.com/office/drawing/2014/main" xmlns="" val="1776795995"/>
                    </a:ext>
                  </a:extLst>
                </a:gridCol>
                <a:gridCol w="1041400">
                  <a:extLst>
                    <a:ext uri="{9D8B030D-6E8A-4147-A177-3AD203B41FA5}">
                      <a16:colId xmlns:a16="http://schemas.microsoft.com/office/drawing/2014/main" xmlns="" val="279591679"/>
                    </a:ext>
                  </a:extLst>
                </a:gridCol>
              </a:tblGrid>
              <a:tr h="161925">
                <a:tc>
                  <a:txBody>
                    <a:bodyPr/>
                    <a:lstStyle/>
                    <a:p>
                      <a:pPr algn="r" fontAlgn="b"/>
                      <a:r>
                        <a:rPr lang="en-US" sz="1000" b="0" i="0" u="none" strike="noStrike" dirty="0" err="1">
                          <a:solidFill>
                            <a:srgbClr val="000000"/>
                          </a:solidFill>
                          <a:effectLst/>
                          <a:latin typeface="Arial" panose="020B0604020202020204" pitchFamily="34" charset="0"/>
                        </a:rPr>
                        <a:t>ThePoint</a:t>
                      </a:r>
                      <a:r>
                        <a:rPr lang="en-US" sz="1000" b="0" i="0" u="none" strike="noStrike" dirty="0">
                          <a:solidFill>
                            <a:srgbClr val="000000"/>
                          </a:solidFill>
                          <a:effectLst/>
                          <a:latin typeface="Arial" panose="020B0604020202020204" pitchFamily="34" charset="0"/>
                        </a:rPr>
                        <a:t> Utility Association Capex</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Net</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45798220"/>
                  </a:ext>
                </a:extLst>
              </a:tr>
              <a:tr h="161925">
                <a:tc>
                  <a:txBody>
                    <a:bodyPr/>
                    <a:lstStyle/>
                    <a:p>
                      <a:pPr algn="r" fontAlgn="b"/>
                      <a:r>
                        <a:rPr lang="en-US" sz="1000" b="0" i="0" u="none" strike="noStrike">
                          <a:solidFill>
                            <a:srgbClr val="000000"/>
                          </a:solidFill>
                          <a:effectLst/>
                          <a:latin typeface="Arial" panose="020B0604020202020204" pitchFamily="34" charset="0"/>
                        </a:rPr>
                        <a:t>Carbon</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07629202"/>
                  </a:ext>
                </a:extLst>
              </a:tr>
              <a:tr h="161925">
                <a:tc>
                  <a:txBody>
                    <a:bodyPr/>
                    <a:lstStyle/>
                    <a:p>
                      <a:pPr algn="r" fontAlgn="b"/>
                      <a:r>
                        <a:rPr lang="en-US" sz="1000" b="0" i="0" u="none" strike="noStrike">
                          <a:solidFill>
                            <a:srgbClr val="000000"/>
                          </a:solidFill>
                          <a:effectLst/>
                          <a:latin typeface="Arial" panose="020B0604020202020204" pitchFamily="34" charset="0"/>
                        </a:rPr>
                        <a:t>Water</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2189863644"/>
                  </a:ext>
                </a:extLst>
              </a:tr>
              <a:tr h="161925">
                <a:tc>
                  <a:txBody>
                    <a:bodyPr/>
                    <a:lstStyle/>
                    <a:p>
                      <a:pPr algn="r" fontAlgn="b"/>
                      <a:r>
                        <a:rPr lang="en-US" sz="1000" b="0" i="0" u="none" strike="noStrike">
                          <a:solidFill>
                            <a:srgbClr val="000000"/>
                          </a:solidFill>
                          <a:effectLst/>
                          <a:latin typeface="Arial" panose="020B0604020202020204" pitchFamily="34" charset="0"/>
                        </a:rPr>
                        <a:t>Energy</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3725869659"/>
                  </a:ext>
                </a:extLst>
              </a:tr>
              <a:tr h="161925">
                <a:tc>
                  <a:txBody>
                    <a:bodyPr/>
                    <a:lstStyle/>
                    <a:p>
                      <a:pPr algn="r" fontAlgn="b"/>
                      <a:r>
                        <a:rPr lang="en-US" sz="1000" b="0" i="0" u="none" strike="noStrike">
                          <a:solidFill>
                            <a:srgbClr val="000000"/>
                          </a:solidFill>
                          <a:effectLst/>
                          <a:latin typeface="Arial" panose="020B0604020202020204" pitchFamily="34" charset="0"/>
                        </a:rPr>
                        <a:t>District Energy</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4666228"/>
                  </a:ext>
                </a:extLst>
              </a:tr>
              <a:tr h="161925">
                <a:tc>
                  <a:txBody>
                    <a:bodyPr/>
                    <a:lstStyle/>
                    <a:p>
                      <a:pPr algn="r" fontAlgn="b"/>
                      <a:r>
                        <a:rPr lang="en-US" sz="1000" b="0" i="0" u="none" strike="noStrike">
                          <a:solidFill>
                            <a:srgbClr val="000000"/>
                          </a:solidFill>
                          <a:effectLst/>
                          <a:latin typeface="Arial" panose="020B0604020202020204" pitchFamily="34" charset="0"/>
                        </a:rPr>
                        <a:t>Solar</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68602265"/>
                  </a:ext>
                </a:extLst>
              </a:tr>
              <a:tr h="161925">
                <a:tc>
                  <a:txBody>
                    <a:bodyPr/>
                    <a:lstStyle/>
                    <a:p>
                      <a:pPr algn="r" fontAlgn="b"/>
                      <a:r>
                        <a:rPr lang="en-US" sz="1000" b="0" i="0" u="none" strike="noStrike">
                          <a:solidFill>
                            <a:srgbClr val="000000"/>
                          </a:solidFill>
                          <a:effectLst/>
                          <a:latin typeface="Arial" panose="020B0604020202020204" pitchFamily="34" charset="0"/>
                        </a:rPr>
                        <a:t>Smart Buildings</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3610303856"/>
                  </a:ext>
                </a:extLst>
              </a:tr>
              <a:tr h="161925">
                <a:tc>
                  <a:txBody>
                    <a:bodyPr/>
                    <a:lstStyle/>
                    <a:p>
                      <a:pPr algn="r" fontAlgn="b"/>
                      <a:r>
                        <a:rPr lang="en-US" sz="1000" b="0" i="0" u="none" strike="noStrike">
                          <a:solidFill>
                            <a:srgbClr val="000000"/>
                          </a:solidFill>
                          <a:effectLst/>
                          <a:latin typeface="Arial" panose="020B0604020202020204" pitchFamily="34" charset="0"/>
                        </a:rPr>
                        <a:t>Smart Infrastructure/District/Mobility (AECOM)</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1938601141"/>
                  </a:ext>
                </a:extLst>
              </a:tr>
              <a:tr h="161925">
                <a:tc>
                  <a:txBody>
                    <a:bodyPr/>
                    <a:lstStyle/>
                    <a:p>
                      <a:pPr algn="r" fontAlgn="b"/>
                      <a:r>
                        <a:rPr lang="en-US" sz="1000" b="0" i="0" u="none" strike="noStrike">
                          <a:solidFill>
                            <a:srgbClr val="000000"/>
                          </a:solidFill>
                          <a:effectLst/>
                          <a:latin typeface="Arial" panose="020B0604020202020204" pitchFamily="34" charset="0"/>
                        </a:rPr>
                        <a:t>Smart Mobility (SS)</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11587764"/>
                  </a:ext>
                </a:extLst>
              </a:tr>
              <a:tr h="161925">
                <a:tc>
                  <a:txBody>
                    <a:bodyPr/>
                    <a:lstStyle/>
                    <a:p>
                      <a:pPr algn="r" fontAlgn="b"/>
                      <a:r>
                        <a:rPr lang="en-US" sz="1000" b="0" i="0" u="none" strike="noStrike">
                          <a:solidFill>
                            <a:srgbClr val="000000"/>
                          </a:solidFill>
                          <a:effectLst/>
                          <a:latin typeface="Arial" panose="020B0604020202020204" pitchFamily="34" charset="0"/>
                        </a:rPr>
                        <a:t>Waste</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62023599"/>
                  </a:ext>
                </a:extLst>
              </a:tr>
              <a:tr h="161925">
                <a:tc>
                  <a:txBody>
                    <a:bodyPr/>
                    <a:lstStyle/>
                    <a:p>
                      <a:pPr algn="r" fontAlgn="b"/>
                      <a:endParaRPr lang="en-US" sz="1000" b="0" i="0" u="none" strike="noStrike" dirty="0">
                        <a:solidFill>
                          <a:srgbClr val="000000"/>
                        </a:solidFill>
                        <a:effectLst/>
                        <a:latin typeface="Arial" panose="020B0604020202020204" pitchFamily="34" charset="0"/>
                      </a:endParaRPr>
                    </a:p>
                  </a:txBody>
                  <a:tcPr marL="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dirty="0">
                          <a:solidFill>
                            <a:srgbClr val="000000"/>
                          </a:solidFill>
                          <a:effectLst/>
                          <a:latin typeface="Arial" panose="020B0604020202020204" pitchFamily="34" charset="0"/>
                        </a:rPr>
                        <a:t>$0M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xmlns="" val="1280802782"/>
                  </a:ext>
                </a:extLst>
              </a:tr>
            </a:tbl>
          </a:graphicData>
        </a:graphic>
      </p:graphicFrame>
      <p:sp>
        <p:nvSpPr>
          <p:cNvPr id="7" name="Left Brace 6">
            <a:extLst>
              <a:ext uri="{FF2B5EF4-FFF2-40B4-BE49-F238E27FC236}">
                <a16:creationId xmlns:a16="http://schemas.microsoft.com/office/drawing/2014/main" xmlns="" id="{6EB8BE53-EBB9-4447-BD01-F2F2B5A7BF87}"/>
              </a:ext>
            </a:extLst>
          </p:cNvPr>
          <p:cNvSpPr/>
          <p:nvPr/>
        </p:nvSpPr>
        <p:spPr>
          <a:xfrm>
            <a:off x="3701074" y="1152939"/>
            <a:ext cx="387928" cy="5109316"/>
          </a:xfrm>
          <a:prstGeom prst="leftBrac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5" name="Table 24">
            <a:extLst>
              <a:ext uri="{FF2B5EF4-FFF2-40B4-BE49-F238E27FC236}">
                <a16:creationId xmlns:a16="http://schemas.microsoft.com/office/drawing/2014/main" xmlns="" id="{F9372278-5143-4AB4-A88A-CA954C4B8EBA}"/>
              </a:ext>
            </a:extLst>
          </p:cNvPr>
          <p:cNvGraphicFramePr>
            <a:graphicFrameLocks noGrp="1"/>
          </p:cNvGraphicFramePr>
          <p:nvPr>
            <p:extLst>
              <p:ext uri="{D42A27DB-BD31-4B8C-83A1-F6EECF244321}">
                <p14:modId xmlns:p14="http://schemas.microsoft.com/office/powerpoint/2010/main" val="2803816627"/>
              </p:ext>
            </p:extLst>
          </p:nvPr>
        </p:nvGraphicFramePr>
        <p:xfrm>
          <a:off x="299495" y="1700648"/>
          <a:ext cx="3200400" cy="4145280"/>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xmlns="" val="3859866084"/>
                    </a:ext>
                  </a:extLst>
                </a:gridCol>
                <a:gridCol w="1097280">
                  <a:extLst>
                    <a:ext uri="{9D8B030D-6E8A-4147-A177-3AD203B41FA5}">
                      <a16:colId xmlns:a16="http://schemas.microsoft.com/office/drawing/2014/main" xmlns="" val="2016165963"/>
                    </a:ext>
                  </a:extLst>
                </a:gridCol>
              </a:tblGrid>
              <a:tr h="365760">
                <a:tc>
                  <a:txBody>
                    <a:bodyPr/>
                    <a:lstStyle/>
                    <a:p>
                      <a:pPr algn="l" fontAlgn="b"/>
                      <a:r>
                        <a:rPr lang="en-US" sz="1400" b="1" i="0" u="none" strike="noStrike">
                          <a:solidFill>
                            <a:schemeClr val="bg1"/>
                          </a:solidFill>
                          <a:effectLst/>
                          <a:latin typeface="Roboto" panose="02000000000000000000" pitchFamily="2" charset="0"/>
                          <a:ea typeface="Roboto" panose="02000000000000000000" pitchFamily="2" charset="0"/>
                        </a:rPr>
                        <a:t>System</a:t>
                      </a:r>
                    </a:p>
                  </a:txBody>
                  <a:tcPr marL="182880"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a:solidFill>
                            <a:schemeClr val="bg1"/>
                          </a:solidFill>
                          <a:effectLst/>
                          <a:latin typeface="Roboto" panose="02000000000000000000" pitchFamily="2" charset="0"/>
                          <a:ea typeface="Roboto" panose="02000000000000000000" pitchFamily="2" charset="0"/>
                          <a:cs typeface="+mn-cs"/>
                        </a:rPr>
                        <a:t>CapEX</a:t>
                      </a: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Water</a:t>
                      </a:r>
                    </a:p>
                  </a:txBody>
                  <a:tcPr marL="182880" marR="114300" marT="0" marB="0" anchor="b"/>
                </a:tc>
                <a:tc>
                  <a:txBody>
                    <a:bodyPr/>
                    <a:lstStyle/>
                    <a:p>
                      <a:pPr algn="ctr" fontAlgn="b"/>
                      <a:r>
                        <a:rPr lang="en-US" sz="1400" b="0" i="0" u="none" strike="noStrike" dirty="0">
                          <a:solidFill>
                            <a:srgbClr val="000000"/>
                          </a:solidFill>
                          <a:effectLst/>
                          <a:latin typeface="Arial" panose="020B0604020202020204" pitchFamily="34" charset="0"/>
                        </a:rPr>
                        <a:t>-4M</a:t>
                      </a:r>
                    </a:p>
                  </a:txBody>
                  <a:tcPr marL="0" marR="0" marT="0" marB="0" anchor="b">
                    <a:solidFill>
                      <a:srgbClr val="FEE482"/>
                    </a:solidFill>
                  </a:tcPr>
                </a:tc>
                <a:extLst>
                  <a:ext uri="{0D108BD9-81ED-4DB2-BD59-A6C34878D82A}">
                    <a16:rowId xmlns:a16="http://schemas.microsoft.com/office/drawing/2014/main" xmlns="" val="947736203"/>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Building Efficiency</a:t>
                      </a:r>
                    </a:p>
                  </a:txBody>
                  <a:tcPr marL="182880" marR="114300" marT="0" marB="0" anchor="b">
                    <a:noFill/>
                  </a:tcPr>
                </a:tc>
                <a:tc>
                  <a:txBody>
                    <a:bodyPr/>
                    <a:lstStyle/>
                    <a:p>
                      <a:pPr algn="ctr" fontAlgn="b"/>
                      <a:r>
                        <a:rPr lang="en-US" sz="1400" b="0" i="0" u="none" strike="noStrike" dirty="0">
                          <a:solidFill>
                            <a:srgbClr val="000000"/>
                          </a:solidFill>
                          <a:effectLst/>
                          <a:latin typeface="Arial" panose="020B0604020202020204" pitchFamily="34" charset="0"/>
                        </a:rPr>
                        <a:t>-26M</a:t>
                      </a:r>
                    </a:p>
                  </a:txBody>
                  <a:tcPr marL="0" marR="0" marT="0" marB="0" anchor="b">
                    <a:solidFill>
                      <a:srgbClr val="FCC37C"/>
                    </a:solidFill>
                  </a:tcPr>
                </a:tc>
                <a:extLst>
                  <a:ext uri="{0D108BD9-81ED-4DB2-BD59-A6C34878D82A}">
                    <a16:rowId xmlns:a16="http://schemas.microsoft.com/office/drawing/2014/main" xmlns="" val="706191533"/>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District Energy</a:t>
                      </a:r>
                    </a:p>
                  </a:txBody>
                  <a:tcPr marL="182880" marR="114300" marT="0" marB="0" anchor="b"/>
                </a:tc>
                <a:tc>
                  <a:txBody>
                    <a:bodyPr/>
                    <a:lstStyle/>
                    <a:p>
                      <a:pPr algn="ctr" fontAlgn="b"/>
                      <a:r>
                        <a:rPr lang="en-US" sz="1400" b="0" i="0" u="none" strike="noStrike" dirty="0">
                          <a:solidFill>
                            <a:srgbClr val="000000"/>
                          </a:solidFill>
                          <a:effectLst/>
                          <a:latin typeface="Arial" panose="020B0604020202020204" pitchFamily="34" charset="0"/>
                        </a:rPr>
                        <a:t>-50M</a:t>
                      </a:r>
                    </a:p>
                  </a:txBody>
                  <a:tcPr marL="0" marR="0" marT="0" marB="0" anchor="b">
                    <a:solidFill>
                      <a:srgbClr val="F8696B"/>
                    </a:solidFill>
                  </a:tcPr>
                </a:tc>
                <a:extLst>
                  <a:ext uri="{0D108BD9-81ED-4DB2-BD59-A6C34878D82A}">
                    <a16:rowId xmlns:a16="http://schemas.microsoft.com/office/drawing/2014/main" xmlns="" val="39950831"/>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Renewables</a:t>
                      </a:r>
                    </a:p>
                  </a:txBody>
                  <a:tcPr marL="182880" marR="114300" marT="0" marB="0" anchor="b">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rPr>
                        <a:t>-43M</a:t>
                      </a:r>
                    </a:p>
                  </a:txBody>
                  <a:tcPr marL="0" marR="0" marT="0" marB="0" anchor="b">
                    <a:solidFill>
                      <a:srgbClr val="F98670"/>
                    </a:solidFill>
                  </a:tcPr>
                </a:tc>
                <a:extLst>
                  <a:ext uri="{0D108BD9-81ED-4DB2-BD59-A6C34878D82A}">
                    <a16:rowId xmlns:a16="http://schemas.microsoft.com/office/drawing/2014/main" xmlns="" val="4012299834"/>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Embodied Carbon</a:t>
                      </a:r>
                    </a:p>
                  </a:txBody>
                  <a:tcPr marL="182880" marR="114300" marT="0" marB="0" anchor="b">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rPr>
                        <a:t>$0M</a:t>
                      </a:r>
                    </a:p>
                  </a:txBody>
                  <a:tcPr marL="0" marR="0" marT="0" marB="0" anchor="b">
                    <a:solidFill>
                      <a:srgbClr val="FEE883"/>
                    </a:solidFill>
                  </a:tcPr>
                </a:tc>
                <a:extLst>
                  <a:ext uri="{0D108BD9-81ED-4DB2-BD59-A6C34878D82A}">
                    <a16:rowId xmlns:a16="http://schemas.microsoft.com/office/drawing/2014/main" xmlns="" val="1650347994"/>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Waste Management</a:t>
                      </a:r>
                    </a:p>
                  </a:txBody>
                  <a:tcPr marL="182880" marR="114300" marT="0" marB="0" anchor="b">
                    <a:solidFill>
                      <a:srgbClr val="E1E1E1"/>
                    </a:solidFill>
                  </a:tcPr>
                </a:tc>
                <a:tc>
                  <a:txBody>
                    <a:bodyPr/>
                    <a:lstStyle/>
                    <a:p>
                      <a:pPr algn="ctr" fontAlgn="b"/>
                      <a:r>
                        <a:rPr lang="en-US" sz="1400" b="0" i="0" u="none" strike="noStrike" dirty="0">
                          <a:solidFill>
                            <a:srgbClr val="000000"/>
                          </a:solidFill>
                          <a:effectLst/>
                          <a:latin typeface="Arial" panose="020B0604020202020204" pitchFamily="34" charset="0"/>
                        </a:rPr>
                        <a:t>-3M</a:t>
                      </a:r>
                    </a:p>
                  </a:txBody>
                  <a:tcPr marL="0" marR="0" marT="0" marB="0" anchor="b">
                    <a:solidFill>
                      <a:srgbClr val="FEE883"/>
                    </a:solidFill>
                  </a:tcPr>
                </a:tc>
                <a:extLst>
                  <a:ext uri="{0D108BD9-81ED-4DB2-BD59-A6C34878D82A}">
                    <a16:rowId xmlns:a16="http://schemas.microsoft.com/office/drawing/2014/main" xmlns="" val="917161345"/>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Mobility</a:t>
                      </a:r>
                    </a:p>
                  </a:txBody>
                  <a:tcPr marL="182880" marR="114300" marT="0" marB="0" anchor="b">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rPr>
                        <a:t>$31M</a:t>
                      </a:r>
                    </a:p>
                  </a:txBody>
                  <a:tcPr marL="0" marR="0" marT="0" marB="0" anchor="b">
                    <a:solidFill>
                      <a:srgbClr val="7AC57D"/>
                    </a:solidFill>
                  </a:tcPr>
                </a:tc>
                <a:extLst>
                  <a:ext uri="{0D108BD9-81ED-4DB2-BD59-A6C34878D82A}">
                    <a16:rowId xmlns:a16="http://schemas.microsoft.com/office/drawing/2014/main" xmlns="" val="1825134353"/>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Infrastructure</a:t>
                      </a:r>
                    </a:p>
                  </a:txBody>
                  <a:tcPr marL="182880" marR="114300" marT="0" marB="0" anchor="b">
                    <a:solidFill>
                      <a:schemeClr val="accent3">
                        <a:tint val="40000"/>
                      </a:schemeClr>
                    </a:solidFill>
                  </a:tcPr>
                </a:tc>
                <a:tc>
                  <a:txBody>
                    <a:bodyPr/>
                    <a:lstStyle/>
                    <a:p>
                      <a:pPr algn="ctr" fontAlgn="b"/>
                      <a:r>
                        <a:rPr lang="en-US" sz="1400" b="0" i="0" u="none" strike="noStrike" dirty="0">
                          <a:solidFill>
                            <a:srgbClr val="000000"/>
                          </a:solidFill>
                          <a:effectLst/>
                          <a:latin typeface="Arial" panose="020B0604020202020204" pitchFamily="34" charset="0"/>
                        </a:rPr>
                        <a:t>-37M</a:t>
                      </a:r>
                    </a:p>
                  </a:txBody>
                  <a:tcPr marL="0" marR="0" marT="0" marB="0" anchor="b">
                    <a:solidFill>
                      <a:srgbClr val="F98670"/>
                    </a:solidFill>
                  </a:tcPr>
                </a:tc>
                <a:extLst>
                  <a:ext uri="{0D108BD9-81ED-4DB2-BD59-A6C34878D82A}">
                    <a16:rowId xmlns:a16="http://schemas.microsoft.com/office/drawing/2014/main" xmlns="" val="35332066"/>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Environment</a:t>
                      </a:r>
                    </a:p>
                  </a:txBody>
                  <a:tcPr marL="182880" marR="114300" marT="0" marB="0" anchor="b">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rPr>
                        <a:t>-2M</a:t>
                      </a:r>
                    </a:p>
                  </a:txBody>
                  <a:tcPr marL="0" marR="0" marT="0" marB="0" anchor="b">
                    <a:solidFill>
                      <a:srgbClr val="FEE983"/>
                    </a:solidFill>
                  </a:tcPr>
                </a:tc>
                <a:extLst>
                  <a:ext uri="{0D108BD9-81ED-4DB2-BD59-A6C34878D82A}">
                    <a16:rowId xmlns:a16="http://schemas.microsoft.com/office/drawing/2014/main" xmlns="" val="2247455329"/>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Utilities</a:t>
                      </a:r>
                    </a:p>
                  </a:txBody>
                  <a:tcPr marL="182880" marR="114300" marT="0" marB="0" anchor="b">
                    <a:solidFill>
                      <a:schemeClr val="accent3">
                        <a:tint val="40000"/>
                      </a:schemeClr>
                    </a:solidFill>
                  </a:tcPr>
                </a:tc>
                <a:tc>
                  <a:txBody>
                    <a:bodyPr/>
                    <a:lstStyle/>
                    <a:p>
                      <a:pPr algn="ctr" fontAlgn="b"/>
                      <a:r>
                        <a:rPr lang="en-US" sz="1400" b="0" i="0" u="none" strike="noStrike" dirty="0">
                          <a:solidFill>
                            <a:srgbClr val="000000"/>
                          </a:solidFill>
                          <a:effectLst/>
                          <a:latin typeface="Arial" panose="020B0604020202020204" pitchFamily="34" charset="0"/>
                        </a:rPr>
                        <a:t>-21M</a:t>
                      </a:r>
                    </a:p>
                  </a:txBody>
                  <a:tcPr marL="0" marR="0" marT="0" marB="0" anchor="b">
                    <a:solidFill>
                      <a:srgbClr val="FCBC7B"/>
                    </a:solidFill>
                  </a:tcPr>
                </a:tc>
                <a:extLst>
                  <a:ext uri="{0D108BD9-81ED-4DB2-BD59-A6C34878D82A}">
                    <a16:rowId xmlns:a16="http://schemas.microsoft.com/office/drawing/2014/main" xmlns="" val="2026639631"/>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Community</a:t>
                      </a:r>
                    </a:p>
                  </a:txBody>
                  <a:tcPr marL="182880" marR="114300" marT="0" marB="0" anchor="b">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rPr>
                        <a:t>-3M</a:t>
                      </a:r>
                    </a:p>
                  </a:txBody>
                  <a:tcPr marL="0" marR="0" marT="0" marB="0" anchor="b">
                    <a:solidFill>
                      <a:srgbClr val="FEE883"/>
                    </a:solidFill>
                  </a:tcPr>
                </a:tc>
                <a:extLst>
                  <a:ext uri="{0D108BD9-81ED-4DB2-BD59-A6C34878D82A}">
                    <a16:rowId xmlns:a16="http://schemas.microsoft.com/office/drawing/2014/main" xmlns="" val="2512460116"/>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Buildings</a:t>
                      </a:r>
                    </a:p>
                  </a:txBody>
                  <a:tcPr marL="182880" marR="114300" marT="0" marB="0" anchor="b">
                    <a:solidFill>
                      <a:schemeClr val="accent3">
                        <a:tint val="40000"/>
                      </a:schemeClr>
                    </a:solidFill>
                  </a:tcPr>
                </a:tc>
                <a:tc>
                  <a:txBody>
                    <a:bodyPr/>
                    <a:lstStyle/>
                    <a:p>
                      <a:pPr algn="ctr" fontAlgn="b"/>
                      <a:r>
                        <a:rPr lang="en-US" sz="1400" b="0" i="0" u="none" strike="noStrike" dirty="0">
                          <a:solidFill>
                            <a:srgbClr val="000000"/>
                          </a:solidFill>
                          <a:effectLst/>
                          <a:latin typeface="Arial" panose="020B0604020202020204" pitchFamily="34" charset="0"/>
                        </a:rPr>
                        <a:t>-12M</a:t>
                      </a:r>
                    </a:p>
                  </a:txBody>
                  <a:tcPr marL="0" marR="0" marT="0" marB="0" anchor="b">
                    <a:solidFill>
                      <a:srgbClr val="FDD07E"/>
                    </a:solidFill>
                  </a:tcPr>
                </a:tc>
                <a:extLst>
                  <a:ext uri="{0D108BD9-81ED-4DB2-BD59-A6C34878D82A}">
                    <a16:rowId xmlns:a16="http://schemas.microsoft.com/office/drawing/2014/main" xmlns="" val="801460649"/>
                  </a:ext>
                </a:extLst>
              </a:tr>
              <a:tr h="91440">
                <a:tc>
                  <a:txBody>
                    <a:bodyPr/>
                    <a:lstStyle/>
                    <a:p>
                      <a:pPr algn="r" fontAlgn="b"/>
                      <a:endParaRPr lang="en-US" sz="1400" b="0" i="0" u="none" strike="noStrike">
                        <a:solidFill>
                          <a:srgbClr val="000000"/>
                        </a:solidFill>
                        <a:effectLst/>
                        <a:latin typeface="Arial" panose="020B0604020202020204" pitchFamily="34" charset="0"/>
                      </a:endParaRPr>
                    </a:p>
                  </a:txBody>
                  <a:tcPr marL="182880" marR="114300" marT="0" marB="0" anchor="b">
                    <a:solidFill>
                      <a:schemeClr val="bg1"/>
                    </a:solidFill>
                  </a:tcPr>
                </a:tc>
                <a:tc>
                  <a:txBody>
                    <a:bodyPr/>
                    <a:lstStyle/>
                    <a:p>
                      <a:pPr algn="l" fontAlgn="b"/>
                      <a:endParaRPr lang="en-US" sz="1400" b="0" i="0" u="none" strike="noStrike" dirty="0">
                        <a:solidFill>
                          <a:srgbClr val="000000"/>
                        </a:solidFill>
                        <a:effectLst/>
                        <a:latin typeface="Arial" panose="020B0604020202020204" pitchFamily="34" charset="0"/>
                      </a:endParaRPr>
                    </a:p>
                  </a:txBody>
                  <a:tcPr marL="0" marR="0" marT="0" marB="0" anchor="b">
                    <a:solidFill>
                      <a:schemeClr val="bg1"/>
                    </a:solidFill>
                  </a:tcPr>
                </a:tc>
                <a:extLst>
                  <a:ext uri="{0D108BD9-81ED-4DB2-BD59-A6C34878D82A}">
                    <a16:rowId xmlns:a16="http://schemas.microsoft.com/office/drawing/2014/main" xmlns="" val="2875348155"/>
                  </a:ext>
                </a:extLst>
              </a:tr>
              <a:tr h="274320">
                <a:tc>
                  <a:txBody>
                    <a:bodyPr/>
                    <a:lstStyle/>
                    <a:p>
                      <a:pPr algn="l" fontAlgn="b"/>
                      <a:r>
                        <a:rPr lang="en-US" sz="1400" b="1" i="0" u="none" strike="noStrike">
                          <a:solidFill>
                            <a:schemeClr val="bg1"/>
                          </a:solidFill>
                          <a:effectLst/>
                          <a:latin typeface="Arial" panose="020B0604020202020204" pitchFamily="34" charset="0"/>
                        </a:rPr>
                        <a:t>Net Systems CapEx</a:t>
                      </a:r>
                    </a:p>
                  </a:txBody>
                  <a:tcPr marR="114300" marT="0" marB="0" anchor="b">
                    <a:solidFill>
                      <a:srgbClr val="50A5F2"/>
                    </a:solidFill>
                  </a:tcPr>
                </a:tc>
                <a:tc>
                  <a:txBody>
                    <a:bodyPr/>
                    <a:lstStyle/>
                    <a:p>
                      <a:pPr algn="ctr" fontAlgn="ctr"/>
                      <a:r>
                        <a:rPr lang="en-US" sz="1400" b="1" i="0" u="none" strike="noStrike" dirty="0">
                          <a:solidFill>
                            <a:srgbClr val="000000"/>
                          </a:solidFill>
                          <a:effectLst/>
                          <a:latin typeface="Arial" panose="020B0604020202020204" pitchFamily="34" charset="0"/>
                        </a:rPr>
                        <a:t>-171M</a:t>
                      </a:r>
                    </a:p>
                  </a:txBody>
                  <a:tcPr marL="0" marR="0" marT="0" marB="0" anchor="ctr">
                    <a:solidFill>
                      <a:srgbClr val="50A5F2"/>
                    </a:solidFill>
                  </a:tcPr>
                </a:tc>
                <a:extLst>
                  <a:ext uri="{0D108BD9-81ED-4DB2-BD59-A6C34878D82A}">
                    <a16:rowId xmlns:a16="http://schemas.microsoft.com/office/drawing/2014/main" xmlns="" val="3888715580"/>
                  </a:ext>
                </a:extLst>
              </a:tr>
            </a:tbl>
          </a:graphicData>
        </a:graphic>
      </p:graphicFrame>
      <p:sp>
        <p:nvSpPr>
          <p:cNvPr id="2" name="TextBox 1">
            <a:extLst>
              <a:ext uri="{FF2B5EF4-FFF2-40B4-BE49-F238E27FC236}">
                <a16:creationId xmlns:a16="http://schemas.microsoft.com/office/drawing/2014/main" xmlns="" id="{666FD2E8-FE6E-40DE-910A-0F2243777897}"/>
              </a:ext>
            </a:extLst>
          </p:cNvPr>
          <p:cNvSpPr txBox="1"/>
          <p:nvPr/>
        </p:nvSpPr>
        <p:spPr>
          <a:xfrm>
            <a:off x="233494" y="5955631"/>
            <a:ext cx="333240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Note: negative values represent costs, positive as savings</a:t>
            </a:r>
          </a:p>
        </p:txBody>
      </p:sp>
      <p:sp>
        <p:nvSpPr>
          <p:cNvPr id="16" name="Rectangle: Rounded Corners 15">
            <a:extLst>
              <a:ext uri="{FF2B5EF4-FFF2-40B4-BE49-F238E27FC236}">
                <a16:creationId xmlns:a16="http://schemas.microsoft.com/office/drawing/2014/main" xmlns="" id="{C4C70C0D-0985-45D5-AF21-4AC8ECE094BE}"/>
              </a:ext>
            </a:extLst>
          </p:cNvPr>
          <p:cNvSpPr/>
          <p:nvPr/>
        </p:nvSpPr>
        <p:spPr>
          <a:xfrm>
            <a:off x="5956665" y="5983732"/>
            <a:ext cx="2235311" cy="2085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C5ABC545-6BFA-47E6-B41A-A8E773E912A5}"/>
              </a:ext>
            </a:extLst>
          </p:cNvPr>
          <p:cNvSpPr txBox="1"/>
          <p:nvPr/>
        </p:nvSpPr>
        <p:spPr>
          <a:xfrm>
            <a:off x="8191976" y="5892923"/>
            <a:ext cx="30932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Paid for by Land Residual Value</a:t>
            </a:r>
          </a:p>
        </p:txBody>
      </p:sp>
    </p:spTree>
    <p:extLst>
      <p:ext uri="{BB962C8B-B14F-4D97-AF65-F5344CB8AC3E}">
        <p14:creationId xmlns:p14="http://schemas.microsoft.com/office/powerpoint/2010/main" val="3182096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EA5E26EB-D982-4816-B5F5-AEB9A9F641DC}"/>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ts val="32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5406D"/>
                </a:solidFill>
                <a:effectLst/>
                <a:uLnTx/>
                <a:uFillTx/>
                <a:cs typeface="+mj-cs"/>
              </a:rPr>
              <a:t>2. Cost Optimized</a:t>
            </a:r>
          </a:p>
          <a:p>
            <a:pPr marL="0" marR="0" lvl="0" indent="0" algn="l" defTabSz="914377" rtl="0" eaLnBrk="1" fontAlgn="auto" latinLnBrk="0" hangingPunct="1">
              <a:lnSpc>
                <a:spcPts val="3200"/>
              </a:lnSpc>
              <a:spcBef>
                <a:spcPct val="0"/>
              </a:spcBef>
              <a:spcAft>
                <a:spcPts val="0"/>
              </a:spcAft>
              <a:buClrTx/>
              <a:buSzTx/>
              <a:buFontTx/>
              <a:buNone/>
              <a:tabLst/>
              <a:defRPr/>
            </a:pPr>
            <a:r>
              <a:rPr kumimoji="0" lang="en-US" sz="1800" b="1" i="0" u="none" strike="noStrike" kern="1200" cap="none" spc="0" normalizeH="0" baseline="0" noProof="0" dirty="0" err="1">
                <a:ln>
                  <a:noFill/>
                </a:ln>
                <a:solidFill>
                  <a:srgbClr val="50A5F2"/>
                </a:solidFill>
                <a:effectLst/>
                <a:uLnTx/>
                <a:uFillTx/>
                <a:latin typeface="Roboto"/>
                <a:ea typeface="Roboto"/>
                <a:cs typeface="+mj-cs"/>
              </a:rPr>
              <a:t>OpEx</a:t>
            </a:r>
            <a:endParaRPr kumimoji="0" lang="en-US" sz="1800" b="1" i="0" u="none" strike="noStrike" kern="1200" cap="none" spc="0" normalizeH="0" baseline="0" noProof="0" dirty="0">
              <a:ln>
                <a:noFill/>
              </a:ln>
              <a:solidFill>
                <a:srgbClr val="05406D"/>
              </a:solidFill>
              <a:effectLst/>
              <a:uLnTx/>
              <a:uFillTx/>
              <a:cs typeface="+mj-cs"/>
            </a:endParaRPr>
          </a:p>
        </p:txBody>
      </p:sp>
      <p:graphicFrame>
        <p:nvGraphicFramePr>
          <p:cNvPr id="10" name="Table 9">
            <a:extLst>
              <a:ext uri="{FF2B5EF4-FFF2-40B4-BE49-F238E27FC236}">
                <a16:creationId xmlns:a16="http://schemas.microsoft.com/office/drawing/2014/main" xmlns="" id="{2735FBF5-F179-4481-9975-3E234E25EAFD}"/>
              </a:ext>
            </a:extLst>
          </p:cNvPr>
          <p:cNvGraphicFramePr>
            <a:graphicFrameLocks noGrp="1"/>
          </p:cNvGraphicFramePr>
          <p:nvPr>
            <p:extLst>
              <p:ext uri="{D42A27DB-BD31-4B8C-83A1-F6EECF244321}">
                <p14:modId xmlns:p14="http://schemas.microsoft.com/office/powerpoint/2010/main" val="1626522288"/>
              </p:ext>
            </p:extLst>
          </p:nvPr>
        </p:nvGraphicFramePr>
        <p:xfrm>
          <a:off x="380998" y="2436526"/>
          <a:ext cx="10972799" cy="3383280"/>
        </p:xfrm>
        <a:graphic>
          <a:graphicData uri="http://schemas.openxmlformats.org/drawingml/2006/table">
            <a:tbl>
              <a:tblPr firstRow="1" bandRow="1">
                <a:tableStyleId>{F5AB1C69-6EDB-4FF4-983F-18BD219EF322}</a:tableStyleId>
              </a:tblPr>
              <a:tblGrid>
                <a:gridCol w="4315971">
                  <a:extLst>
                    <a:ext uri="{9D8B030D-6E8A-4147-A177-3AD203B41FA5}">
                      <a16:colId xmlns:a16="http://schemas.microsoft.com/office/drawing/2014/main" xmlns="" val="3859866084"/>
                    </a:ext>
                  </a:extLst>
                </a:gridCol>
                <a:gridCol w="1664207">
                  <a:extLst>
                    <a:ext uri="{9D8B030D-6E8A-4147-A177-3AD203B41FA5}">
                      <a16:colId xmlns:a16="http://schemas.microsoft.com/office/drawing/2014/main" xmlns="" val="2016165963"/>
                    </a:ext>
                  </a:extLst>
                </a:gridCol>
                <a:gridCol w="1664207">
                  <a:extLst>
                    <a:ext uri="{9D8B030D-6E8A-4147-A177-3AD203B41FA5}">
                      <a16:colId xmlns:a16="http://schemas.microsoft.com/office/drawing/2014/main" xmlns="" val="633442727"/>
                    </a:ext>
                  </a:extLst>
                </a:gridCol>
                <a:gridCol w="1664207">
                  <a:extLst>
                    <a:ext uri="{9D8B030D-6E8A-4147-A177-3AD203B41FA5}">
                      <a16:colId xmlns:a16="http://schemas.microsoft.com/office/drawing/2014/main" xmlns="" val="897228504"/>
                    </a:ext>
                  </a:extLst>
                </a:gridCol>
                <a:gridCol w="1664207">
                  <a:extLst>
                    <a:ext uri="{9D8B030D-6E8A-4147-A177-3AD203B41FA5}">
                      <a16:colId xmlns:a16="http://schemas.microsoft.com/office/drawing/2014/main" xmlns="" val="1257455182"/>
                    </a:ext>
                  </a:extLst>
                </a:gridCol>
              </a:tblGrid>
              <a:tr h="365760">
                <a:tc>
                  <a:txBody>
                    <a:bodyPr/>
                    <a:lstStyle/>
                    <a:p>
                      <a:pPr algn="l" fontAlgn="b"/>
                      <a:r>
                        <a:rPr lang="en-US" sz="1400" b="1" i="0" u="none" strike="noStrike">
                          <a:solidFill>
                            <a:schemeClr val="bg1"/>
                          </a:solidFill>
                          <a:effectLst/>
                          <a:latin typeface="Roboto" panose="02000000000000000000" pitchFamily="2" charset="0"/>
                          <a:ea typeface="Roboto" panose="02000000000000000000" pitchFamily="2" charset="0"/>
                        </a:rPr>
                        <a:t>Total OpEx Change</a:t>
                      </a:r>
                    </a:p>
                  </a:txBody>
                  <a:tcPr marT="0" marB="0" anchor="ctr">
                    <a:solidFill>
                      <a:srgbClr val="50A5F2"/>
                    </a:solidFill>
                  </a:tcPr>
                </a:tc>
                <a:tc>
                  <a:txBody>
                    <a:bodyPr/>
                    <a:lstStyle/>
                    <a:p>
                      <a:pPr marL="0" algn="ctr" defTabSz="914377" rtl="0" eaLnBrk="1" fontAlgn="b" latinLnBrk="0" hangingPunct="1"/>
                      <a:r>
                        <a:rPr lang="en-US" sz="1400" b="1" i="0" u="none" strike="noStrike" kern="1200" dirty="0">
                          <a:solidFill>
                            <a:schemeClr val="bg1"/>
                          </a:solidFill>
                          <a:effectLst/>
                          <a:latin typeface="Roboto" panose="02000000000000000000" pitchFamily="2" charset="0"/>
                          <a:ea typeface="Roboto" panose="02000000000000000000" pitchFamily="2" charset="0"/>
                          <a:cs typeface="+mn-cs"/>
                        </a:rPr>
                        <a:t>$2,436,642</a:t>
                      </a:r>
                    </a:p>
                  </a:txBody>
                  <a:tcPr marL="0" marR="0" marT="0" marB="0" anchor="ctr">
                    <a:solidFill>
                      <a:srgbClr val="50A5F2"/>
                    </a:solidFill>
                  </a:tcPr>
                </a:tc>
                <a:tc>
                  <a:txBody>
                    <a:bodyPr/>
                    <a:lstStyle/>
                    <a:p>
                      <a:pPr algn="ctr" fontAlgn="b"/>
                      <a:r>
                        <a:rPr lang="en-US" sz="1400" b="1" i="0" u="none" strike="noStrike" kern="1200" dirty="0">
                          <a:solidFill>
                            <a:schemeClr val="bg1"/>
                          </a:solidFill>
                          <a:effectLst/>
                          <a:latin typeface="Roboto" panose="02000000000000000000" pitchFamily="2" charset="0"/>
                          <a:ea typeface="Roboto" panose="02000000000000000000" pitchFamily="2" charset="0"/>
                          <a:cs typeface="+mn-cs"/>
                        </a:rPr>
                        <a:t>$203,053 </a:t>
                      </a:r>
                    </a:p>
                  </a:txBody>
                  <a:tcPr marL="0" marR="0" marT="0" marB="0" anchor="ctr">
                    <a:solidFill>
                      <a:srgbClr val="50A5F2"/>
                    </a:solidFill>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ctr">
                    <a:solidFill>
                      <a:srgbClr val="50A5F2"/>
                    </a:solidFill>
                  </a:tcPr>
                </a:tc>
                <a:tc>
                  <a:txBody>
                    <a:bodyPr/>
                    <a:lstStyle/>
                    <a:p>
                      <a:pPr algn="ctr" fontAlgn="b"/>
                      <a:endParaRPr lang="en-US" sz="1400" b="1" i="0" u="none" strike="noStrike">
                        <a:solidFill>
                          <a:schemeClr val="bg1"/>
                        </a:solidFill>
                        <a:effectLst/>
                        <a:latin typeface="Roboto" panose="02000000000000000000" pitchFamily="2" charset="0"/>
                        <a:ea typeface="Roboto" panose="02000000000000000000" pitchFamily="2" charset="0"/>
                      </a:endParaRP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Residential Utility &amp; Other OpEx</a:t>
                      </a:r>
                    </a:p>
                  </a:txBody>
                  <a:tcPr marT="0" marB="0" anchor="ctr"/>
                </a:tc>
                <a:tc>
                  <a:txBody>
                    <a:bodyPr/>
                    <a:lstStyle/>
                    <a:p>
                      <a:pPr algn="ctr" fontAlgn="b"/>
                      <a:r>
                        <a:rPr lang="en-US" sz="1200" b="0" i="0" u="none" strike="noStrike">
                          <a:solidFill>
                            <a:srgbClr val="000000"/>
                          </a:solidFill>
                          <a:effectLst/>
                          <a:latin typeface="Roboto" panose="02000000000000000000" pitchFamily="2" charset="0"/>
                          <a:ea typeface="Roboto" panose="02000000000000000000" pitchFamily="2" charset="0"/>
                        </a:rPr>
                        <a:t>$2,086,104 </a:t>
                      </a:r>
                    </a:p>
                  </a:txBody>
                  <a:tcPr marL="0" marR="0" marT="0" marB="0" anchor="ctr"/>
                </a:tc>
                <a:tc>
                  <a:txBody>
                    <a:bodyPr/>
                    <a:lstStyle/>
                    <a:p>
                      <a:pPr algn="ctr" fontAlgn="b"/>
                      <a:r>
                        <a:rPr lang="en-US" sz="1200" b="0" i="0" u="none" strike="noStrike">
                          <a:solidFill>
                            <a:srgbClr val="000000"/>
                          </a:solidFill>
                          <a:effectLst/>
                          <a:latin typeface="Roboto" panose="02000000000000000000" pitchFamily="2" charset="0"/>
                          <a:ea typeface="Roboto" panose="02000000000000000000" pitchFamily="2" charset="0"/>
                        </a:rPr>
                        <a:t>$173,842 </a:t>
                      </a:r>
                    </a:p>
                  </a:txBody>
                  <a:tcPr marL="0" marR="0" marT="0" marB="0" anchor="ctr"/>
                </a:tc>
                <a:tc>
                  <a:txBody>
                    <a:bodyPr/>
                    <a:lstStyle/>
                    <a:p>
                      <a:pPr algn="ctr" fontAlgn="b"/>
                      <a:r>
                        <a:rPr lang="en-US" sz="1200" b="0" i="0" u="none" strike="noStrike" dirty="0">
                          <a:solidFill>
                            <a:srgbClr val="000000"/>
                          </a:solidFill>
                          <a:effectLst/>
                          <a:latin typeface="Roboto" panose="02000000000000000000" pitchFamily="2" charset="0"/>
                          <a:ea typeface="Roboto" panose="02000000000000000000" pitchFamily="2" charset="0"/>
                        </a:rPr>
                        <a:t>$302 </a:t>
                      </a:r>
                    </a:p>
                  </a:txBody>
                  <a:tcPr marL="0" marR="0" marT="0" marB="0" anchor="ct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HH</a:t>
                      </a:r>
                    </a:p>
                  </a:txBody>
                  <a:tcPr marT="0" marB="0" anchor="ctr"/>
                </a:tc>
                <a:extLst>
                  <a:ext uri="{0D108BD9-81ED-4DB2-BD59-A6C34878D82A}">
                    <a16:rowId xmlns:a16="http://schemas.microsoft.com/office/drawing/2014/main" xmlns="" val="94773620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Non Residential Utility &amp; Other OpEx</a:t>
                      </a:r>
                    </a:p>
                  </a:txBody>
                  <a:tcPr marT="0" marB="0" anchor="ctr">
                    <a:noFill/>
                  </a:tcPr>
                </a:tc>
                <a:tc>
                  <a:txBody>
                    <a:bodyPr/>
                    <a:lstStyle/>
                    <a:p>
                      <a:pPr algn="ctr" fontAlgn="b"/>
                      <a:r>
                        <a:rPr lang="en-US" sz="1200" b="0" i="0" u="none" strike="noStrike">
                          <a:solidFill>
                            <a:srgbClr val="000000"/>
                          </a:solidFill>
                          <a:effectLst/>
                          <a:latin typeface="Roboto" panose="02000000000000000000" pitchFamily="2" charset="0"/>
                          <a:ea typeface="Roboto" panose="02000000000000000000" pitchFamily="2" charset="0"/>
                        </a:rPr>
                        <a:t>$5,979,866 </a:t>
                      </a:r>
                    </a:p>
                  </a:txBody>
                  <a:tcPr marL="0" marR="0" marT="0" marB="0" anchor="ctr">
                    <a:noFill/>
                  </a:tcPr>
                </a:tc>
                <a:tc>
                  <a:txBody>
                    <a:bodyPr/>
                    <a:lstStyle/>
                    <a:p>
                      <a:pPr algn="ctr" fontAlgn="b"/>
                      <a:r>
                        <a:rPr lang="en-US" sz="1200" b="0" i="0" u="none" strike="noStrike">
                          <a:solidFill>
                            <a:srgbClr val="000000"/>
                          </a:solidFill>
                          <a:effectLst/>
                          <a:latin typeface="Roboto" panose="02000000000000000000" pitchFamily="2" charset="0"/>
                          <a:ea typeface="Roboto" panose="02000000000000000000" pitchFamily="2" charset="0"/>
                        </a:rPr>
                        <a:t>$498,322 </a:t>
                      </a:r>
                    </a:p>
                  </a:txBody>
                  <a:tcPr marL="0" marR="0" marT="0" marB="0" anchor="ctr">
                    <a:noFill/>
                  </a:tcPr>
                </a:tc>
                <a:tc>
                  <a:txBody>
                    <a:bodyPr/>
                    <a:lstStyle/>
                    <a:p>
                      <a:pPr algn="ctr" fontAlgn="b"/>
                      <a:r>
                        <a:rPr lang="en-US" sz="1200" b="0" i="0" u="none" strike="noStrike" dirty="0">
                          <a:solidFill>
                            <a:srgbClr val="000000"/>
                          </a:solidFill>
                          <a:effectLst/>
                          <a:latin typeface="Roboto" panose="02000000000000000000" pitchFamily="2" charset="0"/>
                          <a:ea typeface="Roboto" panose="02000000000000000000" pitchFamily="2" charset="0"/>
                        </a:rPr>
                        <a:t>$0.71 </a:t>
                      </a:r>
                    </a:p>
                  </a:txBody>
                  <a:tcPr marL="0" marR="0" marT="0" marB="0" anchor="ctr">
                    <a:no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SF</a:t>
                      </a:r>
                    </a:p>
                  </a:txBody>
                  <a:tcPr marT="0" marB="0" anchor="ctr">
                    <a:noFill/>
                  </a:tcPr>
                </a:tc>
                <a:extLst>
                  <a:ext uri="{0D108BD9-81ED-4DB2-BD59-A6C34878D82A}">
                    <a16:rowId xmlns:a16="http://schemas.microsoft.com/office/drawing/2014/main" xmlns="" val="70619153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Association OpEx</a:t>
                      </a:r>
                    </a:p>
                  </a:txBody>
                  <a:tcPr marT="0" marB="0" anchor="ctr"/>
                </a:tc>
                <a:tc>
                  <a:txBody>
                    <a:bodyPr/>
                    <a:lstStyle/>
                    <a:p>
                      <a:pPr algn="ctr" fontAlgn="b"/>
                      <a:r>
                        <a:rPr lang="en-US" sz="1200" b="1" i="0" u="none" strike="noStrike">
                          <a:solidFill>
                            <a:srgbClr val="FF0000"/>
                          </a:solidFill>
                          <a:effectLst/>
                          <a:latin typeface="Roboto" panose="02000000000000000000" pitchFamily="2" charset="0"/>
                          <a:ea typeface="Roboto" panose="02000000000000000000" pitchFamily="2" charset="0"/>
                        </a:rPr>
                        <a:t>($5,629,328)</a:t>
                      </a:r>
                    </a:p>
                  </a:txBody>
                  <a:tcPr marL="0" marR="0" marT="0" marB="0" anchor="ctr"/>
                </a:tc>
                <a:tc>
                  <a:txBody>
                    <a:bodyPr/>
                    <a:lstStyle/>
                    <a:p>
                      <a:pPr algn="ctr" fontAlgn="b"/>
                      <a:r>
                        <a:rPr lang="en-US" sz="1200" b="1" i="0" u="none" strike="noStrike">
                          <a:solidFill>
                            <a:srgbClr val="FF0000"/>
                          </a:solidFill>
                          <a:effectLst/>
                          <a:latin typeface="Roboto" panose="02000000000000000000" pitchFamily="2" charset="0"/>
                          <a:ea typeface="Roboto" panose="02000000000000000000" pitchFamily="2" charset="0"/>
                        </a:rPr>
                        <a:t>($469,111)</a:t>
                      </a:r>
                    </a:p>
                  </a:txBody>
                  <a:tcPr marL="0" marR="0" marT="0" marB="0" anchor="ctr"/>
                </a:tc>
                <a:tc>
                  <a:txBody>
                    <a:bodyPr/>
                    <a:lstStyle/>
                    <a:p>
                      <a:pPr algn="ctr" fontAlgn="b"/>
                      <a:r>
                        <a:rPr lang="en-US" sz="1200" b="1" i="0" u="none" strike="noStrike" dirty="0">
                          <a:solidFill>
                            <a:srgbClr val="FF0000"/>
                          </a:solidFill>
                          <a:effectLst/>
                          <a:latin typeface="Roboto" panose="02000000000000000000" pitchFamily="2" charset="0"/>
                          <a:ea typeface="Roboto" panose="02000000000000000000" pitchFamily="2" charset="0"/>
                        </a:rPr>
                        <a:t>($124)</a:t>
                      </a:r>
                    </a:p>
                  </a:txBody>
                  <a:tcPr marL="0" marR="0" marT="0" marB="0" anchor="ctr"/>
                </a:tc>
                <a:tc>
                  <a:txBody>
                    <a:bodyPr/>
                    <a:lstStyle/>
                    <a:p>
                      <a:pPr marL="0" algn="ctr" defTabSz="914400" rtl="0" eaLnBrk="1" fontAlgn="b" latinLnBrk="0" hangingPunct="1"/>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per Occupant</a:t>
                      </a:r>
                    </a:p>
                  </a:txBody>
                  <a:tcPr marT="0" marB="0" anchor="ctr"/>
                </a:tc>
                <a:extLst>
                  <a:ext uri="{0D108BD9-81ED-4DB2-BD59-A6C34878D82A}">
                    <a16:rowId xmlns:a16="http://schemas.microsoft.com/office/drawing/2014/main" xmlns="" val="39950831"/>
                  </a:ext>
                </a:extLst>
              </a:tr>
              <a:tr h="274320">
                <a:tc>
                  <a:txBody>
                    <a:bodyPr/>
                    <a:lstStyle/>
                    <a:p>
                      <a:pPr algn="l" fontAlgn="ctr"/>
                      <a:r>
                        <a:rPr lang="en-US" sz="1200" b="1" i="0" u="none" strike="noStrike" dirty="0">
                          <a:solidFill>
                            <a:srgbClr val="000000"/>
                          </a:solidFill>
                          <a:effectLst/>
                          <a:latin typeface="Roboto" panose="02000000000000000000" pitchFamily="2" charset="0"/>
                          <a:ea typeface="Roboto" panose="02000000000000000000" pitchFamily="2" charset="0"/>
                        </a:rPr>
                        <a:t>Utility Association</a:t>
                      </a:r>
                      <a:r>
                        <a:rPr lang="en-US" sz="1200" b="0" i="0" u="none" strike="noStrike" dirty="0">
                          <a:solidFill>
                            <a:srgbClr val="000000"/>
                          </a:solidFill>
                          <a:effectLst/>
                          <a:latin typeface="Roboto" panose="02000000000000000000" pitchFamily="2" charset="0"/>
                          <a:ea typeface="Roboto" panose="02000000000000000000" pitchFamily="2" charset="0"/>
                        </a:rPr>
                        <a:t> </a:t>
                      </a:r>
                    </a:p>
                  </a:txBody>
                  <a:tcPr marT="0" marB="0" anchor="ctr">
                    <a:solidFill>
                      <a:srgbClr val="FF7400"/>
                    </a:solidFill>
                  </a:tcPr>
                </a:tc>
                <a:tc>
                  <a:txBody>
                    <a:bodyPr/>
                    <a:lstStyle/>
                    <a:p>
                      <a:pPr algn="ctr" fontAlgn="ctr"/>
                      <a:endParaRPr lang="en-US" sz="1200" b="0" i="0" u="none" strike="noStrike">
                        <a:solidFill>
                          <a:srgbClr val="000000"/>
                        </a:solidFill>
                        <a:effectLst/>
                        <a:latin typeface="Roboto" panose="02000000000000000000" pitchFamily="2" charset="0"/>
                        <a:ea typeface="Roboto" panose="02000000000000000000" pitchFamily="2" charset="0"/>
                      </a:endParaRPr>
                    </a:p>
                  </a:txBody>
                  <a:tcPr marT="0" marB="0" anchor="ctr">
                    <a:solidFill>
                      <a:srgbClr val="FF7400"/>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7400"/>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7400"/>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7400"/>
                    </a:solidFill>
                  </a:tcPr>
                </a:tc>
                <a:extLst>
                  <a:ext uri="{0D108BD9-81ED-4DB2-BD59-A6C34878D82A}">
                    <a16:rowId xmlns:a16="http://schemas.microsoft.com/office/drawing/2014/main" xmlns="" val="4012299834"/>
                  </a:ext>
                </a:extLst>
              </a:tr>
              <a:tr h="274320">
                <a:tc>
                  <a:txBody>
                    <a:bodyPr/>
                    <a:lstStyle/>
                    <a:p>
                      <a:pPr algn="l" fontAlgn="ctr"/>
                      <a:r>
                        <a:rPr lang="en-US" sz="1200" b="0" i="1" u="none" strike="noStrike">
                          <a:solidFill>
                            <a:srgbClr val="000000"/>
                          </a:solidFill>
                          <a:effectLst/>
                          <a:latin typeface="Roboto" panose="02000000000000000000" pitchFamily="2" charset="0"/>
                          <a:ea typeface="Roboto" panose="02000000000000000000" pitchFamily="2" charset="0"/>
                        </a:rPr>
                        <a:t>Incremental Fees &amp; Dues </a:t>
                      </a:r>
                    </a:p>
                  </a:txBody>
                  <a:tcPr marT="0" marB="0" anchor="ctr">
                    <a:solidFill>
                      <a:srgbClr val="FFA357"/>
                    </a:solidFill>
                  </a:tcPr>
                </a:tc>
                <a:tc>
                  <a:txBody>
                    <a:bodyPr/>
                    <a:lstStyle/>
                    <a:p>
                      <a:pPr algn="ctr" fontAlgn="ctr"/>
                      <a:r>
                        <a:rPr lang="en-US" sz="1200" b="0" i="0" u="none" strike="noStrike">
                          <a:solidFill>
                            <a:srgbClr val="000000"/>
                          </a:solidFill>
                          <a:effectLst/>
                          <a:latin typeface="Roboto" panose="02000000000000000000" pitchFamily="2" charset="0"/>
                          <a:ea typeface="Roboto" panose="02000000000000000000" pitchFamily="2" charset="0"/>
                        </a:rPr>
                        <a:t> per year</a:t>
                      </a:r>
                    </a:p>
                  </a:txBody>
                  <a:tcPr marT="0" marB="0" anchor="ctr">
                    <a:solidFill>
                      <a:srgbClr val="FFA357"/>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month</a:t>
                      </a: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extLst>
                  <a:ext uri="{0D108BD9-81ED-4DB2-BD59-A6C34878D82A}">
                    <a16:rowId xmlns:a16="http://schemas.microsoft.com/office/drawing/2014/main" xmlns="" val="1650347994"/>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Residential (Per Unit) </a:t>
                      </a:r>
                    </a:p>
                  </a:txBody>
                  <a:tcPr marT="0" marB="0" anchor="ctr">
                    <a:solidFill>
                      <a:srgbClr val="E1E1E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rgbClr val="FF0000"/>
                          </a:solidFill>
                          <a:effectLst/>
                          <a:latin typeface="Roboto" panose="02000000000000000000" pitchFamily="2" charset="0"/>
                          <a:ea typeface="Roboto" panose="02000000000000000000" pitchFamily="2" charset="0"/>
                          <a:cs typeface="+mn-cs"/>
                        </a:rPr>
                        <a:t>($271.00)</a:t>
                      </a:r>
                    </a:p>
                  </a:txBody>
                  <a:tcPr marL="0" marR="0" marT="0" marB="0" anchor="ctr">
                    <a:solidFill>
                      <a:srgbClr val="E1E1E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rgbClr val="FF0000"/>
                          </a:solidFill>
                          <a:effectLst/>
                          <a:latin typeface="Roboto" panose="02000000000000000000" pitchFamily="2" charset="0"/>
                          <a:ea typeface="Roboto" panose="02000000000000000000" pitchFamily="2" charset="0"/>
                          <a:cs typeface="+mn-cs"/>
                        </a:rPr>
                        <a:t>($22.58)</a:t>
                      </a:r>
                    </a:p>
                  </a:txBody>
                  <a:tcPr marL="0" marR="0" marT="0" marB="0" anchor="ctr">
                    <a:solidFill>
                      <a:srgbClr val="E1E1E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HH)</a:t>
                      </a:r>
                    </a:p>
                  </a:txBody>
                  <a:tcPr marT="0" marB="0" anchor="ctr">
                    <a:solidFill>
                      <a:srgbClr val="E1E1E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&lt; Savings</a:t>
                      </a:r>
                    </a:p>
                  </a:txBody>
                  <a:tcPr marT="0" marB="0" anchor="ctr">
                    <a:solidFill>
                      <a:srgbClr val="E1E1E1"/>
                    </a:solidFill>
                  </a:tcPr>
                </a:tc>
                <a:extLst>
                  <a:ext uri="{0D108BD9-81ED-4DB2-BD59-A6C34878D82A}">
                    <a16:rowId xmlns:a16="http://schemas.microsoft.com/office/drawing/2014/main" xmlns="" val="917161345"/>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Non-Residential (Per SF) </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a:solidFill>
                            <a:srgbClr val="FF0000"/>
                          </a:solidFill>
                          <a:effectLst/>
                          <a:latin typeface="Roboto" panose="02000000000000000000" pitchFamily="2" charset="0"/>
                          <a:ea typeface="Roboto" panose="02000000000000000000" pitchFamily="2" charset="0"/>
                          <a:cs typeface="+mn-cs"/>
                        </a:rPr>
                        <a:t>($0.49)</a:t>
                      </a:r>
                    </a:p>
                  </a:txBody>
                  <a:tcPr marL="0" marR="0"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rgbClr val="FF0000"/>
                          </a:solidFill>
                          <a:effectLst/>
                          <a:latin typeface="Roboto" panose="02000000000000000000" pitchFamily="2" charset="0"/>
                          <a:ea typeface="Roboto" panose="02000000000000000000" pitchFamily="2" charset="0"/>
                          <a:cs typeface="+mn-cs"/>
                        </a:rPr>
                        <a:t>($0.04)</a:t>
                      </a:r>
                    </a:p>
                  </a:txBody>
                  <a:tcPr marL="0" marR="0"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SF)</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&lt; Savings</a:t>
                      </a:r>
                    </a:p>
                  </a:txBody>
                  <a:tcPr marT="0" marB="0" anchor="ctr">
                    <a:solidFill>
                      <a:schemeClr val="bg1"/>
                    </a:solidFill>
                  </a:tcPr>
                </a:tc>
                <a:extLst>
                  <a:ext uri="{0D108BD9-81ED-4DB2-BD59-A6C34878D82A}">
                    <a16:rowId xmlns:a16="http://schemas.microsoft.com/office/drawing/2014/main" xmlns="" val="1825134353"/>
                  </a:ext>
                </a:extLst>
              </a:tr>
              <a:tr h="274320">
                <a:tc>
                  <a:txBody>
                    <a:bodyPr/>
                    <a:lstStyle/>
                    <a:p>
                      <a:pPr algn="l" fontAlgn="ctr"/>
                      <a:r>
                        <a:rPr lang="en-US" sz="1200" b="0" i="1" u="none" strike="noStrike">
                          <a:solidFill>
                            <a:srgbClr val="000000"/>
                          </a:solidFill>
                          <a:effectLst/>
                          <a:latin typeface="Roboto" panose="02000000000000000000" pitchFamily="2" charset="0"/>
                          <a:ea typeface="Roboto" panose="02000000000000000000" pitchFamily="2" charset="0"/>
                        </a:rPr>
                        <a:t>Net Impact Per Capita / HH / SF</a:t>
                      </a:r>
                    </a:p>
                  </a:txBody>
                  <a:tcPr marT="0" marB="0" anchor="ctr">
                    <a:solidFill>
                      <a:srgbClr val="FFA357"/>
                    </a:solidFill>
                  </a:tcPr>
                </a:tc>
                <a:tc>
                  <a:txBody>
                    <a:bodyPr/>
                    <a:lstStyle/>
                    <a:p>
                      <a:pPr algn="ctr" fontAlgn="ctr"/>
                      <a:r>
                        <a:rPr lang="en-US" sz="1200" b="0" i="0" u="none" strike="noStrike">
                          <a:solidFill>
                            <a:srgbClr val="000000"/>
                          </a:solidFill>
                          <a:effectLst/>
                          <a:latin typeface="Roboto" panose="02000000000000000000" pitchFamily="2" charset="0"/>
                          <a:ea typeface="Roboto" panose="02000000000000000000" pitchFamily="2" charset="0"/>
                        </a:rPr>
                        <a:t> per year</a:t>
                      </a:r>
                    </a:p>
                  </a:txBody>
                  <a:tcPr marT="0" marB="0" anchor="ctr">
                    <a:solidFill>
                      <a:srgbClr val="FFA357"/>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month</a:t>
                      </a: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extLst>
                  <a:ext uri="{0D108BD9-81ED-4DB2-BD59-A6C34878D82A}">
                    <a16:rowId xmlns:a16="http://schemas.microsoft.com/office/drawing/2014/main" xmlns="" val="1491413080"/>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Residential </a:t>
                      </a:r>
                    </a:p>
                  </a:txBody>
                  <a:tcPr marT="0" marB="0" anchor="ctr">
                    <a:solidFill>
                      <a:schemeClr val="accent3">
                        <a:tint val="40000"/>
                      </a:schemeClr>
                    </a:solidFill>
                  </a:tcPr>
                </a:tc>
                <a:tc>
                  <a:txBody>
                    <a:bodyPr/>
                    <a:lstStyle/>
                    <a:p>
                      <a:pPr algn="ctr" fontAlgn="b"/>
                      <a:r>
                        <a:rPr lang="en-US" sz="1200" b="0" i="0" u="none" strike="noStrike" dirty="0">
                          <a:solidFill>
                            <a:srgbClr val="000000"/>
                          </a:solidFill>
                          <a:effectLst/>
                          <a:latin typeface="Arial" panose="020B0604020202020204" pitchFamily="34" charset="0"/>
                        </a:rPr>
                        <a:t>$31 </a:t>
                      </a:r>
                    </a:p>
                  </a:txBody>
                  <a:tcPr marL="0" marR="0" marT="0" marB="0" anchor="ctr">
                    <a:solidFill>
                      <a:schemeClr val="accent3">
                        <a:tint val="40000"/>
                      </a:schemeClr>
                    </a:solidFill>
                  </a:tcPr>
                </a:tc>
                <a:tc>
                  <a:txBody>
                    <a:bodyPr/>
                    <a:lstStyle/>
                    <a:p>
                      <a:pPr algn="ctr" fontAlgn="b"/>
                      <a:r>
                        <a:rPr lang="en-US" sz="1200" b="0" i="0" u="none" strike="noStrike">
                          <a:solidFill>
                            <a:srgbClr val="000000"/>
                          </a:solidFill>
                          <a:effectLst/>
                          <a:latin typeface="Arial" panose="020B0604020202020204" pitchFamily="34" charset="0"/>
                        </a:rPr>
                        <a:t>$3 </a:t>
                      </a:r>
                    </a:p>
                  </a:txBody>
                  <a:tcPr marL="0" marR="0"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HH)</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Net + Savings</a:t>
                      </a:r>
                    </a:p>
                  </a:txBody>
                  <a:tcPr marT="0" marB="0" anchor="ctr">
                    <a:solidFill>
                      <a:schemeClr val="accent3">
                        <a:tint val="40000"/>
                      </a:schemeClr>
                    </a:solidFill>
                  </a:tcPr>
                </a:tc>
                <a:extLst>
                  <a:ext uri="{0D108BD9-81ED-4DB2-BD59-A6C34878D82A}">
                    <a16:rowId xmlns:a16="http://schemas.microsoft.com/office/drawing/2014/main" xmlns="" val="2714338589"/>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Non-Residential</a:t>
                      </a:r>
                    </a:p>
                  </a:txBody>
                  <a:tcPr marT="0" marB="0" anchor="ctr">
                    <a:solidFill>
                      <a:schemeClr val="bg1"/>
                    </a:solidFill>
                  </a:tcPr>
                </a:tc>
                <a:tc>
                  <a:txBody>
                    <a:bodyPr/>
                    <a:lstStyle/>
                    <a:p>
                      <a:pPr algn="ctr" fontAlgn="b"/>
                      <a:r>
                        <a:rPr lang="en-US" sz="1200" b="0" i="0" u="none" strike="noStrike">
                          <a:solidFill>
                            <a:srgbClr val="000000"/>
                          </a:solidFill>
                          <a:effectLst/>
                          <a:latin typeface="Arial" panose="020B0604020202020204" pitchFamily="34" charset="0"/>
                        </a:rPr>
                        <a:t>$0.22 </a:t>
                      </a:r>
                    </a:p>
                  </a:txBody>
                  <a:tcPr marL="0" marR="0" marT="0" marB="0" anchor="ctr">
                    <a:solidFill>
                      <a:schemeClr val="bg1"/>
                    </a:solidFill>
                  </a:tcPr>
                </a:tc>
                <a:tc>
                  <a:txBody>
                    <a:bodyPr/>
                    <a:lstStyle/>
                    <a:p>
                      <a:pPr algn="ctr" fontAlgn="b"/>
                      <a:r>
                        <a:rPr lang="en-US" sz="1200" b="0" i="0" u="none" strike="noStrike">
                          <a:solidFill>
                            <a:srgbClr val="000000"/>
                          </a:solidFill>
                          <a:effectLst/>
                          <a:latin typeface="Arial" panose="020B0604020202020204" pitchFamily="34" charset="0"/>
                        </a:rPr>
                        <a:t>$0.02 </a:t>
                      </a:r>
                    </a:p>
                  </a:txBody>
                  <a:tcPr marL="0" marR="0"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SF)</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Net + Savings</a:t>
                      </a:r>
                    </a:p>
                  </a:txBody>
                  <a:tcPr marT="0" marB="0" anchor="ctr">
                    <a:solidFill>
                      <a:schemeClr val="bg1"/>
                    </a:solidFill>
                  </a:tcPr>
                </a:tc>
                <a:extLst>
                  <a:ext uri="{0D108BD9-81ED-4DB2-BD59-A6C34878D82A}">
                    <a16:rowId xmlns:a16="http://schemas.microsoft.com/office/drawing/2014/main" xmlns="" val="1014330951"/>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Association </a:t>
                      </a:r>
                    </a:p>
                  </a:txBody>
                  <a:tcPr marT="0" marB="0" anchor="ctr">
                    <a:solidFill>
                      <a:schemeClr val="accent3">
                        <a:tint val="40000"/>
                      </a:schemeClr>
                    </a:solidFill>
                  </a:tcPr>
                </a:tc>
                <a:tc>
                  <a:txBody>
                    <a:bodyPr/>
                    <a:lstStyle/>
                    <a:p>
                      <a:pPr algn="ctr" fontAlgn="b"/>
                      <a:r>
                        <a:rPr lang="en-US" sz="1200" b="0" i="0" u="none" strike="noStrike">
                          <a:solidFill>
                            <a:srgbClr val="000000"/>
                          </a:solidFill>
                          <a:effectLst/>
                          <a:latin typeface="Arial" panose="020B0604020202020204" pitchFamily="34" charset="0"/>
                        </a:rPr>
                        <a:t>$8 </a:t>
                      </a:r>
                    </a:p>
                  </a:txBody>
                  <a:tcPr marL="0" marR="0" marT="0" marB="0" anchor="ctr">
                    <a:solidFill>
                      <a:schemeClr val="accent3">
                        <a:tint val="40000"/>
                      </a:schemeClr>
                    </a:solidFill>
                  </a:tcPr>
                </a:tc>
                <a:tc>
                  <a:txBody>
                    <a:bodyPr/>
                    <a:lstStyle/>
                    <a:p>
                      <a:pPr algn="ctr" fontAlgn="b"/>
                      <a:r>
                        <a:rPr lang="en-US" sz="1200" b="0" i="0" u="none" strike="noStrike" dirty="0">
                          <a:solidFill>
                            <a:srgbClr val="000000"/>
                          </a:solidFill>
                          <a:effectLst/>
                          <a:latin typeface="Arial" panose="020B0604020202020204" pitchFamily="34" charset="0"/>
                        </a:rPr>
                        <a:t>$1 </a:t>
                      </a:r>
                    </a:p>
                  </a:txBody>
                  <a:tcPr marL="0" marR="0"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Occupant)</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Net + Savings</a:t>
                      </a:r>
                    </a:p>
                  </a:txBody>
                  <a:tcPr marT="0" marB="0" anchor="ctr">
                    <a:solidFill>
                      <a:schemeClr val="accent3">
                        <a:tint val="40000"/>
                      </a:schemeClr>
                    </a:solidFill>
                  </a:tcPr>
                </a:tc>
                <a:extLst>
                  <a:ext uri="{0D108BD9-81ED-4DB2-BD59-A6C34878D82A}">
                    <a16:rowId xmlns:a16="http://schemas.microsoft.com/office/drawing/2014/main" xmlns="" val="35332066"/>
                  </a:ext>
                </a:extLst>
              </a:tr>
            </a:tbl>
          </a:graphicData>
        </a:graphic>
      </p:graphicFrame>
      <p:sp>
        <p:nvSpPr>
          <p:cNvPr id="11" name="Rectangle 10">
            <a:extLst>
              <a:ext uri="{FF2B5EF4-FFF2-40B4-BE49-F238E27FC236}">
                <a16:creationId xmlns:a16="http://schemas.microsoft.com/office/drawing/2014/main" xmlns="" id="{027BAF5F-A2FD-410F-853F-AFFA9B35A52F}"/>
              </a:ext>
            </a:extLst>
          </p:cNvPr>
          <p:cNvSpPr/>
          <p:nvPr/>
        </p:nvSpPr>
        <p:spPr>
          <a:xfrm>
            <a:off x="380998" y="1588730"/>
            <a:ext cx="10972800"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Cost Performance - OpEx</a:t>
            </a:r>
          </a:p>
        </p:txBody>
      </p:sp>
      <p:sp>
        <p:nvSpPr>
          <p:cNvPr id="12" name="Oval 11">
            <a:extLst>
              <a:ext uri="{FF2B5EF4-FFF2-40B4-BE49-F238E27FC236}">
                <a16:creationId xmlns:a16="http://schemas.microsoft.com/office/drawing/2014/main" xmlns="" id="{37FCB72D-D1BE-4946-87E2-49A76ED37D7E}"/>
              </a:ext>
            </a:extLst>
          </p:cNvPr>
          <p:cNvSpPr/>
          <p:nvPr/>
        </p:nvSpPr>
        <p:spPr>
          <a:xfrm>
            <a:off x="11508107" y="418531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xmlns="" id="{56DA6F51-7E54-4CE9-B796-0FA50BB14A08}"/>
              </a:ext>
            </a:extLst>
          </p:cNvPr>
          <p:cNvSpPr/>
          <p:nvPr/>
        </p:nvSpPr>
        <p:spPr>
          <a:xfrm>
            <a:off x="11508107" y="449011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xmlns="" id="{F7CA04BE-F9DF-4F60-88D7-C4B3A16E9DB0}"/>
              </a:ext>
            </a:extLst>
          </p:cNvPr>
          <p:cNvSpPr/>
          <p:nvPr/>
        </p:nvSpPr>
        <p:spPr>
          <a:xfrm>
            <a:off x="11508107" y="5013991"/>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DEB7A346-2692-4E8E-82F4-CEEB97B46693}"/>
              </a:ext>
            </a:extLst>
          </p:cNvPr>
          <p:cNvSpPr/>
          <p:nvPr/>
        </p:nvSpPr>
        <p:spPr>
          <a:xfrm>
            <a:off x="11508107" y="5299741"/>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xmlns="" id="{62821168-CC36-44F9-8A6B-45C4E8261BC9}"/>
              </a:ext>
            </a:extLst>
          </p:cNvPr>
          <p:cNvSpPr/>
          <p:nvPr/>
        </p:nvSpPr>
        <p:spPr>
          <a:xfrm>
            <a:off x="11508107" y="556926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xmlns="" id="{CFD4AD47-33B9-48F1-B396-6BC844B46BC2}"/>
              </a:ext>
            </a:extLst>
          </p:cNvPr>
          <p:cNvSpPr/>
          <p:nvPr/>
        </p:nvSpPr>
        <p:spPr>
          <a:xfrm>
            <a:off x="11508107" y="311851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xmlns="" id="{CA02F1D4-9188-401E-98F1-4B9D527B7EB8}"/>
              </a:ext>
            </a:extLst>
          </p:cNvPr>
          <p:cNvSpPr/>
          <p:nvPr/>
        </p:nvSpPr>
        <p:spPr>
          <a:xfrm>
            <a:off x="11508107" y="2823241"/>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1103DF33-AD23-4653-9358-8DACB58D6133}"/>
              </a:ext>
            </a:extLst>
          </p:cNvPr>
          <p:cNvSpPr txBox="1"/>
          <p:nvPr/>
        </p:nvSpPr>
        <p:spPr>
          <a:xfrm>
            <a:off x="4687504" y="2040642"/>
            <a:ext cx="1674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rPr>
              <a:t>Annual Savings ($/yr)</a:t>
            </a:r>
            <a:endParaRPr kumimoji="0" lang="en-US" sz="1200" b="0"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endParaRPr>
          </a:p>
        </p:txBody>
      </p:sp>
      <p:sp>
        <p:nvSpPr>
          <p:cNvPr id="20" name="TextBox 19">
            <a:extLst>
              <a:ext uri="{FF2B5EF4-FFF2-40B4-BE49-F238E27FC236}">
                <a16:creationId xmlns:a16="http://schemas.microsoft.com/office/drawing/2014/main" xmlns="" id="{053EA5E1-FFB0-4DA0-A0F1-2F45341D51A5}"/>
              </a:ext>
            </a:extLst>
          </p:cNvPr>
          <p:cNvSpPr txBox="1"/>
          <p:nvPr/>
        </p:nvSpPr>
        <p:spPr>
          <a:xfrm>
            <a:off x="6362299" y="2040642"/>
            <a:ext cx="1674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rPr>
              <a:t>Savings/Month</a:t>
            </a:r>
            <a:endParaRPr kumimoji="0" lang="en-US" sz="1200" b="0"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endParaRPr>
          </a:p>
        </p:txBody>
      </p:sp>
      <p:sp>
        <p:nvSpPr>
          <p:cNvPr id="21" name="TextBox 20">
            <a:extLst>
              <a:ext uri="{FF2B5EF4-FFF2-40B4-BE49-F238E27FC236}">
                <a16:creationId xmlns:a16="http://schemas.microsoft.com/office/drawing/2014/main" xmlns="" id="{C701E104-9F72-4A5F-B5F1-79CD91AC8C3E}"/>
              </a:ext>
            </a:extLst>
          </p:cNvPr>
          <p:cNvSpPr txBox="1"/>
          <p:nvPr/>
        </p:nvSpPr>
        <p:spPr>
          <a:xfrm>
            <a:off x="8020650" y="1948309"/>
            <a:ext cx="167479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rPr>
              <a:t>Savings Per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rPr>
              <a:t>Capita or SF</a:t>
            </a:r>
            <a:endParaRPr kumimoji="0" lang="en-US" sz="1200" b="0" i="0" u="none" strike="noStrike" kern="1200" cap="none" spc="0" normalizeH="0" baseline="0" noProof="0">
              <a:ln>
                <a:noFill/>
              </a:ln>
              <a:solidFill>
                <a:prstClr val="black">
                  <a:lumMod val="75000"/>
                  <a:lumOff val="25000"/>
                </a:prstClr>
              </a:solidFill>
              <a:effectLst/>
              <a:uLnTx/>
              <a:uFillTx/>
              <a:latin typeface="Roboto" panose="02000000000000000000" pitchFamily="2" charset="0"/>
              <a:ea typeface="Roboto" panose="02000000000000000000" pitchFamily="2" charset="0"/>
              <a:cs typeface="+mn-cs"/>
            </a:endParaRPr>
          </a:p>
        </p:txBody>
      </p:sp>
      <p:sp>
        <p:nvSpPr>
          <p:cNvPr id="22" name="TextBox 21">
            <a:extLst>
              <a:ext uri="{FF2B5EF4-FFF2-40B4-BE49-F238E27FC236}">
                <a16:creationId xmlns:a16="http://schemas.microsoft.com/office/drawing/2014/main" xmlns="" id="{ECF12131-9730-412D-91C1-07F6D4326E29}"/>
              </a:ext>
            </a:extLst>
          </p:cNvPr>
          <p:cNvSpPr txBox="1"/>
          <p:nvPr/>
        </p:nvSpPr>
        <p:spPr>
          <a:xfrm>
            <a:off x="4932463" y="5878442"/>
            <a:ext cx="1188720" cy="276999"/>
          </a:xfrm>
          <a:prstGeom prst="rect">
            <a:avLst/>
          </a:prstGeom>
          <a:solidFill>
            <a:schemeClr val="accent4">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Net Savings !</a:t>
            </a:r>
          </a:p>
        </p:txBody>
      </p:sp>
      <p:sp>
        <p:nvSpPr>
          <p:cNvPr id="23" name="Rectangle 22">
            <a:extLst>
              <a:ext uri="{FF2B5EF4-FFF2-40B4-BE49-F238E27FC236}">
                <a16:creationId xmlns:a16="http://schemas.microsoft.com/office/drawing/2014/main" xmlns="" id="{8AD14CD6-072E-4E2D-985A-0AC1064F619D}"/>
              </a:ext>
            </a:extLst>
          </p:cNvPr>
          <p:cNvSpPr/>
          <p:nvPr/>
        </p:nvSpPr>
        <p:spPr>
          <a:xfrm>
            <a:off x="4932463" y="4991100"/>
            <a:ext cx="1188720" cy="806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20385B7D-E368-4961-BC3D-46852F85BCD8}"/>
              </a:ext>
            </a:extLst>
          </p:cNvPr>
          <p:cNvSpPr/>
          <p:nvPr/>
        </p:nvSpPr>
        <p:spPr>
          <a:xfrm>
            <a:off x="4929940" y="4185316"/>
            <a:ext cx="1188720" cy="527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xmlns="" id="{97E17D1B-FCC3-44DE-902D-1603CBD62F3D}"/>
              </a:ext>
            </a:extLst>
          </p:cNvPr>
          <p:cNvSpPr txBox="1"/>
          <p:nvPr/>
        </p:nvSpPr>
        <p:spPr>
          <a:xfrm>
            <a:off x="3312848" y="4218176"/>
            <a:ext cx="1374656" cy="461665"/>
          </a:xfrm>
          <a:prstGeom prst="rect">
            <a:avLst/>
          </a:prstGeom>
          <a:solidFill>
            <a:schemeClr val="accent4">
              <a:lumMod val="20000"/>
              <a:lumOff val="80000"/>
            </a:schemeClr>
          </a:solidFill>
        </p:spPr>
        <p:txBody>
          <a:bodyPr wrap="square" lIns="45720" rIns="4572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Dues based on Amortized CapEx and annual expenses for Utility Association</a:t>
            </a:r>
          </a:p>
        </p:txBody>
      </p:sp>
      <p:sp>
        <p:nvSpPr>
          <p:cNvPr id="26" name="TextBox 25">
            <a:extLst>
              <a:ext uri="{FF2B5EF4-FFF2-40B4-BE49-F238E27FC236}">
                <a16:creationId xmlns:a16="http://schemas.microsoft.com/office/drawing/2014/main" xmlns="" id="{8BE2A6B9-A261-44CD-A804-725949FD7BF3}"/>
              </a:ext>
            </a:extLst>
          </p:cNvPr>
          <p:cNvSpPr txBox="1"/>
          <p:nvPr/>
        </p:nvSpPr>
        <p:spPr>
          <a:xfrm>
            <a:off x="233494" y="5955631"/>
            <a:ext cx="333240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Note: negative values represent costs, positive as savings</a:t>
            </a:r>
          </a:p>
        </p:txBody>
      </p:sp>
    </p:spTree>
    <p:extLst>
      <p:ext uri="{BB962C8B-B14F-4D97-AF65-F5344CB8AC3E}">
        <p14:creationId xmlns:p14="http://schemas.microsoft.com/office/powerpoint/2010/main" val="552581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1BEFCC3-569F-4F42-830F-6CA871D18402}"/>
              </a:ext>
            </a:extLst>
          </p:cNvPr>
          <p:cNvPicPr>
            <a:picLocks noChangeAspect="1"/>
          </p:cNvPicPr>
          <p:nvPr/>
        </p:nvPicPr>
        <p:blipFill>
          <a:blip r:embed="rId3"/>
          <a:stretch>
            <a:fillRect/>
          </a:stretch>
        </p:blipFill>
        <p:spPr>
          <a:xfrm>
            <a:off x="8348963" y="3052224"/>
            <a:ext cx="3200400" cy="3184624"/>
          </a:xfrm>
          <a:prstGeom prst="rect">
            <a:avLst/>
          </a:prstGeom>
        </p:spPr>
      </p:pic>
      <p:sp>
        <p:nvSpPr>
          <p:cNvPr id="10" name="Title 1">
            <a:extLst>
              <a:ext uri="{FF2B5EF4-FFF2-40B4-BE49-F238E27FC236}">
                <a16:creationId xmlns:a16="http://schemas.microsoft.com/office/drawing/2014/main" xmlns="" id="{A78E4B78-F77F-42E6-BA96-D1B230578502}"/>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a:lnSpc>
                <a:spcPts val="3200"/>
              </a:lnSpc>
              <a:defRPr/>
            </a:pPr>
            <a:r>
              <a:rPr lang="en-US" sz="1800" dirty="0"/>
              <a:t>3. Innovative</a:t>
            </a:r>
            <a:endParaRPr kumimoji="0" lang="en-US" sz="1800" b="1" i="0" u="none" strike="noStrike" kern="1200" cap="none" spc="0" normalizeH="0" baseline="0" noProof="0" dirty="0">
              <a:ln>
                <a:noFill/>
              </a:ln>
              <a:solidFill>
                <a:srgbClr val="05406D"/>
              </a:solidFill>
              <a:effectLst/>
              <a:uLnTx/>
              <a:uFillTx/>
            </a:endParaRPr>
          </a:p>
          <a:p>
            <a:pPr>
              <a:lnSpc>
                <a:spcPts val="3200"/>
              </a:lnSpc>
              <a:defRPr/>
            </a:pPr>
            <a:r>
              <a:rPr lang="en-US" sz="1800" dirty="0">
                <a:solidFill>
                  <a:srgbClr val="50A5F2"/>
                </a:solidFill>
                <a:latin typeface="Roboto"/>
                <a:ea typeface="Roboto"/>
              </a:rPr>
              <a:t>Performance</a:t>
            </a:r>
            <a:endParaRPr kumimoji="0" lang="en-US" sz="1800" b="1" i="0" u="none" strike="noStrike" kern="1200" cap="none" spc="0" normalizeH="0" baseline="0" noProof="0" dirty="0">
              <a:ln>
                <a:noFill/>
              </a:ln>
              <a:solidFill>
                <a:srgbClr val="05406D"/>
              </a:solidFill>
              <a:effectLst/>
              <a:uLnTx/>
              <a:uFillTx/>
            </a:endParaRPr>
          </a:p>
        </p:txBody>
      </p:sp>
      <p:graphicFrame>
        <p:nvGraphicFramePr>
          <p:cNvPr id="11" name="Table 10">
            <a:extLst>
              <a:ext uri="{FF2B5EF4-FFF2-40B4-BE49-F238E27FC236}">
                <a16:creationId xmlns:a16="http://schemas.microsoft.com/office/drawing/2014/main" xmlns="" id="{AA1E1084-0224-4469-8704-54F69AF043C0}"/>
              </a:ext>
            </a:extLst>
          </p:cNvPr>
          <p:cNvGraphicFramePr>
            <a:graphicFrameLocks noGrp="1"/>
          </p:cNvGraphicFramePr>
          <p:nvPr>
            <p:extLst>
              <p:ext uri="{D42A27DB-BD31-4B8C-83A1-F6EECF244321}">
                <p14:modId xmlns:p14="http://schemas.microsoft.com/office/powerpoint/2010/main" val="1908552376"/>
              </p:ext>
            </p:extLst>
          </p:nvPr>
        </p:nvGraphicFramePr>
        <p:xfrm>
          <a:off x="380998" y="2865526"/>
          <a:ext cx="7306056" cy="3383280"/>
        </p:xfrm>
        <a:graphic>
          <a:graphicData uri="http://schemas.openxmlformats.org/drawingml/2006/table">
            <a:tbl>
              <a:tblPr firstRow="1" bandRow="1">
                <a:tableStyleId>{F5AB1C69-6EDB-4FF4-983F-18BD219EF322}</a:tableStyleId>
              </a:tblPr>
              <a:tblGrid>
                <a:gridCol w="2880360">
                  <a:extLst>
                    <a:ext uri="{9D8B030D-6E8A-4147-A177-3AD203B41FA5}">
                      <a16:colId xmlns:a16="http://schemas.microsoft.com/office/drawing/2014/main" xmlns="" val="3859866084"/>
                    </a:ext>
                  </a:extLst>
                </a:gridCol>
                <a:gridCol w="1133856">
                  <a:extLst>
                    <a:ext uri="{9D8B030D-6E8A-4147-A177-3AD203B41FA5}">
                      <a16:colId xmlns:a16="http://schemas.microsoft.com/office/drawing/2014/main" xmlns="" val="2016165963"/>
                    </a:ext>
                  </a:extLst>
                </a:gridCol>
                <a:gridCol w="1463040">
                  <a:extLst>
                    <a:ext uri="{9D8B030D-6E8A-4147-A177-3AD203B41FA5}">
                      <a16:colId xmlns:a16="http://schemas.microsoft.com/office/drawing/2014/main" xmlns="" val="633442727"/>
                    </a:ext>
                  </a:extLst>
                </a:gridCol>
                <a:gridCol w="914400">
                  <a:extLst>
                    <a:ext uri="{9D8B030D-6E8A-4147-A177-3AD203B41FA5}">
                      <a16:colId xmlns:a16="http://schemas.microsoft.com/office/drawing/2014/main" xmlns="" val="897228504"/>
                    </a:ext>
                  </a:extLst>
                </a:gridCol>
                <a:gridCol w="914400">
                  <a:extLst>
                    <a:ext uri="{9D8B030D-6E8A-4147-A177-3AD203B41FA5}">
                      <a16:colId xmlns:a16="http://schemas.microsoft.com/office/drawing/2014/main" xmlns="" val="1257455182"/>
                    </a:ext>
                  </a:extLst>
                </a:gridCol>
              </a:tblGrid>
              <a:tr h="365760">
                <a:tc>
                  <a:txBody>
                    <a:bodyPr/>
                    <a:lstStyle/>
                    <a:p>
                      <a:pPr algn="l" fontAlgn="b"/>
                      <a:endParaRPr lang="en-US" sz="1400" b="1" i="0" u="none" strike="noStrike">
                        <a:solidFill>
                          <a:schemeClr val="bg1"/>
                        </a:solidFill>
                        <a:effectLst/>
                        <a:latin typeface="Roboto" panose="02000000000000000000" pitchFamily="2" charset="0"/>
                        <a:ea typeface="Roboto" panose="02000000000000000000" pitchFamily="2" charset="0"/>
                      </a:endParaRPr>
                    </a:p>
                  </a:txBody>
                  <a:tcPr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a:solidFill>
                            <a:schemeClr val="bg1"/>
                          </a:solidFill>
                          <a:effectLst/>
                          <a:latin typeface="Roboto" panose="02000000000000000000" pitchFamily="2" charset="0"/>
                          <a:ea typeface="Roboto" panose="02000000000000000000" pitchFamily="2" charset="0"/>
                          <a:cs typeface="+mn-cs"/>
                        </a:rPr>
                        <a:t>Result</a:t>
                      </a:r>
                    </a:p>
                  </a:txBody>
                  <a:tcPr marT="0" marB="0" anchor="ctr">
                    <a:solidFill>
                      <a:srgbClr val="50A5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bg1"/>
                          </a:solidFill>
                          <a:effectLst/>
                          <a:latin typeface="Roboto" panose="02000000000000000000" pitchFamily="2" charset="0"/>
                          <a:ea typeface="Roboto" panose="02000000000000000000" pitchFamily="2" charset="0"/>
                          <a:cs typeface="+mn-cs"/>
                        </a:rPr>
                        <a:t>Result Units</a:t>
                      </a:r>
                    </a:p>
                  </a:txBody>
                  <a:tcPr marT="0" marB="0" anchor="ctr">
                    <a:solidFill>
                      <a:srgbClr val="50A5F2"/>
                    </a:solidFill>
                  </a:tcPr>
                </a:tc>
                <a:tc>
                  <a:txBody>
                    <a:bodyPr/>
                    <a:lstStyle/>
                    <a:p>
                      <a:pPr algn="ctr" fontAlgn="b"/>
                      <a:r>
                        <a:rPr lang="en-US" sz="1400" b="1" i="0" u="none" strike="noStrike">
                          <a:solidFill>
                            <a:schemeClr val="bg1"/>
                          </a:solidFill>
                          <a:effectLst/>
                          <a:latin typeface="Roboto" panose="02000000000000000000" pitchFamily="2" charset="0"/>
                          <a:ea typeface="Roboto" panose="02000000000000000000" pitchFamily="2" charset="0"/>
                        </a:rPr>
                        <a:t>Result %</a:t>
                      </a:r>
                    </a:p>
                  </a:txBody>
                  <a:tcPr marT="0" marB="0" anchor="ctr">
                    <a:solidFill>
                      <a:srgbClr val="50A5F2"/>
                    </a:solidFill>
                  </a:tcPr>
                </a:tc>
                <a:tc>
                  <a:txBody>
                    <a:bodyPr/>
                    <a:lstStyle/>
                    <a:p>
                      <a:pPr algn="ctr" fontAlgn="b"/>
                      <a:r>
                        <a:rPr lang="en-US" sz="1400" b="1" i="0" u="none" strike="noStrike">
                          <a:solidFill>
                            <a:schemeClr val="bg1"/>
                          </a:solidFill>
                          <a:effectLst/>
                          <a:latin typeface="Roboto" panose="02000000000000000000" pitchFamily="2" charset="0"/>
                          <a:ea typeface="Roboto" panose="02000000000000000000" pitchFamily="2" charset="0"/>
                        </a:rPr>
                        <a:t>Goal %</a:t>
                      </a: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Built Env Carbon Emissions Reduction</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105,649</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MTCO2e/Yr</a:t>
                      </a:r>
                    </a:p>
                  </a:txBody>
                  <a:tcPr marT="0" marB="0" anchor="ctr"/>
                </a:tc>
                <a:tc>
                  <a:txBody>
                    <a:bodyPr/>
                    <a:lstStyle/>
                    <a:p>
                      <a:pPr marL="0" algn="ctr" defTabSz="914400" rtl="0" eaLnBrk="1" fontAlgn="b" latinLnBrk="0" hangingPunct="1"/>
                      <a:r>
                        <a:rPr lang="en-US" sz="1200" b="1" i="0" u="none" strike="noStrike" kern="1200">
                          <a:solidFill>
                            <a:schemeClr val="tx1"/>
                          </a:solidFill>
                          <a:effectLst/>
                          <a:latin typeface="Roboto" panose="02000000000000000000" pitchFamily="2" charset="0"/>
                          <a:ea typeface="Roboto" panose="02000000000000000000" pitchFamily="2" charset="0"/>
                          <a:cs typeface="+mn-cs"/>
                        </a:rPr>
                        <a:t>99%</a:t>
                      </a:r>
                    </a:p>
                  </a:txBody>
                  <a:tcPr marT="0" marB="0" anchor="ctr">
                    <a:solidFill>
                      <a:srgbClr val="92D050"/>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100%</a:t>
                      </a:r>
                    </a:p>
                  </a:txBody>
                  <a:tcPr marT="0" marB="0" anchor="ctr"/>
                </a:tc>
                <a:extLst>
                  <a:ext uri="{0D108BD9-81ED-4DB2-BD59-A6C34878D82A}">
                    <a16:rowId xmlns:a16="http://schemas.microsoft.com/office/drawing/2014/main" xmlns="" val="94773620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Mobile Carbon Emissions Reduction</a:t>
                      </a:r>
                    </a:p>
                  </a:txBody>
                  <a:tcPr marT="0" marB="0" anchor="c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183,457</a:t>
                      </a:r>
                    </a:p>
                  </a:txBody>
                  <a:tcPr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MTCO2e/Yr</a:t>
                      </a:r>
                    </a:p>
                  </a:txBody>
                  <a:tcPr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91%</a:t>
                      </a:r>
                    </a:p>
                  </a:txBody>
                  <a:tcPr marT="0" marB="0" anchor="ctr">
                    <a:solidFill>
                      <a:srgbClr val="92D050"/>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50%</a:t>
                      </a:r>
                    </a:p>
                  </a:txBody>
                  <a:tcPr marT="0" marB="0" anchor="ctr">
                    <a:noFill/>
                  </a:tcPr>
                </a:tc>
                <a:extLst>
                  <a:ext uri="{0D108BD9-81ED-4DB2-BD59-A6C34878D82A}">
                    <a16:rowId xmlns:a16="http://schemas.microsoft.com/office/drawing/2014/main" xmlns="" val="70619153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Embodied Carbon Reduction</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0</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MTCO2e</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0%</a:t>
                      </a:r>
                    </a:p>
                  </a:txBody>
                  <a:tcPr marT="0"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Roboto" panose="02000000000000000000" pitchFamily="2" charset="0"/>
                          <a:ea typeface="Roboto" panose="02000000000000000000" pitchFamily="2" charset="0"/>
                          <a:cs typeface="+mn-cs"/>
                        </a:rPr>
                        <a:t>20%</a:t>
                      </a:r>
                    </a:p>
                  </a:txBody>
                  <a:tcPr marT="0" marB="0" anchor="ctr"/>
                </a:tc>
                <a:extLst>
                  <a:ext uri="{0D108BD9-81ED-4DB2-BD59-A6C34878D82A}">
                    <a16:rowId xmlns:a16="http://schemas.microsoft.com/office/drawing/2014/main" xmlns="" val="39950831"/>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Energy Reduction</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191,311</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Mwh/Yr</a:t>
                      </a:r>
                      <a:endParaRPr lang="en-US" sz="1200" b="0" i="0" u="none" strike="noStrike" kern="1200" noProof="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100%</a:t>
                      </a:r>
                    </a:p>
                  </a:txBody>
                  <a:tcPr marT="0" marB="0" anchor="ctr">
                    <a:solidFill>
                      <a:srgbClr val="92D050"/>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50%</a:t>
                      </a:r>
                    </a:p>
                  </a:txBody>
                  <a:tcPr marT="0" marB="0" anchor="ctr">
                    <a:solidFill>
                      <a:schemeClr val="bg1"/>
                    </a:solidFill>
                  </a:tcPr>
                </a:tc>
                <a:extLst>
                  <a:ext uri="{0D108BD9-81ED-4DB2-BD59-A6C34878D82A}">
                    <a16:rowId xmlns:a16="http://schemas.microsoft.com/office/drawing/2014/main" xmlns="" val="182513435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 Renewable Supply</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110,919</a:t>
                      </a:r>
                    </a:p>
                  </a:txBody>
                  <a:tcPr marT="0" marB="0" anchor="ctr">
                    <a:solidFill>
                      <a:schemeClr val="accent3">
                        <a:tint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Mwh/Yr</a:t>
                      </a:r>
                      <a:endParaRPr lang="en-US" sz="1200" b="0" i="0" u="none" strike="noStrike" kern="1200" noProof="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100%</a:t>
                      </a:r>
                    </a:p>
                  </a:txBody>
                  <a:tcPr marT="0" marB="0" anchor="ctr">
                    <a:solidFill>
                      <a:srgbClr val="92D050"/>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50%</a:t>
                      </a:r>
                    </a:p>
                  </a:txBody>
                  <a:tcPr marT="0" marB="0" anchor="ctr">
                    <a:solidFill>
                      <a:schemeClr val="accent3">
                        <a:tint val="40000"/>
                      </a:schemeClr>
                    </a:solidFill>
                  </a:tcPr>
                </a:tc>
                <a:extLst>
                  <a:ext uri="{0D108BD9-81ED-4DB2-BD59-A6C34878D82A}">
                    <a16:rowId xmlns:a16="http://schemas.microsoft.com/office/drawing/2014/main" xmlns="" val="35332066"/>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Peak Demand</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45.4</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MW</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13%</a:t>
                      </a: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&lt; 25%</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699276965"/>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Potable Water Use Reduction</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968,351</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Mgal/Yr</a:t>
                      </a:r>
                    </a:p>
                  </a:txBody>
                  <a:tcPr marT="0" marB="0" anchor="ctr">
                    <a:solidFill>
                      <a:schemeClr val="accent3">
                        <a:tint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57%</a:t>
                      </a: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40%</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1527460621"/>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 Water Reuse </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218,598</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Mgal/Yr</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23%</a:t>
                      </a: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15%</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2152334326"/>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Solid Waste Diversion </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17,691</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Tons/Yr</a:t>
                      </a:r>
                    </a:p>
                  </a:txBody>
                  <a:tcPr marT="0" marB="0" anchor="ctr">
                    <a:solidFill>
                      <a:schemeClr val="accent3">
                        <a:tint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72%</a:t>
                      </a: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50%</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2415426554"/>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VMT Reduction over BaU</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130,341,862</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Miles/Yr</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25%</a:t>
                      </a: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25%</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3250889380"/>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Smart District</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531</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chemeClr val="tx1"/>
                          </a:solidFill>
                          <a:effectLst/>
                          <a:latin typeface="Roboto" panose="02000000000000000000" pitchFamily="2" charset="0"/>
                          <a:ea typeface="Roboto" panose="02000000000000000000" pitchFamily="2" charset="0"/>
                          <a:cs typeface="+mn-cs"/>
                        </a:rPr>
                        <a:t>Points (per 600)</a:t>
                      </a:r>
                    </a:p>
                  </a:txBody>
                  <a:tcPr marT="0" marB="0" anchor="ctr">
                    <a:solidFill>
                      <a:schemeClr val="accent3">
                        <a:tint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88%</a:t>
                      </a:r>
                    </a:p>
                  </a:txBody>
                  <a:tcPr marT="0" marB="0" anchor="ctr">
                    <a:solidFill>
                      <a:srgbClr val="92D050"/>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50%</a:t>
                      </a:r>
                      <a:endParaRPr lang="en-US" sz="1200" b="0" i="0" u="none" strike="noStrike" kern="1200">
                        <a:solidFill>
                          <a:schemeClr val="tx1"/>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2732814397"/>
                  </a:ext>
                </a:extLst>
              </a:tr>
            </a:tbl>
          </a:graphicData>
        </a:graphic>
      </p:graphicFrame>
      <p:sp>
        <p:nvSpPr>
          <p:cNvPr id="19" name="Rectangle 18">
            <a:extLst>
              <a:ext uri="{FF2B5EF4-FFF2-40B4-BE49-F238E27FC236}">
                <a16:creationId xmlns:a16="http://schemas.microsoft.com/office/drawing/2014/main" xmlns="" id="{C76B08F7-D9A8-41BB-A026-6609F3CA2BDC}"/>
              </a:ext>
            </a:extLst>
          </p:cNvPr>
          <p:cNvSpPr/>
          <p:nvPr/>
        </p:nvSpPr>
        <p:spPr>
          <a:xfrm>
            <a:off x="380998" y="2421590"/>
            <a:ext cx="7315201"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a:latin typeface="Roboto" panose="02000000000000000000" pitchFamily="2" charset="0"/>
                <a:ea typeface="Roboto" panose="02000000000000000000" pitchFamily="2" charset="0"/>
              </a:rPr>
              <a:t>Sustainability Performance </a:t>
            </a:r>
          </a:p>
        </p:txBody>
      </p:sp>
      <p:sp>
        <p:nvSpPr>
          <p:cNvPr id="22" name="Rectangle 21">
            <a:extLst>
              <a:ext uri="{FF2B5EF4-FFF2-40B4-BE49-F238E27FC236}">
                <a16:creationId xmlns:a16="http://schemas.microsoft.com/office/drawing/2014/main" xmlns="" id="{4102DB86-4454-44E6-80E2-0CE93FF8C029}"/>
              </a:ext>
            </a:extLst>
          </p:cNvPr>
          <p:cNvSpPr/>
          <p:nvPr/>
        </p:nvSpPr>
        <p:spPr>
          <a:xfrm>
            <a:off x="8058150" y="2421590"/>
            <a:ext cx="3752852"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a:latin typeface="Roboto" panose="02000000000000000000" pitchFamily="2" charset="0"/>
                <a:ea typeface="Roboto" panose="02000000000000000000" pitchFamily="2" charset="0"/>
              </a:rPr>
              <a:t>Smart Capability Score</a:t>
            </a:r>
          </a:p>
        </p:txBody>
      </p:sp>
      <p:sp>
        <p:nvSpPr>
          <p:cNvPr id="24" name="TextBox 23">
            <a:extLst>
              <a:ext uri="{FF2B5EF4-FFF2-40B4-BE49-F238E27FC236}">
                <a16:creationId xmlns:a16="http://schemas.microsoft.com/office/drawing/2014/main" xmlns="" id="{923EC7CE-2296-4666-9EDD-F0984D760E91}"/>
              </a:ext>
            </a:extLst>
          </p:cNvPr>
          <p:cNvSpPr txBox="1"/>
          <p:nvPr/>
        </p:nvSpPr>
        <p:spPr>
          <a:xfrm>
            <a:off x="3361918" y="2442189"/>
            <a:ext cx="1086258" cy="307777"/>
          </a:xfrm>
          <a:prstGeom prst="rect">
            <a:avLst/>
          </a:prstGeom>
          <a:noFill/>
        </p:spPr>
        <p:txBody>
          <a:bodyPr wrap="square" rtlCol="0">
            <a:spAutoFit/>
          </a:bodyPr>
          <a:lstStyle/>
          <a:p>
            <a:pPr algn="ctr"/>
            <a:r>
              <a:rPr lang="en-US" altLang="ko-KR" sz="1400" b="1">
                <a:solidFill>
                  <a:schemeClr val="bg1"/>
                </a:solidFill>
                <a:latin typeface="Roboto" panose="02000000000000000000" pitchFamily="2" charset="0"/>
                <a:ea typeface="Roboto" panose="02000000000000000000" pitchFamily="2" charset="0"/>
              </a:rPr>
              <a:t>Timeframe</a:t>
            </a:r>
            <a:endParaRPr lang="en-US" sz="1400">
              <a:solidFill>
                <a:schemeClr val="bg1"/>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xmlns="" id="{18FD72A7-3DE5-443F-88F7-4CEFC787CEF5}"/>
              </a:ext>
            </a:extLst>
          </p:cNvPr>
          <p:cNvSpPr txBox="1"/>
          <p:nvPr/>
        </p:nvSpPr>
        <p:spPr>
          <a:xfrm>
            <a:off x="4550638" y="2442189"/>
            <a:ext cx="1278662" cy="307777"/>
          </a:xfrm>
          <a:prstGeom prst="rect">
            <a:avLst/>
          </a:prstGeom>
          <a:noFill/>
        </p:spPr>
        <p:txBody>
          <a:bodyPr wrap="square" rtlCol="0">
            <a:spAutoFit/>
          </a:bodyPr>
          <a:lstStyle/>
          <a:p>
            <a:pPr algn="ctr"/>
            <a:r>
              <a:rPr lang="en-US" altLang="ko-KR" sz="1400" b="1">
                <a:solidFill>
                  <a:schemeClr val="bg1"/>
                </a:solidFill>
                <a:latin typeface="Roboto" panose="02000000000000000000" pitchFamily="2" charset="0"/>
                <a:ea typeface="Roboto" panose="02000000000000000000" pitchFamily="2" charset="0"/>
              </a:rPr>
              <a:t>2050</a:t>
            </a:r>
            <a:endParaRPr lang="en-US" sz="1400">
              <a:solidFill>
                <a:schemeClr val="bg1"/>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xmlns="" id="{FEDE8CF6-1AB5-4C77-A1FF-0816FE52712C}"/>
              </a:ext>
            </a:extLst>
          </p:cNvPr>
          <p:cNvSpPr txBox="1"/>
          <p:nvPr/>
        </p:nvSpPr>
        <p:spPr>
          <a:xfrm rot="16200000">
            <a:off x="5675480" y="1006017"/>
            <a:ext cx="1639412" cy="276999"/>
          </a:xfrm>
          <a:prstGeom prst="rect">
            <a:avLst/>
          </a:prstGeom>
          <a:noFill/>
        </p:spPr>
        <p:txBody>
          <a:bodyPr wrap="square" rtlCol="0">
            <a:spAutoFit/>
          </a:bodyPr>
          <a:lstStyle/>
          <a:p>
            <a:pPr algn="ctr"/>
            <a:r>
              <a:rPr lang="en-US" sz="1200" b="1" dirty="0">
                <a:latin typeface="Roboto" panose="02000000000000000000" pitchFamily="2" charset="0"/>
                <a:ea typeface="Roboto" panose="02000000000000000000" pitchFamily="2" charset="0"/>
              </a:rPr>
              <a:t>Strategy Packages</a:t>
            </a:r>
          </a:p>
        </p:txBody>
      </p:sp>
      <p:pic>
        <p:nvPicPr>
          <p:cNvPr id="4" name="Picture 3">
            <a:extLst>
              <a:ext uri="{FF2B5EF4-FFF2-40B4-BE49-F238E27FC236}">
                <a16:creationId xmlns:a16="http://schemas.microsoft.com/office/drawing/2014/main" xmlns="" id="{684C9F55-928A-49E3-A5B0-787B370A976C}"/>
              </a:ext>
            </a:extLst>
          </p:cNvPr>
          <p:cNvPicPr>
            <a:picLocks noChangeAspect="1"/>
          </p:cNvPicPr>
          <p:nvPr/>
        </p:nvPicPr>
        <p:blipFill>
          <a:blip r:embed="rId4"/>
          <a:stretch>
            <a:fillRect/>
          </a:stretch>
        </p:blipFill>
        <p:spPr>
          <a:xfrm>
            <a:off x="6633685" y="288710"/>
            <a:ext cx="5338283" cy="2039794"/>
          </a:xfrm>
          <a:prstGeom prst="rect">
            <a:avLst/>
          </a:prstGeom>
        </p:spPr>
      </p:pic>
    </p:spTree>
    <p:extLst>
      <p:ext uri="{BB962C8B-B14F-4D97-AF65-F5344CB8AC3E}">
        <p14:creationId xmlns:p14="http://schemas.microsoft.com/office/powerpoint/2010/main" val="3570138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CF608B31-3B4C-456E-9C93-2350640AB2BB}"/>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a:lnSpc>
                <a:spcPts val="3200"/>
              </a:lnSpc>
              <a:defRPr/>
            </a:pPr>
            <a:r>
              <a:rPr lang="en-US" sz="1800" dirty="0"/>
              <a:t>3. Innovative</a:t>
            </a:r>
            <a:endParaRPr kumimoji="0" lang="en-US" sz="1800" b="1" i="0" u="none" strike="noStrike" kern="1200" cap="none" spc="0" normalizeH="0" baseline="0" noProof="0" dirty="0">
              <a:ln>
                <a:noFill/>
              </a:ln>
              <a:solidFill>
                <a:srgbClr val="05406D"/>
              </a:solidFill>
              <a:effectLst/>
              <a:uLnTx/>
              <a:uFillTx/>
            </a:endParaRPr>
          </a:p>
          <a:p>
            <a:pPr>
              <a:lnSpc>
                <a:spcPts val="3200"/>
              </a:lnSpc>
              <a:defRPr/>
            </a:pPr>
            <a:r>
              <a:rPr lang="en-US" sz="1800" dirty="0" err="1">
                <a:solidFill>
                  <a:srgbClr val="50A5F2"/>
                </a:solidFill>
                <a:latin typeface="Roboto"/>
                <a:ea typeface="Roboto"/>
              </a:rPr>
              <a:t>CapEx</a:t>
            </a:r>
            <a:endParaRPr kumimoji="0" lang="en-US" sz="1800" b="1" i="0" u="none" strike="noStrike" kern="1200" cap="none" spc="0" normalizeH="0" baseline="0" noProof="0" dirty="0">
              <a:ln>
                <a:noFill/>
              </a:ln>
              <a:solidFill>
                <a:srgbClr val="05406D"/>
              </a:solidFill>
              <a:effectLst/>
              <a:uLnTx/>
              <a:uFillTx/>
            </a:endParaRPr>
          </a:p>
        </p:txBody>
      </p:sp>
      <p:graphicFrame>
        <p:nvGraphicFramePr>
          <p:cNvPr id="10" name="Table 9">
            <a:extLst>
              <a:ext uri="{FF2B5EF4-FFF2-40B4-BE49-F238E27FC236}">
                <a16:creationId xmlns:a16="http://schemas.microsoft.com/office/drawing/2014/main" xmlns="" id="{3B37E3FA-A309-4086-AB50-75ABEF7EC470}"/>
              </a:ext>
            </a:extLst>
          </p:cNvPr>
          <p:cNvGraphicFramePr>
            <a:graphicFrameLocks noGrp="1"/>
          </p:cNvGraphicFramePr>
          <p:nvPr>
            <p:extLst>
              <p:ext uri="{D42A27DB-BD31-4B8C-83A1-F6EECF244321}">
                <p14:modId xmlns:p14="http://schemas.microsoft.com/office/powerpoint/2010/main" val="1329765316"/>
              </p:ext>
            </p:extLst>
          </p:nvPr>
        </p:nvGraphicFramePr>
        <p:xfrm>
          <a:off x="380998" y="2436526"/>
          <a:ext cx="10972799" cy="2560320"/>
        </p:xfrm>
        <a:graphic>
          <a:graphicData uri="http://schemas.openxmlformats.org/drawingml/2006/table">
            <a:tbl>
              <a:tblPr firstRow="1" bandRow="1">
                <a:tableStyleId>{F5AB1C69-6EDB-4FF4-983F-18BD219EF322}</a:tableStyleId>
              </a:tblPr>
              <a:tblGrid>
                <a:gridCol w="4315971">
                  <a:extLst>
                    <a:ext uri="{9D8B030D-6E8A-4147-A177-3AD203B41FA5}">
                      <a16:colId xmlns:a16="http://schemas.microsoft.com/office/drawing/2014/main" xmlns="" val="3859866084"/>
                    </a:ext>
                  </a:extLst>
                </a:gridCol>
                <a:gridCol w="1664207">
                  <a:extLst>
                    <a:ext uri="{9D8B030D-6E8A-4147-A177-3AD203B41FA5}">
                      <a16:colId xmlns:a16="http://schemas.microsoft.com/office/drawing/2014/main" xmlns="" val="2016165963"/>
                    </a:ext>
                  </a:extLst>
                </a:gridCol>
                <a:gridCol w="1664207">
                  <a:extLst>
                    <a:ext uri="{9D8B030D-6E8A-4147-A177-3AD203B41FA5}">
                      <a16:colId xmlns:a16="http://schemas.microsoft.com/office/drawing/2014/main" xmlns="" val="633442727"/>
                    </a:ext>
                  </a:extLst>
                </a:gridCol>
                <a:gridCol w="1664207">
                  <a:extLst>
                    <a:ext uri="{9D8B030D-6E8A-4147-A177-3AD203B41FA5}">
                      <a16:colId xmlns:a16="http://schemas.microsoft.com/office/drawing/2014/main" xmlns="" val="897228504"/>
                    </a:ext>
                  </a:extLst>
                </a:gridCol>
                <a:gridCol w="1664207">
                  <a:extLst>
                    <a:ext uri="{9D8B030D-6E8A-4147-A177-3AD203B41FA5}">
                      <a16:colId xmlns:a16="http://schemas.microsoft.com/office/drawing/2014/main" xmlns="" val="1257455182"/>
                    </a:ext>
                  </a:extLst>
                </a:gridCol>
              </a:tblGrid>
              <a:tr h="365760">
                <a:tc>
                  <a:txBody>
                    <a:bodyPr/>
                    <a:lstStyle/>
                    <a:p>
                      <a:pPr algn="l" fontAlgn="b"/>
                      <a:r>
                        <a:rPr lang="en-US" sz="1400" b="1" i="0" u="none" strike="noStrike" dirty="0">
                          <a:solidFill>
                            <a:schemeClr val="bg1"/>
                          </a:solidFill>
                          <a:effectLst/>
                          <a:latin typeface="Roboto" panose="02000000000000000000" pitchFamily="2" charset="0"/>
                          <a:ea typeface="Roboto" panose="02000000000000000000" pitchFamily="2" charset="0"/>
                        </a:rPr>
                        <a:t>Total Incremental Cost</a:t>
                      </a:r>
                    </a:p>
                  </a:txBody>
                  <a:tcPr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FF0000"/>
                          </a:solidFill>
                          <a:effectLst/>
                          <a:latin typeface="Roboto" panose="02000000000000000000" pitchFamily="2" charset="0"/>
                          <a:ea typeface="Roboto" panose="02000000000000000000" pitchFamily="2" charset="0"/>
                          <a:cs typeface="+mn-cs"/>
                        </a:rPr>
                        <a:t>($337.1M) </a:t>
                      </a:r>
                    </a:p>
                  </a:txBody>
                  <a:tcPr marT="0" marB="0" anchor="ctr">
                    <a:solidFill>
                      <a:srgbClr val="50A5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rgbClr val="FF0000"/>
                          </a:solidFill>
                          <a:effectLst/>
                          <a:latin typeface="Roboto" panose="02000000000000000000" pitchFamily="2" charset="0"/>
                          <a:ea typeface="Roboto" panose="02000000000000000000" pitchFamily="2" charset="0"/>
                          <a:cs typeface="+mn-cs"/>
                        </a:rPr>
                        <a:t>($20.78) </a:t>
                      </a:r>
                    </a:p>
                  </a:txBody>
                  <a:tcPr marT="0" marB="0" anchor="ctr">
                    <a:solidFill>
                      <a:srgbClr val="50A5F2"/>
                    </a:solidFill>
                  </a:tcPr>
                </a:tc>
                <a:tc>
                  <a:txBody>
                    <a:bodyPr/>
                    <a:lstStyle/>
                    <a:p>
                      <a:pPr algn="ctr" fontAlgn="b"/>
                      <a:r>
                        <a:rPr lang="en-US" sz="1400" b="1" i="0" u="none" strike="noStrike" dirty="0">
                          <a:solidFill>
                            <a:schemeClr val="bg1"/>
                          </a:solidFill>
                          <a:effectLst/>
                          <a:latin typeface="Roboto" panose="02000000000000000000" pitchFamily="2" charset="0"/>
                          <a:ea typeface="Roboto" panose="02000000000000000000" pitchFamily="2" charset="0"/>
                        </a:rPr>
                        <a:t>+7.0%</a:t>
                      </a:r>
                    </a:p>
                  </a:txBody>
                  <a:tcPr marT="0" marB="0" anchor="ctr">
                    <a:solidFill>
                      <a:srgbClr val="50A5F2"/>
                    </a:solidFill>
                  </a:tcPr>
                </a:tc>
                <a:tc>
                  <a:txBody>
                    <a:bodyPr/>
                    <a:lstStyle/>
                    <a:p>
                      <a:pPr algn="ctr" fontAlgn="b"/>
                      <a:endParaRPr lang="en-US" sz="1400" b="1" i="0" u="none" strike="noStrike">
                        <a:solidFill>
                          <a:schemeClr val="bg1"/>
                        </a:solidFill>
                        <a:effectLst/>
                        <a:latin typeface="Roboto" panose="02000000000000000000" pitchFamily="2" charset="0"/>
                        <a:ea typeface="Roboto" panose="02000000000000000000" pitchFamily="2" charset="0"/>
                      </a:endParaRP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State (Land Authority)</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($10.7M) </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($0.66) </a:t>
                      </a:r>
                    </a:p>
                  </a:txBody>
                  <a:tcPr marT="0" marB="0" anchor="ctr"/>
                </a:tc>
                <a:tc>
                  <a:txBody>
                    <a:bodyPr/>
                    <a:lstStyle/>
                    <a:p>
                      <a:pPr marL="0" algn="ctr" defTabSz="914400" rtl="0" eaLnBrk="1" fontAlgn="b" latinLnBrk="0" hangingPunct="1"/>
                      <a:endParaRPr lang="en-US" sz="1200" b="0" i="0" u="none" strike="noStrike" kern="1200" dirty="0">
                        <a:solidFill>
                          <a:srgbClr val="000000"/>
                        </a:solidFill>
                        <a:effectLst/>
                        <a:latin typeface="Roboto" panose="02000000000000000000" pitchFamily="2" charset="0"/>
                        <a:ea typeface="Roboto" panose="02000000000000000000" pitchFamily="2" charset="0"/>
                        <a:cs typeface="+mn-cs"/>
                      </a:endParaRPr>
                    </a:p>
                  </a:txBody>
                  <a:tcPr marT="0" marB="0" anchor="ct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tc>
                <a:extLst>
                  <a:ext uri="{0D108BD9-81ED-4DB2-BD59-A6C34878D82A}">
                    <a16:rowId xmlns:a16="http://schemas.microsoft.com/office/drawing/2014/main" xmlns="" val="94773620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Land Developer Cost</a:t>
                      </a:r>
                    </a:p>
                  </a:txBody>
                  <a:tcPr marT="0" marB="0" anchor="c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($11.6M) </a:t>
                      </a:r>
                    </a:p>
                  </a:txBody>
                  <a:tcPr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($0.71) </a:t>
                      </a:r>
                    </a:p>
                  </a:txBody>
                  <a:tcPr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+3.4%</a:t>
                      </a:r>
                    </a:p>
                  </a:txBody>
                  <a:tcPr marT="0" marB="0" anchor="ctr">
                    <a:noFill/>
                  </a:tcPr>
                </a:tc>
                <a:tc>
                  <a:txBody>
                    <a:bodyPr/>
                    <a:lstStyle/>
                    <a:p>
                      <a:pPr marL="0" algn="ctr" defTabSz="914400" rtl="0" eaLnBrk="1" fontAlgn="b" latinLnBrk="0" hangingPunct="1"/>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&lt; 5.0%</a:t>
                      </a:r>
                    </a:p>
                  </a:txBody>
                  <a:tcPr marT="0" marB="0" anchor="ctr">
                    <a:noFill/>
                  </a:tcPr>
                </a:tc>
                <a:extLst>
                  <a:ext uri="{0D108BD9-81ED-4DB2-BD59-A6C34878D82A}">
                    <a16:rowId xmlns:a16="http://schemas.microsoft.com/office/drawing/2014/main" xmlns="" val="70619153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Vertical Developer Cost </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($40.6M) </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rgbClr val="FF0000"/>
                          </a:solidFill>
                          <a:effectLst/>
                          <a:latin typeface="Roboto" panose="02000000000000000000" pitchFamily="2" charset="0"/>
                          <a:ea typeface="Roboto" panose="02000000000000000000" pitchFamily="2" charset="0"/>
                          <a:cs typeface="+mn-cs"/>
                        </a:rPr>
                        <a:t>($2.51) </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+0.9%</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&lt; 5.0%</a:t>
                      </a:r>
                    </a:p>
                  </a:txBody>
                  <a:tcPr marT="0" marB="0" anchor="ctr"/>
                </a:tc>
                <a:extLst>
                  <a:ext uri="{0D108BD9-81ED-4DB2-BD59-A6C34878D82A}">
                    <a16:rowId xmlns:a16="http://schemas.microsoft.com/office/drawing/2014/main" xmlns="" val="39950831"/>
                  </a:ext>
                </a:extLst>
              </a:tr>
              <a:tr h="274320">
                <a:tc>
                  <a:txBody>
                    <a:bodyPr/>
                    <a:lstStyle/>
                    <a:p>
                      <a:pPr algn="l" fontAlgn="ctr"/>
                      <a:r>
                        <a:rPr lang="en-US" sz="1200" b="0" i="1" u="none" strike="noStrike">
                          <a:solidFill>
                            <a:schemeClr val="bg1">
                              <a:lumMod val="50000"/>
                            </a:schemeClr>
                          </a:solidFill>
                          <a:effectLst/>
                          <a:latin typeface="Roboto" panose="02000000000000000000" pitchFamily="2" charset="0"/>
                          <a:ea typeface="Roboto" panose="02000000000000000000" pitchFamily="2" charset="0"/>
                        </a:rPr>
                        <a:t>Residential Developer</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($17.4M) </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1" u="none" strike="noStrike" kern="1200">
                          <a:solidFill>
                            <a:srgbClr val="FF0000"/>
                          </a:solidFill>
                          <a:effectLst/>
                          <a:latin typeface="Roboto" panose="02000000000000000000" pitchFamily="2" charset="0"/>
                          <a:ea typeface="Roboto" panose="02000000000000000000" pitchFamily="2" charset="0"/>
                          <a:cs typeface="+mn-cs"/>
                        </a:rPr>
                        <a:t>($2.25) </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lumMod val="50000"/>
                            </a:schemeClr>
                          </a:solidFill>
                          <a:effectLst/>
                          <a:uLnTx/>
                          <a:uFillTx/>
                          <a:latin typeface="Roboto" panose="02000000000000000000" pitchFamily="2" charset="0"/>
                          <a:ea typeface="Roboto" panose="02000000000000000000" pitchFamily="2" charset="0"/>
                          <a:cs typeface="+mn-cs"/>
                        </a:rPr>
                        <a:t>+1.0%</a:t>
                      </a:r>
                    </a:p>
                  </a:txBody>
                  <a:tcPr marT="0" marB="0" anchor="ctr">
                    <a:solidFill>
                      <a:schemeClr val="bg1"/>
                    </a:solidFill>
                  </a:tcPr>
                </a:tc>
                <a:tc>
                  <a:txBody>
                    <a:bodyPr/>
                    <a:lstStyle/>
                    <a:p>
                      <a:pPr marL="0" algn="ctr" defTabSz="914400" rtl="0" eaLnBrk="1" fontAlgn="b" latinLnBrk="0" hangingPunct="1"/>
                      <a:r>
                        <a:rPr lang="en-US" sz="1200" b="0" i="1" u="none" strike="noStrike" kern="1200">
                          <a:solidFill>
                            <a:schemeClr val="bg1">
                              <a:lumMod val="50000"/>
                            </a:schemeClr>
                          </a:solidFill>
                          <a:effectLst/>
                          <a:latin typeface="Roboto" panose="02000000000000000000" pitchFamily="2" charset="0"/>
                          <a:ea typeface="Roboto" panose="02000000000000000000" pitchFamily="2" charset="0"/>
                          <a:cs typeface="+mn-cs"/>
                        </a:rPr>
                        <a:t>&lt; 5.0%</a:t>
                      </a:r>
                    </a:p>
                  </a:txBody>
                  <a:tcPr marT="0" marB="0" anchor="ctr">
                    <a:solidFill>
                      <a:schemeClr val="bg1"/>
                    </a:solidFill>
                  </a:tcPr>
                </a:tc>
                <a:extLst>
                  <a:ext uri="{0D108BD9-81ED-4DB2-BD59-A6C34878D82A}">
                    <a16:rowId xmlns:a16="http://schemas.microsoft.com/office/drawing/2014/main" xmlns="" val="4012299834"/>
                  </a:ext>
                </a:extLst>
              </a:tr>
              <a:tr h="274320">
                <a:tc>
                  <a:txBody>
                    <a:bodyPr/>
                    <a:lstStyle/>
                    <a:p>
                      <a:pPr algn="l" fontAlgn="ctr"/>
                      <a:r>
                        <a:rPr lang="en-US" sz="1200" b="0" i="1" u="none" strike="noStrike">
                          <a:solidFill>
                            <a:schemeClr val="bg1">
                              <a:lumMod val="50000"/>
                            </a:schemeClr>
                          </a:solidFill>
                          <a:effectLst/>
                          <a:latin typeface="Roboto" panose="02000000000000000000" pitchFamily="2" charset="0"/>
                          <a:ea typeface="Roboto" panose="02000000000000000000" pitchFamily="2" charset="0"/>
                        </a:rPr>
                        <a:t>Non-Residential Developer</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($23.2M) </a:t>
                      </a:r>
                    </a:p>
                  </a:txBody>
                  <a:tcPr marT="0" marB="0" anchor="ctr">
                    <a:solidFill>
                      <a:schemeClr val="bg1"/>
                    </a:solidFill>
                  </a:tcPr>
                </a:tc>
                <a:tc>
                  <a:txBody>
                    <a:bodyPr/>
                    <a:lstStyle/>
                    <a:p>
                      <a:pPr marL="0" algn="ctr" defTabSz="914400" rtl="0" eaLnBrk="1" fontAlgn="b" latinLnBrk="0" hangingPunct="1"/>
                      <a:r>
                        <a:rPr lang="en-US" sz="1200" b="0" i="1" u="none" strike="noStrike" kern="1200">
                          <a:solidFill>
                            <a:srgbClr val="FF0000"/>
                          </a:solidFill>
                          <a:effectLst/>
                          <a:latin typeface="Roboto" panose="02000000000000000000" pitchFamily="2" charset="0"/>
                          <a:ea typeface="Roboto" panose="02000000000000000000" pitchFamily="2" charset="0"/>
                          <a:cs typeface="+mn-cs"/>
                        </a:rPr>
                        <a:t>($2.74)</a:t>
                      </a:r>
                      <a:endParaRPr lang="en-US" sz="1200" b="0" i="1" u="none" strike="noStrike" kern="1200">
                        <a:solidFill>
                          <a:schemeClr val="bg1">
                            <a:lumMod val="50000"/>
                          </a:schemeClr>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lumMod val="50000"/>
                            </a:schemeClr>
                          </a:solidFill>
                          <a:effectLst/>
                          <a:uLnTx/>
                          <a:uFillTx/>
                          <a:latin typeface="Roboto" panose="02000000000000000000" pitchFamily="2" charset="0"/>
                          <a:ea typeface="Roboto" panose="02000000000000000000" pitchFamily="2" charset="0"/>
                          <a:cs typeface="+mn-cs"/>
                        </a:rPr>
                        <a:t>+0.8%</a:t>
                      </a:r>
                    </a:p>
                  </a:txBody>
                  <a:tcPr marT="0" marB="0" anchor="ctr">
                    <a:solidFill>
                      <a:schemeClr val="bg1"/>
                    </a:solidFill>
                  </a:tcPr>
                </a:tc>
                <a:tc>
                  <a:txBody>
                    <a:bodyPr/>
                    <a:lstStyle/>
                    <a:p>
                      <a:pPr marL="0" algn="ctr" defTabSz="914400" rtl="0" eaLnBrk="1" fontAlgn="b" latinLnBrk="0" hangingPunct="1"/>
                      <a:r>
                        <a:rPr lang="en-US" sz="1200" b="0" i="1" u="none" strike="noStrike" kern="1200" dirty="0">
                          <a:solidFill>
                            <a:schemeClr val="bg1">
                              <a:lumMod val="50000"/>
                            </a:schemeClr>
                          </a:solidFill>
                          <a:effectLst/>
                          <a:latin typeface="Roboto" panose="02000000000000000000" pitchFamily="2" charset="0"/>
                          <a:ea typeface="Roboto" panose="02000000000000000000" pitchFamily="2" charset="0"/>
                          <a:cs typeface="+mn-cs"/>
                        </a:rPr>
                        <a:t>&lt; 5.0%</a:t>
                      </a:r>
                    </a:p>
                  </a:txBody>
                  <a:tcPr marT="0" marB="0" anchor="ctr">
                    <a:solidFill>
                      <a:schemeClr val="bg1"/>
                    </a:solidFill>
                  </a:tcPr>
                </a:tc>
                <a:extLst>
                  <a:ext uri="{0D108BD9-81ED-4DB2-BD59-A6C34878D82A}">
                    <a16:rowId xmlns:a16="http://schemas.microsoft.com/office/drawing/2014/main" xmlns="" val="1650347994"/>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Association</a:t>
                      </a:r>
                    </a:p>
                  </a:txBody>
                  <a:tcPr marT="0" marB="0" anchor="ctr">
                    <a:solidFill>
                      <a:srgbClr val="E1E1E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($169.9M) </a:t>
                      </a:r>
                    </a:p>
                  </a:txBody>
                  <a:tcPr marT="0" marB="0" anchor="ctr">
                    <a:solidFill>
                      <a:srgbClr val="E1E1E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($10.47)</a:t>
                      </a:r>
                      <a:endParaRPr lang="en-US" sz="1200" b="1" i="0" u="none" strike="noStrike" kern="1200" noProof="0">
                        <a:solidFill>
                          <a:srgbClr val="FF0000"/>
                        </a:solidFill>
                        <a:effectLst/>
                        <a:latin typeface="Roboto" panose="02000000000000000000" pitchFamily="2" charset="0"/>
                        <a:ea typeface="Roboto" panose="02000000000000000000" pitchFamily="2" charset="0"/>
                        <a:cs typeface="+mn-cs"/>
                      </a:endParaRPr>
                    </a:p>
                  </a:txBody>
                  <a:tcPr marT="0" marB="0" anchor="ctr">
                    <a:solidFill>
                      <a:srgbClr val="E1E1E1"/>
                    </a:solidFill>
                  </a:tcPr>
                </a:tc>
                <a:tc>
                  <a:txBody>
                    <a:bodyPr/>
                    <a:lstStyle/>
                    <a:p>
                      <a:pPr marL="0" algn="ctr" defTabSz="914400" rtl="0" eaLnBrk="1" fontAlgn="b" latinLnBrk="0" hangingPunct="1"/>
                      <a:endParaRPr lang="en-US" sz="1200" b="0" i="0" u="none" strike="noStrike" kern="1200" dirty="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E1E1E1"/>
                    </a:solidFill>
                  </a:tcPr>
                </a:tc>
                <a:tc>
                  <a:txBody>
                    <a:bodyPr/>
                    <a:lstStyle/>
                    <a:p>
                      <a:pPr marL="0" algn="ctr" defTabSz="914400" rtl="0" eaLnBrk="1" fontAlgn="b" latinLnBrk="0" hangingPunct="1"/>
                      <a:endParaRPr lang="en-US" sz="1200" b="0" i="0" u="none" strike="noStrike" kern="1200" dirty="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E1E1E1"/>
                    </a:solidFill>
                  </a:tcPr>
                </a:tc>
                <a:extLst>
                  <a:ext uri="{0D108BD9-81ED-4DB2-BD59-A6C34878D82A}">
                    <a16:rowId xmlns:a16="http://schemas.microsoft.com/office/drawing/2014/main" xmlns="" val="917161345"/>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Private (Owner/Tenant)</a:t>
                      </a:r>
                    </a:p>
                  </a:txBody>
                  <a:tcPr marT="0" marB="0" anchor="ctr">
                    <a:solidFill>
                      <a:schemeClr val="bg1"/>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($18.4M) </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($1.13)</a:t>
                      </a:r>
                      <a:endParaRPr lang="en-US" sz="1200" b="1" i="0" u="none" strike="noStrike" kern="1200" noProof="0">
                        <a:solidFill>
                          <a:srgbClr val="FF0000"/>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endParaRPr lang="en-US" sz="1200" b="0" i="0" u="none" strike="noStrike" kern="1200" dirty="0">
                        <a:solidFill>
                          <a:srgbClr val="000000"/>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endParaRPr lang="en-US" sz="1200" b="0" i="0" u="none" strike="noStrike" kern="1200" dirty="0">
                        <a:solidFill>
                          <a:srgbClr val="000000"/>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extLst>
                  <a:ext uri="{0D108BD9-81ED-4DB2-BD59-A6C34878D82A}">
                    <a16:rowId xmlns:a16="http://schemas.microsoft.com/office/drawing/2014/main" xmlns="" val="182513435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Other (ESCO etc.)</a:t>
                      </a:r>
                    </a:p>
                  </a:txBody>
                  <a:tcPr marT="0" marB="0" anchor="ctr">
                    <a:solidFill>
                      <a:schemeClr val="accent3">
                        <a:tint val="4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($85.9M) </a:t>
                      </a:r>
                    </a:p>
                  </a:txBody>
                  <a:tcPr marT="0" marB="0" anchor="ctr">
                    <a:solidFill>
                      <a:schemeClr val="accent3">
                        <a:tint val="40000"/>
                      </a:schemeClr>
                    </a:solidFill>
                  </a:tcPr>
                </a:tc>
                <a:tc>
                  <a:txBody>
                    <a:bodyPr/>
                    <a:lstStyle/>
                    <a:p>
                      <a:pPr marL="0" algn="ctr" defTabSz="914400" rtl="0" eaLnBrk="1" fontAlgn="b" latinLnBrk="0" hangingPunct="1"/>
                      <a:r>
                        <a:rPr kumimoji="0" lang="en-US" sz="1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($5.30)</a:t>
                      </a:r>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endParaRPr lang="en-US" sz="1200" b="0" i="0" u="none" strike="noStrike" kern="1200" dirty="0">
                        <a:solidFill>
                          <a:srgbClr val="000000"/>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extLst>
                  <a:ext uri="{0D108BD9-81ED-4DB2-BD59-A6C34878D82A}">
                    <a16:rowId xmlns:a16="http://schemas.microsoft.com/office/drawing/2014/main" xmlns="" val="35332066"/>
                  </a:ext>
                </a:extLst>
              </a:tr>
            </a:tbl>
          </a:graphicData>
        </a:graphic>
      </p:graphicFrame>
      <p:sp>
        <p:nvSpPr>
          <p:cNvPr id="11" name="Rectangle 10">
            <a:extLst>
              <a:ext uri="{FF2B5EF4-FFF2-40B4-BE49-F238E27FC236}">
                <a16:creationId xmlns:a16="http://schemas.microsoft.com/office/drawing/2014/main" xmlns="" id="{CF0E7DE5-7E41-48D4-8804-BB8D821C6CCC}"/>
              </a:ext>
            </a:extLst>
          </p:cNvPr>
          <p:cNvSpPr/>
          <p:nvPr/>
        </p:nvSpPr>
        <p:spPr>
          <a:xfrm>
            <a:off x="380998" y="1588730"/>
            <a:ext cx="10972800"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a:latin typeface="Roboto" panose="02000000000000000000" pitchFamily="2" charset="0"/>
                <a:ea typeface="Roboto" panose="02000000000000000000" pitchFamily="2" charset="0"/>
              </a:rPr>
              <a:t>Cost Performance - CapEx</a:t>
            </a:r>
          </a:p>
        </p:txBody>
      </p:sp>
      <p:sp>
        <p:nvSpPr>
          <p:cNvPr id="12" name="Oval 11">
            <a:extLst>
              <a:ext uri="{FF2B5EF4-FFF2-40B4-BE49-F238E27FC236}">
                <a16:creationId xmlns:a16="http://schemas.microsoft.com/office/drawing/2014/main" xmlns="" id="{193A966D-10FC-4B58-86F4-9D9650C94E57}"/>
              </a:ext>
            </a:extLst>
          </p:cNvPr>
          <p:cNvSpPr/>
          <p:nvPr/>
        </p:nvSpPr>
        <p:spPr>
          <a:xfrm>
            <a:off x="11508107" y="3381612"/>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C2764F68-B1CF-4229-B8CA-5138CD75A58E}"/>
              </a:ext>
            </a:extLst>
          </p:cNvPr>
          <p:cNvSpPr/>
          <p:nvPr/>
        </p:nvSpPr>
        <p:spPr>
          <a:xfrm>
            <a:off x="11508107" y="3108890"/>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F029E57F-087D-4DC8-BEA9-6EA46765ECDE}"/>
              </a:ext>
            </a:extLst>
          </p:cNvPr>
          <p:cNvSpPr txBox="1"/>
          <p:nvPr/>
        </p:nvSpPr>
        <p:spPr>
          <a:xfrm>
            <a:off x="4687504"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Incremental Cost</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xmlns="" id="{A3964630-6654-44DE-A0FE-39ED0BDC1FBC}"/>
              </a:ext>
            </a:extLst>
          </p:cNvPr>
          <p:cNvSpPr txBox="1"/>
          <p:nvPr/>
        </p:nvSpPr>
        <p:spPr>
          <a:xfrm>
            <a:off x="6362299"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Incremental Cost / SF</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9720C4A9-FABF-447F-BA25-8F4A71E02CA5}"/>
              </a:ext>
            </a:extLst>
          </p:cNvPr>
          <p:cNvSpPr txBox="1"/>
          <p:nvPr/>
        </p:nvSpPr>
        <p:spPr>
          <a:xfrm>
            <a:off x="8020650"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 Cost Incremental</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xmlns="" id="{3428B048-88C7-48A8-B6DD-AAD2760A9049}"/>
              </a:ext>
            </a:extLst>
          </p:cNvPr>
          <p:cNvSpPr txBox="1"/>
          <p:nvPr/>
        </p:nvSpPr>
        <p:spPr>
          <a:xfrm>
            <a:off x="9678999"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Constraints %</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18" name="Oval 17">
            <a:extLst>
              <a:ext uri="{FF2B5EF4-FFF2-40B4-BE49-F238E27FC236}">
                <a16:creationId xmlns:a16="http://schemas.microsoft.com/office/drawing/2014/main" xmlns="" id="{57E0F9EC-0E50-4760-B4E2-52C70A300F22}"/>
              </a:ext>
            </a:extLst>
          </p:cNvPr>
          <p:cNvSpPr/>
          <p:nvPr/>
        </p:nvSpPr>
        <p:spPr>
          <a:xfrm>
            <a:off x="11508107" y="3654334"/>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6531A6DF-834C-4429-ABAF-27DFC9276EBC}"/>
              </a:ext>
            </a:extLst>
          </p:cNvPr>
          <p:cNvSpPr/>
          <p:nvPr/>
        </p:nvSpPr>
        <p:spPr>
          <a:xfrm>
            <a:off x="11508107" y="3927055"/>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E48C845E-4E86-4B7F-B4AA-365296A90DCD}"/>
              </a:ext>
            </a:extLst>
          </p:cNvPr>
          <p:cNvSpPr txBox="1"/>
          <p:nvPr/>
        </p:nvSpPr>
        <p:spPr>
          <a:xfrm>
            <a:off x="233494" y="5955631"/>
            <a:ext cx="3608590" cy="261610"/>
          </a:xfrm>
          <a:prstGeom prst="rect">
            <a:avLst/>
          </a:prstGeom>
          <a:noFill/>
        </p:spPr>
        <p:txBody>
          <a:bodyPr wrap="square" rtlCol="0">
            <a:spAutoFit/>
          </a:bodyPr>
          <a:lstStyle/>
          <a:p>
            <a:r>
              <a:rPr lang="en-US" sz="1100" i="1" dirty="0"/>
              <a:t>Note: negative values represent costs, positive as savings</a:t>
            </a:r>
          </a:p>
        </p:txBody>
      </p:sp>
    </p:spTree>
    <p:extLst>
      <p:ext uri="{BB962C8B-B14F-4D97-AF65-F5344CB8AC3E}">
        <p14:creationId xmlns:p14="http://schemas.microsoft.com/office/powerpoint/2010/main" val="924442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CF608B31-3B4C-456E-9C93-2350640AB2BB}"/>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a:lnSpc>
                <a:spcPts val="3200"/>
              </a:lnSpc>
              <a:defRPr/>
            </a:pPr>
            <a:r>
              <a:rPr lang="en-US" sz="1800" dirty="0"/>
              <a:t>3. Innovative</a:t>
            </a:r>
            <a:endParaRPr kumimoji="0" lang="en-US" sz="1800" b="1" i="0" u="none" strike="noStrike" kern="1200" cap="none" spc="0" normalizeH="0" baseline="0" noProof="0" dirty="0">
              <a:ln>
                <a:noFill/>
              </a:ln>
              <a:solidFill>
                <a:srgbClr val="05406D"/>
              </a:solidFill>
              <a:effectLst/>
              <a:uLnTx/>
              <a:uFillTx/>
            </a:endParaRPr>
          </a:p>
          <a:p>
            <a:pPr>
              <a:lnSpc>
                <a:spcPts val="3200"/>
              </a:lnSpc>
              <a:defRPr/>
            </a:pPr>
            <a:r>
              <a:rPr lang="en-US" sz="1800" dirty="0" err="1">
                <a:solidFill>
                  <a:srgbClr val="50A5F2"/>
                </a:solidFill>
                <a:latin typeface="Roboto"/>
                <a:ea typeface="Roboto"/>
              </a:rPr>
              <a:t>CapEx</a:t>
            </a:r>
            <a:r>
              <a:rPr lang="en-US" sz="1800" dirty="0">
                <a:solidFill>
                  <a:srgbClr val="50A5F2"/>
                </a:solidFill>
                <a:latin typeface="Roboto"/>
                <a:ea typeface="Roboto"/>
              </a:rPr>
              <a:t> Detailed</a:t>
            </a:r>
            <a:endParaRPr kumimoji="0" lang="en-US" sz="1800" b="1" i="0" u="none" strike="noStrike" kern="1200" cap="none" spc="0" normalizeH="0" baseline="0" noProof="0" dirty="0">
              <a:ln>
                <a:noFill/>
              </a:ln>
              <a:solidFill>
                <a:srgbClr val="05406D"/>
              </a:solidFill>
              <a:effectLst/>
              <a:uLnTx/>
              <a:uFillTx/>
            </a:endParaRPr>
          </a:p>
        </p:txBody>
      </p:sp>
      <p:graphicFrame>
        <p:nvGraphicFramePr>
          <p:cNvPr id="3" name="Table 2">
            <a:extLst>
              <a:ext uri="{FF2B5EF4-FFF2-40B4-BE49-F238E27FC236}">
                <a16:creationId xmlns:a16="http://schemas.microsoft.com/office/drawing/2014/main" xmlns="" id="{8E003F30-3746-4B08-808A-09747D72C594}"/>
              </a:ext>
            </a:extLst>
          </p:cNvPr>
          <p:cNvGraphicFramePr>
            <a:graphicFrameLocks noGrp="1"/>
          </p:cNvGraphicFramePr>
          <p:nvPr>
            <p:extLst>
              <p:ext uri="{D42A27DB-BD31-4B8C-83A1-F6EECF244321}">
                <p14:modId xmlns:p14="http://schemas.microsoft.com/office/powerpoint/2010/main" val="3378669726"/>
              </p:ext>
            </p:extLst>
          </p:nvPr>
        </p:nvGraphicFramePr>
        <p:xfrm>
          <a:off x="4327993" y="262539"/>
          <a:ext cx="5676900" cy="1781175"/>
        </p:xfrm>
        <a:graphic>
          <a:graphicData uri="http://schemas.openxmlformats.org/drawingml/2006/table">
            <a:tbl>
              <a:tblPr/>
              <a:tblGrid>
                <a:gridCol w="2743200">
                  <a:extLst>
                    <a:ext uri="{9D8B030D-6E8A-4147-A177-3AD203B41FA5}">
                      <a16:colId xmlns:a16="http://schemas.microsoft.com/office/drawing/2014/main" xmlns="" val="3461992805"/>
                    </a:ext>
                  </a:extLst>
                </a:gridCol>
                <a:gridCol w="1041400">
                  <a:extLst>
                    <a:ext uri="{9D8B030D-6E8A-4147-A177-3AD203B41FA5}">
                      <a16:colId xmlns:a16="http://schemas.microsoft.com/office/drawing/2014/main" xmlns="" val="2045293221"/>
                    </a:ext>
                  </a:extLst>
                </a:gridCol>
                <a:gridCol w="939800">
                  <a:extLst>
                    <a:ext uri="{9D8B030D-6E8A-4147-A177-3AD203B41FA5}">
                      <a16:colId xmlns:a16="http://schemas.microsoft.com/office/drawing/2014/main" xmlns="" val="2965183623"/>
                    </a:ext>
                  </a:extLst>
                </a:gridCol>
                <a:gridCol w="952500">
                  <a:extLst>
                    <a:ext uri="{9D8B030D-6E8A-4147-A177-3AD203B41FA5}">
                      <a16:colId xmlns:a16="http://schemas.microsoft.com/office/drawing/2014/main" xmlns="" val="767637968"/>
                    </a:ext>
                  </a:extLst>
                </a:gridCol>
              </a:tblGrid>
              <a:tr h="161925">
                <a:tc>
                  <a:txBody>
                    <a:bodyPr/>
                    <a:lstStyle/>
                    <a:p>
                      <a:pPr algn="r" fontAlgn="b"/>
                      <a:r>
                        <a:rPr lang="en-US" sz="1000" b="0" i="0" u="none" strike="noStrike" dirty="0">
                          <a:solidFill>
                            <a:srgbClr val="000000"/>
                          </a:solidFill>
                          <a:effectLst/>
                          <a:latin typeface="Arial" panose="020B0604020202020204" pitchFamily="34" charset="0"/>
                        </a:rPr>
                        <a:t>Vertical Developer Capex</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Net</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NRES</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RES</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560589255"/>
                  </a:ext>
                </a:extLst>
              </a:tr>
              <a:tr h="161925">
                <a:tc>
                  <a:txBody>
                    <a:bodyPr/>
                    <a:lstStyle/>
                    <a:p>
                      <a:pPr algn="r" fontAlgn="b"/>
                      <a:r>
                        <a:rPr lang="en-US" sz="1000" b="0" i="0" u="none" strike="noStrike">
                          <a:solidFill>
                            <a:srgbClr val="000000"/>
                          </a:solidFill>
                          <a:effectLst/>
                          <a:latin typeface="Arial" panose="020B0604020202020204" pitchFamily="34" charset="0"/>
                        </a:rPr>
                        <a:t>Carbon</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3044553748"/>
                  </a:ext>
                </a:extLst>
              </a:tr>
              <a:tr h="161925">
                <a:tc>
                  <a:txBody>
                    <a:bodyPr/>
                    <a:lstStyle/>
                    <a:p>
                      <a:pPr algn="r" fontAlgn="b"/>
                      <a:r>
                        <a:rPr lang="en-US" sz="1000" b="0" i="0" u="none" strike="noStrike">
                          <a:solidFill>
                            <a:srgbClr val="000000"/>
                          </a:solidFill>
                          <a:effectLst/>
                          <a:latin typeface="Arial" panose="020B0604020202020204" pitchFamily="34" charset="0"/>
                        </a:rPr>
                        <a:t>Water</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-6M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83"/>
                    </a:solidFill>
                  </a:tcPr>
                </a:tc>
                <a:tc>
                  <a:txBody>
                    <a:bodyPr/>
                    <a:lstStyle/>
                    <a:p>
                      <a:pPr algn="ctr" fontAlgn="b"/>
                      <a:r>
                        <a:rPr lang="en-US" sz="1000" b="0" i="0" u="none" strike="noStrike">
                          <a:solidFill>
                            <a:srgbClr val="000000"/>
                          </a:solidFill>
                          <a:effectLst/>
                          <a:latin typeface="Arial" panose="020B0604020202020204" pitchFamily="34" charset="0"/>
                        </a:rPr>
                        <a:t>-5M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84"/>
                    </a:solidFill>
                  </a:tcPr>
                </a:tc>
                <a:tc>
                  <a:txBody>
                    <a:bodyPr/>
                    <a:lstStyle/>
                    <a:p>
                      <a:pPr algn="ctr" fontAlgn="b"/>
                      <a:r>
                        <a:rPr lang="en-US" sz="1000" b="0" i="0" u="none" strike="noStrike">
                          <a:solidFill>
                            <a:srgbClr val="000000"/>
                          </a:solidFill>
                          <a:effectLst/>
                          <a:latin typeface="Arial" panose="020B0604020202020204" pitchFamily="34" charset="0"/>
                        </a:rPr>
                        <a:t>-1M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extLst>
                  <a:ext uri="{0D108BD9-81ED-4DB2-BD59-A6C34878D82A}">
                    <a16:rowId xmlns:a16="http://schemas.microsoft.com/office/drawing/2014/main" xmlns="" val="1059962034"/>
                  </a:ext>
                </a:extLst>
              </a:tr>
              <a:tr h="161925">
                <a:tc>
                  <a:txBody>
                    <a:bodyPr/>
                    <a:lstStyle/>
                    <a:p>
                      <a:pPr algn="r" fontAlgn="b"/>
                      <a:r>
                        <a:rPr lang="en-US" sz="1000" b="0" i="0" u="none" strike="noStrike">
                          <a:solidFill>
                            <a:srgbClr val="000000"/>
                          </a:solidFill>
                          <a:effectLst/>
                          <a:latin typeface="Arial" panose="020B0604020202020204" pitchFamily="34" charset="0"/>
                        </a:rPr>
                        <a:t>Energy</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-72M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176"/>
                    </a:solidFill>
                  </a:tcPr>
                </a:tc>
                <a:tc>
                  <a:txBody>
                    <a:bodyPr/>
                    <a:lstStyle/>
                    <a:p>
                      <a:pPr algn="ctr" fontAlgn="b"/>
                      <a:r>
                        <a:rPr lang="en-US" sz="1000" b="0" i="0" u="none" strike="noStrike">
                          <a:solidFill>
                            <a:srgbClr val="000000"/>
                          </a:solidFill>
                          <a:effectLst/>
                          <a:latin typeface="Arial" panose="020B0604020202020204" pitchFamily="34" charset="0"/>
                        </a:rPr>
                        <a:t>-36M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77D"/>
                    </a:solidFill>
                  </a:tcPr>
                </a:tc>
                <a:tc>
                  <a:txBody>
                    <a:bodyPr/>
                    <a:lstStyle/>
                    <a:p>
                      <a:pPr algn="ctr" fontAlgn="b"/>
                      <a:r>
                        <a:rPr lang="en-US" sz="1000" b="0" i="0" u="none" strike="noStrike">
                          <a:solidFill>
                            <a:srgbClr val="000000"/>
                          </a:solidFill>
                          <a:effectLst/>
                          <a:latin typeface="Arial" panose="020B0604020202020204" pitchFamily="34" charset="0"/>
                        </a:rPr>
                        <a:t>-36M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D"/>
                    </a:solidFill>
                  </a:tcPr>
                </a:tc>
                <a:extLst>
                  <a:ext uri="{0D108BD9-81ED-4DB2-BD59-A6C34878D82A}">
                    <a16:rowId xmlns:a16="http://schemas.microsoft.com/office/drawing/2014/main" xmlns="" val="3287494822"/>
                  </a:ext>
                </a:extLst>
              </a:tr>
              <a:tr h="161925">
                <a:tc>
                  <a:txBody>
                    <a:bodyPr/>
                    <a:lstStyle/>
                    <a:p>
                      <a:pPr algn="r" fontAlgn="b"/>
                      <a:r>
                        <a:rPr lang="en-US" sz="1000" b="0" i="0" u="none" strike="noStrike">
                          <a:solidFill>
                            <a:srgbClr val="000000"/>
                          </a:solidFill>
                          <a:effectLst/>
                          <a:latin typeface="Arial" panose="020B0604020202020204" pitchFamily="34" charset="0"/>
                        </a:rPr>
                        <a:t>District Energy</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$33M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F81"/>
                    </a:solidFill>
                  </a:tcPr>
                </a:tc>
                <a:tc>
                  <a:txBody>
                    <a:bodyPr/>
                    <a:lstStyle/>
                    <a:p>
                      <a:pPr algn="ctr" fontAlgn="b"/>
                      <a:r>
                        <a:rPr lang="en-US" sz="1000" b="0" i="0" u="none" strike="noStrike">
                          <a:solidFill>
                            <a:srgbClr val="000000"/>
                          </a:solidFill>
                          <a:effectLst/>
                          <a:latin typeface="Arial" panose="020B0604020202020204" pitchFamily="34" charset="0"/>
                        </a:rPr>
                        <a:t>$16M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582"/>
                    </a:solidFill>
                  </a:tcPr>
                </a:tc>
                <a:tc>
                  <a:txBody>
                    <a:bodyPr/>
                    <a:lstStyle/>
                    <a:p>
                      <a:pPr algn="ctr" fontAlgn="b"/>
                      <a:r>
                        <a:rPr lang="en-US" sz="1000" b="0" i="0" u="none" strike="noStrike">
                          <a:solidFill>
                            <a:srgbClr val="000000"/>
                          </a:solidFill>
                          <a:effectLst/>
                          <a:latin typeface="Arial" panose="020B0604020202020204" pitchFamily="34" charset="0"/>
                        </a:rPr>
                        <a:t>$17M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2"/>
                    </a:solidFill>
                  </a:tcPr>
                </a:tc>
                <a:extLst>
                  <a:ext uri="{0D108BD9-81ED-4DB2-BD59-A6C34878D82A}">
                    <a16:rowId xmlns:a16="http://schemas.microsoft.com/office/drawing/2014/main" xmlns="" val="2184668150"/>
                  </a:ext>
                </a:extLst>
              </a:tr>
              <a:tr h="161925">
                <a:tc>
                  <a:txBody>
                    <a:bodyPr/>
                    <a:lstStyle/>
                    <a:p>
                      <a:pPr algn="r" fontAlgn="b"/>
                      <a:r>
                        <a:rPr lang="en-US" sz="1000" b="0" i="0" u="none" strike="noStrike">
                          <a:solidFill>
                            <a:srgbClr val="000000"/>
                          </a:solidFill>
                          <a:effectLst/>
                          <a:latin typeface="Arial" panose="020B0604020202020204" pitchFamily="34" charset="0"/>
                        </a:rPr>
                        <a:t>Solar</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2021981663"/>
                  </a:ext>
                </a:extLst>
              </a:tr>
              <a:tr h="161925">
                <a:tc>
                  <a:txBody>
                    <a:bodyPr/>
                    <a:lstStyle/>
                    <a:p>
                      <a:pPr algn="r" fontAlgn="b"/>
                      <a:r>
                        <a:rPr lang="en-US" sz="1000" b="0" i="0" u="none" strike="noStrike">
                          <a:solidFill>
                            <a:srgbClr val="000000"/>
                          </a:solidFill>
                          <a:effectLst/>
                          <a:latin typeface="Arial" panose="020B0604020202020204" pitchFamily="34" charset="0"/>
                        </a:rPr>
                        <a:t>Smart Buildings</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-127M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000" b="0" i="0" u="none" strike="noStrike">
                          <a:solidFill>
                            <a:srgbClr val="000000"/>
                          </a:solidFill>
                          <a:effectLst/>
                          <a:latin typeface="Arial" panose="020B0604020202020204" pitchFamily="34" charset="0"/>
                        </a:rPr>
                        <a:t>-65M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878"/>
                    </a:solidFill>
                  </a:tcPr>
                </a:tc>
                <a:tc>
                  <a:txBody>
                    <a:bodyPr/>
                    <a:lstStyle/>
                    <a:p>
                      <a:pPr algn="ctr" fontAlgn="b"/>
                      <a:r>
                        <a:rPr lang="en-US" sz="1000" b="0" i="0" u="none" strike="noStrike">
                          <a:solidFill>
                            <a:srgbClr val="000000"/>
                          </a:solidFill>
                          <a:effectLst/>
                          <a:latin typeface="Arial" panose="020B0604020202020204" pitchFamily="34" charset="0"/>
                        </a:rPr>
                        <a:t>-61M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D78"/>
                    </a:solidFill>
                  </a:tcPr>
                </a:tc>
                <a:extLst>
                  <a:ext uri="{0D108BD9-81ED-4DB2-BD59-A6C34878D82A}">
                    <a16:rowId xmlns:a16="http://schemas.microsoft.com/office/drawing/2014/main" xmlns="" val="3264571361"/>
                  </a:ext>
                </a:extLst>
              </a:tr>
              <a:tr h="161925">
                <a:tc>
                  <a:txBody>
                    <a:bodyPr/>
                    <a:lstStyle/>
                    <a:p>
                      <a:pPr algn="r" fontAlgn="b"/>
                      <a:r>
                        <a:rPr lang="en-US" sz="1000" b="0" i="0" u="none" strike="noStrike">
                          <a:solidFill>
                            <a:srgbClr val="000000"/>
                          </a:solidFill>
                          <a:effectLst/>
                          <a:latin typeface="Arial" panose="020B0604020202020204" pitchFamily="34" charset="0"/>
                        </a:rPr>
                        <a:t>Smart Infrastructure/District/Mobility (AECOM)</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xmlns="" val="3026828499"/>
                  </a:ext>
                </a:extLst>
              </a:tr>
              <a:tr h="161925">
                <a:tc>
                  <a:txBody>
                    <a:bodyPr/>
                    <a:lstStyle/>
                    <a:p>
                      <a:pPr algn="r" fontAlgn="b"/>
                      <a:r>
                        <a:rPr lang="en-US" sz="1000" b="0" i="0" u="none" strike="noStrike">
                          <a:solidFill>
                            <a:srgbClr val="000000"/>
                          </a:solidFill>
                          <a:effectLst/>
                          <a:latin typeface="Arial" panose="020B0604020202020204" pitchFamily="34" charset="0"/>
                        </a:rPr>
                        <a:t>Smart Mobility (SS)</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$134M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000" b="0" i="0" u="none" strike="noStrike">
                          <a:solidFill>
                            <a:srgbClr val="000000"/>
                          </a:solidFill>
                          <a:effectLst/>
                          <a:latin typeface="Arial" panose="020B0604020202020204" pitchFamily="34" charset="0"/>
                        </a:rPr>
                        <a:t>$67M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D47F"/>
                    </a:solidFill>
                  </a:tcPr>
                </a:tc>
                <a:tc>
                  <a:txBody>
                    <a:bodyPr/>
                    <a:lstStyle/>
                    <a:p>
                      <a:pPr algn="ctr" fontAlgn="b"/>
                      <a:r>
                        <a:rPr lang="en-US" sz="1000" b="0" i="0" u="none" strike="noStrike">
                          <a:solidFill>
                            <a:srgbClr val="000000"/>
                          </a:solidFill>
                          <a:effectLst/>
                          <a:latin typeface="Arial" panose="020B0604020202020204" pitchFamily="34" charset="0"/>
                        </a:rPr>
                        <a:t>$67M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D47F"/>
                    </a:solidFill>
                  </a:tcPr>
                </a:tc>
                <a:extLst>
                  <a:ext uri="{0D108BD9-81ED-4DB2-BD59-A6C34878D82A}">
                    <a16:rowId xmlns:a16="http://schemas.microsoft.com/office/drawing/2014/main" xmlns="" val="4162781067"/>
                  </a:ext>
                </a:extLst>
              </a:tr>
              <a:tr h="161925">
                <a:tc>
                  <a:txBody>
                    <a:bodyPr/>
                    <a:lstStyle/>
                    <a:p>
                      <a:pPr algn="r" fontAlgn="b"/>
                      <a:r>
                        <a:rPr lang="en-US" sz="1000" b="0" i="0" u="none" strike="noStrike">
                          <a:solidFill>
                            <a:srgbClr val="000000"/>
                          </a:solidFill>
                          <a:effectLst/>
                          <a:latin typeface="Arial" panose="020B0604020202020204" pitchFamily="34" charset="0"/>
                        </a:rPr>
                        <a:t>Waste</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-3M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884"/>
                    </a:solidFill>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000" b="0" i="0" u="none" strike="noStrike">
                          <a:solidFill>
                            <a:srgbClr val="000000"/>
                          </a:solidFill>
                          <a:effectLst/>
                          <a:latin typeface="Arial" panose="020B0604020202020204" pitchFamily="34" charset="0"/>
                        </a:rPr>
                        <a:t>-3M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884"/>
                    </a:solidFill>
                  </a:tcPr>
                </a:tc>
                <a:extLst>
                  <a:ext uri="{0D108BD9-81ED-4DB2-BD59-A6C34878D82A}">
                    <a16:rowId xmlns:a16="http://schemas.microsoft.com/office/drawing/2014/main" xmlns="" val="2235967547"/>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Arial" panose="020B0604020202020204" pitchFamily="34" charset="0"/>
                        </a:rPr>
                        <a:t>-41M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00" b="1" i="0" u="none" strike="noStrike">
                          <a:solidFill>
                            <a:srgbClr val="000000"/>
                          </a:solidFill>
                          <a:effectLst/>
                          <a:latin typeface="Arial" panose="020B0604020202020204" pitchFamily="34" charset="0"/>
                        </a:rPr>
                        <a:t>-23M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00" b="1" i="0" u="none" strike="noStrike">
                          <a:solidFill>
                            <a:srgbClr val="000000"/>
                          </a:solidFill>
                          <a:effectLst/>
                          <a:latin typeface="Arial" panose="020B0604020202020204" pitchFamily="34" charset="0"/>
                        </a:rPr>
                        <a:t>-17M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xmlns="" val="305491913"/>
                  </a:ext>
                </a:extLst>
              </a:tr>
            </a:tbl>
          </a:graphicData>
        </a:graphic>
      </p:graphicFrame>
      <p:graphicFrame>
        <p:nvGraphicFramePr>
          <p:cNvPr id="4" name="Table 3">
            <a:extLst>
              <a:ext uri="{FF2B5EF4-FFF2-40B4-BE49-F238E27FC236}">
                <a16:creationId xmlns:a16="http://schemas.microsoft.com/office/drawing/2014/main" xmlns="" id="{B3CD7CBA-2225-44DD-9D81-7B48F2849F75}"/>
              </a:ext>
            </a:extLst>
          </p:cNvPr>
          <p:cNvGraphicFramePr>
            <a:graphicFrameLocks noGrp="1"/>
          </p:cNvGraphicFramePr>
          <p:nvPr>
            <p:extLst>
              <p:ext uri="{D42A27DB-BD31-4B8C-83A1-F6EECF244321}">
                <p14:modId xmlns:p14="http://schemas.microsoft.com/office/powerpoint/2010/main" val="4129013109"/>
              </p:ext>
            </p:extLst>
          </p:nvPr>
        </p:nvGraphicFramePr>
        <p:xfrm>
          <a:off x="4327993" y="2170424"/>
          <a:ext cx="3784600" cy="1781175"/>
        </p:xfrm>
        <a:graphic>
          <a:graphicData uri="http://schemas.openxmlformats.org/drawingml/2006/table">
            <a:tbl>
              <a:tblPr/>
              <a:tblGrid>
                <a:gridCol w="2743200">
                  <a:extLst>
                    <a:ext uri="{9D8B030D-6E8A-4147-A177-3AD203B41FA5}">
                      <a16:colId xmlns:a16="http://schemas.microsoft.com/office/drawing/2014/main" xmlns="" val="4091803154"/>
                    </a:ext>
                  </a:extLst>
                </a:gridCol>
                <a:gridCol w="1041400">
                  <a:extLst>
                    <a:ext uri="{9D8B030D-6E8A-4147-A177-3AD203B41FA5}">
                      <a16:colId xmlns:a16="http://schemas.microsoft.com/office/drawing/2014/main" xmlns="" val="1691180672"/>
                    </a:ext>
                  </a:extLst>
                </a:gridCol>
              </a:tblGrid>
              <a:tr h="161925">
                <a:tc>
                  <a:txBody>
                    <a:bodyPr/>
                    <a:lstStyle/>
                    <a:p>
                      <a:pPr algn="r" fontAlgn="b"/>
                      <a:r>
                        <a:rPr lang="en-US" sz="1000" b="0" i="0" u="none" strike="noStrike">
                          <a:solidFill>
                            <a:srgbClr val="000000"/>
                          </a:solidFill>
                          <a:effectLst/>
                          <a:latin typeface="Arial" panose="020B0604020202020204" pitchFamily="34" charset="0"/>
                        </a:rPr>
                        <a:t>Horizontal Developer Capex</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Net</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522798339"/>
                  </a:ext>
                </a:extLst>
              </a:tr>
              <a:tr h="161925">
                <a:tc>
                  <a:txBody>
                    <a:bodyPr/>
                    <a:lstStyle/>
                    <a:p>
                      <a:pPr algn="r" fontAlgn="b"/>
                      <a:r>
                        <a:rPr lang="en-US" sz="1000" b="0" i="0" u="none" strike="noStrike">
                          <a:solidFill>
                            <a:srgbClr val="000000"/>
                          </a:solidFill>
                          <a:effectLst/>
                          <a:latin typeface="Arial" panose="020B0604020202020204" pitchFamily="34" charset="0"/>
                        </a:rPr>
                        <a:t>Carbon</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3"/>
                    </a:solidFill>
                  </a:tcPr>
                </a:tc>
                <a:extLst>
                  <a:ext uri="{0D108BD9-81ED-4DB2-BD59-A6C34878D82A}">
                    <a16:rowId xmlns:a16="http://schemas.microsoft.com/office/drawing/2014/main" xmlns="" val="1180515861"/>
                  </a:ext>
                </a:extLst>
              </a:tr>
              <a:tr h="161925">
                <a:tc>
                  <a:txBody>
                    <a:bodyPr/>
                    <a:lstStyle/>
                    <a:p>
                      <a:pPr algn="r" fontAlgn="b"/>
                      <a:r>
                        <a:rPr lang="en-US" sz="1000" b="0" i="0" u="none" strike="noStrike">
                          <a:solidFill>
                            <a:srgbClr val="000000"/>
                          </a:solidFill>
                          <a:effectLst/>
                          <a:latin typeface="Arial" panose="020B0604020202020204" pitchFamily="34" charset="0"/>
                        </a:rPr>
                        <a:t>Water</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83"/>
                    </a:solidFill>
                  </a:tcPr>
                </a:tc>
                <a:extLst>
                  <a:ext uri="{0D108BD9-81ED-4DB2-BD59-A6C34878D82A}">
                    <a16:rowId xmlns:a16="http://schemas.microsoft.com/office/drawing/2014/main" xmlns="" val="2743820152"/>
                  </a:ext>
                </a:extLst>
              </a:tr>
              <a:tr h="161925">
                <a:tc>
                  <a:txBody>
                    <a:bodyPr/>
                    <a:lstStyle/>
                    <a:p>
                      <a:pPr algn="r" fontAlgn="b"/>
                      <a:r>
                        <a:rPr lang="en-US" sz="1000" b="0" i="0" u="none" strike="noStrike">
                          <a:solidFill>
                            <a:srgbClr val="000000"/>
                          </a:solidFill>
                          <a:effectLst/>
                          <a:latin typeface="Arial" panose="020B0604020202020204" pitchFamily="34" charset="0"/>
                        </a:rPr>
                        <a:t>Energy</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18858970"/>
                  </a:ext>
                </a:extLst>
              </a:tr>
              <a:tr h="161925">
                <a:tc>
                  <a:txBody>
                    <a:bodyPr/>
                    <a:lstStyle/>
                    <a:p>
                      <a:pPr algn="r" fontAlgn="b"/>
                      <a:r>
                        <a:rPr lang="en-US" sz="1000" b="0" i="0" u="none" strike="noStrike">
                          <a:solidFill>
                            <a:srgbClr val="000000"/>
                          </a:solidFill>
                          <a:effectLst/>
                          <a:latin typeface="Arial" panose="020B0604020202020204" pitchFamily="34" charset="0"/>
                        </a:rPr>
                        <a:t>District Energy</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9297921"/>
                  </a:ext>
                </a:extLst>
              </a:tr>
              <a:tr h="161925">
                <a:tc>
                  <a:txBody>
                    <a:bodyPr/>
                    <a:lstStyle/>
                    <a:p>
                      <a:pPr algn="r" fontAlgn="b"/>
                      <a:r>
                        <a:rPr lang="en-US" sz="1000" b="0" i="0" u="none" strike="noStrike">
                          <a:solidFill>
                            <a:srgbClr val="000000"/>
                          </a:solidFill>
                          <a:effectLst/>
                          <a:latin typeface="Arial" panose="020B0604020202020204" pitchFamily="34" charset="0"/>
                        </a:rPr>
                        <a:t>Solar</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30021321"/>
                  </a:ext>
                </a:extLst>
              </a:tr>
              <a:tr h="161925">
                <a:tc>
                  <a:txBody>
                    <a:bodyPr/>
                    <a:lstStyle/>
                    <a:p>
                      <a:pPr algn="r" fontAlgn="b"/>
                      <a:r>
                        <a:rPr lang="en-US" sz="1000" b="0" i="0" u="none" strike="noStrike">
                          <a:solidFill>
                            <a:srgbClr val="000000"/>
                          </a:solidFill>
                          <a:effectLst/>
                          <a:latin typeface="Arial" panose="020B0604020202020204" pitchFamily="34" charset="0"/>
                        </a:rPr>
                        <a:t>Smart Buildings</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4856920"/>
                  </a:ext>
                </a:extLst>
              </a:tr>
              <a:tr h="161925">
                <a:tc>
                  <a:txBody>
                    <a:bodyPr/>
                    <a:lstStyle/>
                    <a:p>
                      <a:pPr algn="r" fontAlgn="b"/>
                      <a:r>
                        <a:rPr lang="en-US" sz="1000" b="0" i="0" u="none" strike="noStrike">
                          <a:solidFill>
                            <a:srgbClr val="000000"/>
                          </a:solidFill>
                          <a:effectLst/>
                          <a:latin typeface="Arial" panose="020B0604020202020204" pitchFamily="34" charset="0"/>
                        </a:rPr>
                        <a:t>Smart Infrastructure/District/Mobility (AECOM)</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-20M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xmlns="" val="2135284028"/>
                  </a:ext>
                </a:extLst>
              </a:tr>
              <a:tr h="161925">
                <a:tc>
                  <a:txBody>
                    <a:bodyPr/>
                    <a:lstStyle/>
                    <a:p>
                      <a:pPr algn="r" fontAlgn="b"/>
                      <a:r>
                        <a:rPr lang="en-US" sz="1000" b="0" i="0" u="none" strike="noStrike">
                          <a:solidFill>
                            <a:srgbClr val="000000"/>
                          </a:solidFill>
                          <a:effectLst/>
                          <a:latin typeface="Arial" panose="020B0604020202020204" pitchFamily="34" charset="0"/>
                        </a:rPr>
                        <a:t>Smart Mobility (SS)</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$10M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2834526611"/>
                  </a:ext>
                </a:extLst>
              </a:tr>
              <a:tr h="161925">
                <a:tc>
                  <a:txBody>
                    <a:bodyPr/>
                    <a:lstStyle/>
                    <a:p>
                      <a:pPr algn="r" fontAlgn="b"/>
                      <a:r>
                        <a:rPr lang="en-US" sz="1000" b="0" i="0" u="none" strike="noStrike">
                          <a:solidFill>
                            <a:srgbClr val="000000"/>
                          </a:solidFill>
                          <a:effectLst/>
                          <a:latin typeface="Arial" panose="020B0604020202020204" pitchFamily="34" charset="0"/>
                        </a:rPr>
                        <a:t>Waste</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82342979"/>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Arial" panose="020B0604020202020204" pitchFamily="34" charset="0"/>
                        </a:rPr>
                        <a:t>-12M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xmlns="" val="475730747"/>
                  </a:ext>
                </a:extLst>
              </a:tr>
            </a:tbl>
          </a:graphicData>
        </a:graphic>
      </p:graphicFrame>
      <p:graphicFrame>
        <p:nvGraphicFramePr>
          <p:cNvPr id="5" name="Table 4">
            <a:extLst>
              <a:ext uri="{FF2B5EF4-FFF2-40B4-BE49-F238E27FC236}">
                <a16:creationId xmlns:a16="http://schemas.microsoft.com/office/drawing/2014/main" xmlns="" id="{4EF6606B-8268-44AB-B977-C99183135734}"/>
              </a:ext>
            </a:extLst>
          </p:cNvPr>
          <p:cNvGraphicFramePr>
            <a:graphicFrameLocks noGrp="1"/>
          </p:cNvGraphicFramePr>
          <p:nvPr>
            <p:extLst>
              <p:ext uri="{D42A27DB-BD31-4B8C-83A1-F6EECF244321}">
                <p14:modId xmlns:p14="http://schemas.microsoft.com/office/powerpoint/2010/main" val="1575660242"/>
              </p:ext>
            </p:extLst>
          </p:nvPr>
        </p:nvGraphicFramePr>
        <p:xfrm>
          <a:off x="8262684" y="2194741"/>
          <a:ext cx="3784600" cy="1781175"/>
        </p:xfrm>
        <a:graphic>
          <a:graphicData uri="http://schemas.openxmlformats.org/drawingml/2006/table">
            <a:tbl>
              <a:tblPr/>
              <a:tblGrid>
                <a:gridCol w="2743200">
                  <a:extLst>
                    <a:ext uri="{9D8B030D-6E8A-4147-A177-3AD203B41FA5}">
                      <a16:colId xmlns:a16="http://schemas.microsoft.com/office/drawing/2014/main" xmlns="" val="1776795995"/>
                    </a:ext>
                  </a:extLst>
                </a:gridCol>
                <a:gridCol w="1041400">
                  <a:extLst>
                    <a:ext uri="{9D8B030D-6E8A-4147-A177-3AD203B41FA5}">
                      <a16:colId xmlns:a16="http://schemas.microsoft.com/office/drawing/2014/main" xmlns="" val="279591679"/>
                    </a:ext>
                  </a:extLst>
                </a:gridCol>
              </a:tblGrid>
              <a:tr h="161925">
                <a:tc>
                  <a:txBody>
                    <a:bodyPr/>
                    <a:lstStyle/>
                    <a:p>
                      <a:pPr algn="r" fontAlgn="b"/>
                      <a:r>
                        <a:rPr lang="en-US" sz="1000" b="0" i="0" u="none" strike="noStrike">
                          <a:solidFill>
                            <a:srgbClr val="000000"/>
                          </a:solidFill>
                          <a:effectLst/>
                          <a:latin typeface="Arial" panose="020B0604020202020204" pitchFamily="34" charset="0"/>
                        </a:rPr>
                        <a:t>ThePoint Utility Association Capex</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Net</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45798220"/>
                  </a:ext>
                </a:extLst>
              </a:tr>
              <a:tr h="161925">
                <a:tc>
                  <a:txBody>
                    <a:bodyPr/>
                    <a:lstStyle/>
                    <a:p>
                      <a:pPr algn="r" fontAlgn="b"/>
                      <a:r>
                        <a:rPr lang="en-US" sz="1000" b="0" i="0" u="none" strike="noStrike">
                          <a:solidFill>
                            <a:srgbClr val="000000"/>
                          </a:solidFill>
                          <a:effectLst/>
                          <a:latin typeface="Arial" panose="020B0604020202020204" pitchFamily="34" charset="0"/>
                        </a:rPr>
                        <a:t>Carbon</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07629202"/>
                  </a:ext>
                </a:extLst>
              </a:tr>
              <a:tr h="161925">
                <a:tc>
                  <a:txBody>
                    <a:bodyPr/>
                    <a:lstStyle/>
                    <a:p>
                      <a:pPr algn="r" fontAlgn="b"/>
                      <a:r>
                        <a:rPr lang="en-US" sz="1000" b="0" i="0" u="none" strike="noStrike">
                          <a:solidFill>
                            <a:srgbClr val="000000"/>
                          </a:solidFill>
                          <a:effectLst/>
                          <a:latin typeface="Arial" panose="020B0604020202020204" pitchFamily="34" charset="0"/>
                        </a:rPr>
                        <a:t>Water</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2189863644"/>
                  </a:ext>
                </a:extLst>
              </a:tr>
              <a:tr h="161925">
                <a:tc>
                  <a:txBody>
                    <a:bodyPr/>
                    <a:lstStyle/>
                    <a:p>
                      <a:pPr algn="r" fontAlgn="b"/>
                      <a:r>
                        <a:rPr lang="en-US" sz="1000" b="0" i="0" u="none" strike="noStrike">
                          <a:solidFill>
                            <a:srgbClr val="000000"/>
                          </a:solidFill>
                          <a:effectLst/>
                          <a:latin typeface="Arial" panose="020B0604020202020204" pitchFamily="34" charset="0"/>
                        </a:rPr>
                        <a:t>Energy</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3725869659"/>
                  </a:ext>
                </a:extLst>
              </a:tr>
              <a:tr h="161925">
                <a:tc>
                  <a:txBody>
                    <a:bodyPr/>
                    <a:lstStyle/>
                    <a:p>
                      <a:pPr algn="r" fontAlgn="b"/>
                      <a:r>
                        <a:rPr lang="en-US" sz="1000" b="0" i="0" u="none" strike="noStrike">
                          <a:solidFill>
                            <a:srgbClr val="000000"/>
                          </a:solidFill>
                          <a:effectLst/>
                          <a:latin typeface="Arial" panose="020B0604020202020204" pitchFamily="34" charset="0"/>
                        </a:rPr>
                        <a:t>District Energy</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4666228"/>
                  </a:ext>
                </a:extLst>
              </a:tr>
              <a:tr h="161925">
                <a:tc>
                  <a:txBody>
                    <a:bodyPr/>
                    <a:lstStyle/>
                    <a:p>
                      <a:pPr algn="r" fontAlgn="b"/>
                      <a:r>
                        <a:rPr lang="en-US" sz="1000" b="0" i="0" u="none" strike="noStrike">
                          <a:solidFill>
                            <a:srgbClr val="000000"/>
                          </a:solidFill>
                          <a:effectLst/>
                          <a:latin typeface="Arial" panose="020B0604020202020204" pitchFamily="34" charset="0"/>
                        </a:rPr>
                        <a:t>Solar</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-164M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xmlns="" val="68602265"/>
                  </a:ext>
                </a:extLst>
              </a:tr>
              <a:tr h="161925">
                <a:tc>
                  <a:txBody>
                    <a:bodyPr/>
                    <a:lstStyle/>
                    <a:p>
                      <a:pPr algn="r" fontAlgn="b"/>
                      <a:r>
                        <a:rPr lang="en-US" sz="1000" b="0" i="0" u="none" strike="noStrike">
                          <a:solidFill>
                            <a:srgbClr val="000000"/>
                          </a:solidFill>
                          <a:effectLst/>
                          <a:latin typeface="Arial" panose="020B0604020202020204" pitchFamily="34" charset="0"/>
                        </a:rPr>
                        <a:t>Smart Buildings</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3610303856"/>
                  </a:ext>
                </a:extLst>
              </a:tr>
              <a:tr h="161925">
                <a:tc>
                  <a:txBody>
                    <a:bodyPr/>
                    <a:lstStyle/>
                    <a:p>
                      <a:pPr algn="r" fontAlgn="b"/>
                      <a:r>
                        <a:rPr lang="en-US" sz="1000" b="0" i="0" u="none" strike="noStrike">
                          <a:solidFill>
                            <a:srgbClr val="000000"/>
                          </a:solidFill>
                          <a:effectLst/>
                          <a:latin typeface="Arial" panose="020B0604020202020204" pitchFamily="34" charset="0"/>
                        </a:rPr>
                        <a:t>Smart Infrastructure/District/Mobility (AECOM)</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-6M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84"/>
                    </a:solidFill>
                  </a:tcPr>
                </a:tc>
                <a:extLst>
                  <a:ext uri="{0D108BD9-81ED-4DB2-BD59-A6C34878D82A}">
                    <a16:rowId xmlns:a16="http://schemas.microsoft.com/office/drawing/2014/main" xmlns="" val="1938601141"/>
                  </a:ext>
                </a:extLst>
              </a:tr>
              <a:tr h="161925">
                <a:tc>
                  <a:txBody>
                    <a:bodyPr/>
                    <a:lstStyle/>
                    <a:p>
                      <a:pPr algn="r" fontAlgn="b"/>
                      <a:r>
                        <a:rPr lang="en-US" sz="1000" b="0" i="0" u="none" strike="noStrike">
                          <a:solidFill>
                            <a:srgbClr val="000000"/>
                          </a:solidFill>
                          <a:effectLst/>
                          <a:latin typeface="Arial" panose="020B0604020202020204" pitchFamily="34" charset="0"/>
                        </a:rPr>
                        <a:t>Smart Mobility (SS)</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xmlns="" val="11587764"/>
                  </a:ext>
                </a:extLst>
              </a:tr>
              <a:tr h="161925">
                <a:tc>
                  <a:txBody>
                    <a:bodyPr/>
                    <a:lstStyle/>
                    <a:p>
                      <a:pPr algn="r" fontAlgn="b"/>
                      <a:r>
                        <a:rPr lang="en-US" sz="1000" b="0" i="0" u="none" strike="noStrike">
                          <a:solidFill>
                            <a:srgbClr val="000000"/>
                          </a:solidFill>
                          <a:effectLst/>
                          <a:latin typeface="Arial" panose="020B0604020202020204" pitchFamily="34" charset="0"/>
                        </a:rPr>
                        <a:t>Waste</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62023599"/>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Arial" panose="020B0604020202020204" pitchFamily="34" charset="0"/>
                        </a:rPr>
                        <a:t>-170M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xmlns="" val="1280802782"/>
                  </a:ext>
                </a:extLst>
              </a:tr>
            </a:tbl>
          </a:graphicData>
        </a:graphic>
      </p:graphicFrame>
      <p:graphicFrame>
        <p:nvGraphicFramePr>
          <p:cNvPr id="6" name="Table 5">
            <a:extLst>
              <a:ext uri="{FF2B5EF4-FFF2-40B4-BE49-F238E27FC236}">
                <a16:creationId xmlns:a16="http://schemas.microsoft.com/office/drawing/2014/main" xmlns="" id="{903C33D3-94E0-4FA2-852E-1F152953DB7F}"/>
              </a:ext>
            </a:extLst>
          </p:cNvPr>
          <p:cNvGraphicFramePr>
            <a:graphicFrameLocks noGrp="1"/>
          </p:cNvGraphicFramePr>
          <p:nvPr>
            <p:extLst>
              <p:ext uri="{D42A27DB-BD31-4B8C-83A1-F6EECF244321}">
                <p14:modId xmlns:p14="http://schemas.microsoft.com/office/powerpoint/2010/main" val="2672733025"/>
              </p:ext>
            </p:extLst>
          </p:nvPr>
        </p:nvGraphicFramePr>
        <p:xfrm>
          <a:off x="4327993" y="4078309"/>
          <a:ext cx="5676900" cy="2428875"/>
        </p:xfrm>
        <a:graphic>
          <a:graphicData uri="http://schemas.openxmlformats.org/drawingml/2006/table">
            <a:tbl>
              <a:tblPr/>
              <a:tblGrid>
                <a:gridCol w="2743200">
                  <a:extLst>
                    <a:ext uri="{9D8B030D-6E8A-4147-A177-3AD203B41FA5}">
                      <a16:colId xmlns:a16="http://schemas.microsoft.com/office/drawing/2014/main" xmlns="" val="325309856"/>
                    </a:ext>
                  </a:extLst>
                </a:gridCol>
                <a:gridCol w="1041400">
                  <a:extLst>
                    <a:ext uri="{9D8B030D-6E8A-4147-A177-3AD203B41FA5}">
                      <a16:colId xmlns:a16="http://schemas.microsoft.com/office/drawing/2014/main" xmlns="" val="3501660242"/>
                    </a:ext>
                  </a:extLst>
                </a:gridCol>
                <a:gridCol w="939800">
                  <a:extLst>
                    <a:ext uri="{9D8B030D-6E8A-4147-A177-3AD203B41FA5}">
                      <a16:colId xmlns:a16="http://schemas.microsoft.com/office/drawing/2014/main" xmlns="" val="4284722858"/>
                    </a:ext>
                  </a:extLst>
                </a:gridCol>
                <a:gridCol w="952500">
                  <a:extLst>
                    <a:ext uri="{9D8B030D-6E8A-4147-A177-3AD203B41FA5}">
                      <a16:colId xmlns:a16="http://schemas.microsoft.com/office/drawing/2014/main" xmlns="" val="4291024610"/>
                    </a:ext>
                  </a:extLst>
                </a:gridCol>
              </a:tblGrid>
              <a:tr h="161925">
                <a:tc>
                  <a:txBody>
                    <a:bodyPr/>
                    <a:lstStyle/>
                    <a:p>
                      <a:pPr algn="r" fontAlgn="b"/>
                      <a:r>
                        <a:rPr lang="en-US" sz="1000" b="0" i="0" u="none" strike="noStrike">
                          <a:solidFill>
                            <a:srgbClr val="000000"/>
                          </a:solidFill>
                          <a:effectLst/>
                          <a:latin typeface="Arial" panose="020B0604020202020204" pitchFamily="34" charset="0"/>
                        </a:rPr>
                        <a:t>ESCO Etc. Capex</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Net</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NRES</a:t>
                      </a:r>
                    </a:p>
                  </a:txBody>
                  <a:tcPr marL="0" marR="0" marT="0"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Arial" panose="020B0604020202020204" pitchFamily="34" charset="0"/>
                        </a:rPr>
                        <a:t>RES</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xmlns="" val="934088129"/>
                  </a:ext>
                </a:extLst>
              </a:tr>
              <a:tr h="161925">
                <a:tc>
                  <a:txBody>
                    <a:bodyPr/>
                    <a:lstStyle/>
                    <a:p>
                      <a:pPr algn="r" fontAlgn="b"/>
                      <a:r>
                        <a:rPr lang="en-US" sz="1000" b="0" i="0" u="none" strike="noStrike">
                          <a:solidFill>
                            <a:srgbClr val="000000"/>
                          </a:solidFill>
                          <a:effectLst/>
                          <a:latin typeface="Arial" panose="020B0604020202020204" pitchFamily="34" charset="0"/>
                        </a:rPr>
                        <a:t>Carbon</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2447496211"/>
                  </a:ext>
                </a:extLst>
              </a:tr>
              <a:tr h="161925">
                <a:tc>
                  <a:txBody>
                    <a:bodyPr/>
                    <a:lstStyle/>
                    <a:p>
                      <a:pPr algn="r" fontAlgn="b"/>
                      <a:r>
                        <a:rPr lang="en-US" sz="1000" b="0" i="0" u="none" strike="noStrike">
                          <a:solidFill>
                            <a:srgbClr val="000000"/>
                          </a:solidFill>
                          <a:effectLst/>
                          <a:latin typeface="Arial" panose="020B0604020202020204" pitchFamily="34" charset="0"/>
                        </a:rPr>
                        <a:t>Water</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2702115808"/>
                  </a:ext>
                </a:extLst>
              </a:tr>
              <a:tr h="161925">
                <a:tc>
                  <a:txBody>
                    <a:bodyPr/>
                    <a:lstStyle/>
                    <a:p>
                      <a:pPr algn="r" fontAlgn="b"/>
                      <a:r>
                        <a:rPr lang="en-US" sz="1000" b="0" i="0" u="none" strike="noStrike">
                          <a:solidFill>
                            <a:srgbClr val="000000"/>
                          </a:solidFill>
                          <a:effectLst/>
                          <a:latin typeface="Arial" panose="020B0604020202020204" pitchFamily="34" charset="0"/>
                        </a:rPr>
                        <a:t>Energy</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73792536"/>
                  </a:ext>
                </a:extLst>
              </a:tr>
              <a:tr h="161925">
                <a:tc>
                  <a:txBody>
                    <a:bodyPr/>
                    <a:lstStyle/>
                    <a:p>
                      <a:pPr algn="r" fontAlgn="b"/>
                      <a:r>
                        <a:rPr lang="en-US" sz="1000" b="0" i="0" u="none" strike="noStrike">
                          <a:solidFill>
                            <a:srgbClr val="000000"/>
                          </a:solidFill>
                          <a:effectLst/>
                          <a:latin typeface="Arial" panose="020B0604020202020204" pitchFamily="34" charset="0"/>
                        </a:rPr>
                        <a:t>District Energy</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-50M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000" b="0" i="0" u="none" strike="noStrike">
                          <a:solidFill>
                            <a:srgbClr val="000000"/>
                          </a:solidFill>
                          <a:effectLst/>
                          <a:latin typeface="Arial" panose="020B0604020202020204" pitchFamily="34" charset="0"/>
                        </a:rPr>
                        <a:t>-24M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E79"/>
                    </a:solidFill>
                  </a:tcPr>
                </a:tc>
                <a:tc>
                  <a:txBody>
                    <a:bodyPr/>
                    <a:lstStyle/>
                    <a:p>
                      <a:pPr algn="ctr" fontAlgn="b"/>
                      <a:r>
                        <a:rPr lang="en-US" sz="1000" b="0" i="0" u="none" strike="noStrike">
                          <a:solidFill>
                            <a:srgbClr val="000000"/>
                          </a:solidFill>
                          <a:effectLst/>
                          <a:latin typeface="Arial" panose="020B0604020202020204" pitchFamily="34" charset="0"/>
                        </a:rPr>
                        <a:t>-26M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777"/>
                    </a:solidFill>
                  </a:tcPr>
                </a:tc>
                <a:extLst>
                  <a:ext uri="{0D108BD9-81ED-4DB2-BD59-A6C34878D82A}">
                    <a16:rowId xmlns:a16="http://schemas.microsoft.com/office/drawing/2014/main" xmlns="" val="3360624158"/>
                  </a:ext>
                </a:extLst>
              </a:tr>
              <a:tr h="161925">
                <a:tc>
                  <a:txBody>
                    <a:bodyPr/>
                    <a:lstStyle/>
                    <a:p>
                      <a:pPr algn="r" fontAlgn="b"/>
                      <a:r>
                        <a:rPr lang="en-US" sz="1000" b="0" i="0" u="none" strike="noStrike">
                          <a:solidFill>
                            <a:srgbClr val="000000"/>
                          </a:solidFill>
                          <a:effectLst/>
                          <a:latin typeface="Arial" panose="020B0604020202020204" pitchFamily="34" charset="0"/>
                        </a:rPr>
                        <a:t>Solar</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638841033"/>
                  </a:ext>
                </a:extLst>
              </a:tr>
              <a:tr h="161925">
                <a:tc>
                  <a:txBody>
                    <a:bodyPr/>
                    <a:lstStyle/>
                    <a:p>
                      <a:pPr algn="r" fontAlgn="b"/>
                      <a:r>
                        <a:rPr lang="en-US" sz="1000" b="0" i="0" u="none" strike="noStrike">
                          <a:solidFill>
                            <a:srgbClr val="000000"/>
                          </a:solidFill>
                          <a:effectLst/>
                          <a:latin typeface="Arial" panose="020B0604020202020204" pitchFamily="34" charset="0"/>
                        </a:rPr>
                        <a:t>Smart Buildings</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2508132309"/>
                  </a:ext>
                </a:extLst>
              </a:tr>
              <a:tr h="161925">
                <a:tc>
                  <a:txBody>
                    <a:bodyPr/>
                    <a:lstStyle/>
                    <a:p>
                      <a:pPr algn="r" fontAlgn="b"/>
                      <a:r>
                        <a:rPr lang="en-US" sz="1000" b="0" i="0" u="none" strike="noStrike">
                          <a:solidFill>
                            <a:srgbClr val="000000"/>
                          </a:solidFill>
                          <a:effectLst/>
                          <a:latin typeface="Arial" panose="020B0604020202020204" pitchFamily="34" charset="0"/>
                        </a:rPr>
                        <a:t>Smart Infrastructure/District/Mobility (AECOM)</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-18M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C7B"/>
                    </a:solidFill>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476300911"/>
                  </a:ext>
                </a:extLst>
              </a:tr>
              <a:tr h="161925">
                <a:tc>
                  <a:txBody>
                    <a:bodyPr/>
                    <a:lstStyle/>
                    <a:p>
                      <a:pPr algn="r" fontAlgn="b"/>
                      <a:r>
                        <a:rPr lang="en-US" sz="1000" b="0" i="0" u="none" strike="noStrike">
                          <a:solidFill>
                            <a:srgbClr val="000000"/>
                          </a:solidFill>
                          <a:effectLst/>
                          <a:latin typeface="Arial" panose="020B0604020202020204" pitchFamily="34" charset="0"/>
                        </a:rPr>
                        <a:t>Smart Mobility (SS)</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1969563319"/>
                  </a:ext>
                </a:extLst>
              </a:tr>
              <a:tr h="161925">
                <a:tc>
                  <a:txBody>
                    <a:bodyPr/>
                    <a:lstStyle/>
                    <a:p>
                      <a:pPr algn="r" fontAlgn="b"/>
                      <a:r>
                        <a:rPr lang="en-US" sz="1000" b="0" i="0" u="none" strike="noStrike">
                          <a:solidFill>
                            <a:srgbClr val="000000"/>
                          </a:solidFill>
                          <a:effectLst/>
                          <a:latin typeface="Arial" panose="020B0604020202020204" pitchFamily="34" charset="0"/>
                        </a:rPr>
                        <a:t>Waste</a:t>
                      </a:r>
                    </a:p>
                  </a:txBody>
                  <a:tcPr marL="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2634335069"/>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Arial" panose="020B0604020202020204" pitchFamily="34" charset="0"/>
                        </a:rPr>
                        <a:t>-68M</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3340698736"/>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3943609277"/>
                  </a:ext>
                </a:extLst>
              </a:tr>
              <a:tr h="161925">
                <a:tc>
                  <a:txBody>
                    <a:bodyPr/>
                    <a:lstStyle/>
                    <a:p>
                      <a:pPr algn="r" fontAlgn="b"/>
                      <a:r>
                        <a:rPr lang="en-US" sz="1000" b="0" i="0" u="none" strike="noStrike">
                          <a:solidFill>
                            <a:srgbClr val="000000"/>
                          </a:solidFill>
                          <a:effectLst/>
                          <a:latin typeface="Arial" panose="020B0604020202020204" pitchFamily="34" charset="0"/>
                        </a:rPr>
                        <a:t>State Capex</a:t>
                      </a:r>
                    </a:p>
                  </a:txBody>
                  <a:tcPr marL="0" marR="0" marT="0" marB="0" anchor="b">
                    <a:lnL>
                      <a:noFill/>
                    </a:lnL>
                    <a:lnR>
                      <a:noFill/>
                    </a:lnR>
                    <a:lnT>
                      <a:noFill/>
                    </a:lnT>
                    <a:lnB>
                      <a:noFill/>
                    </a:lnB>
                    <a:solidFill>
                      <a:srgbClr val="D9D9D9"/>
                    </a:solidFill>
                  </a:tcPr>
                </a:tc>
                <a:tc>
                  <a:txBody>
                    <a:bodyPr/>
                    <a:lstStyle/>
                    <a:p>
                      <a:pPr algn="ctr" fontAlgn="ctr"/>
                      <a:r>
                        <a:rPr lang="en-US" sz="1000" b="1" i="0" u="none" strike="noStrike">
                          <a:solidFill>
                            <a:srgbClr val="000000"/>
                          </a:solidFill>
                          <a:effectLst/>
                          <a:latin typeface="Arial" panose="020B0604020202020204" pitchFamily="34" charset="0"/>
                        </a:rPr>
                        <a:t>-11M</a:t>
                      </a:r>
                    </a:p>
                  </a:txBody>
                  <a:tcPr marL="0" marR="0" marT="0" marB="0" anchor="ctr">
                    <a:lnL>
                      <a:noFill/>
                    </a:lnL>
                    <a:lnR>
                      <a:noFill/>
                    </a:lnR>
                    <a:lnT>
                      <a:noFill/>
                    </a:lnT>
                    <a:lnB>
                      <a:noFill/>
                    </a:lnB>
                    <a:solidFill>
                      <a:srgbClr val="D9D9D9"/>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2812663614"/>
                  </a:ext>
                </a:extLst>
              </a:tr>
              <a:tr h="161925">
                <a:tc>
                  <a:txBody>
                    <a:bodyPr/>
                    <a:lstStyle/>
                    <a:p>
                      <a:pPr algn="r"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1871097854"/>
                  </a:ext>
                </a:extLst>
              </a:tr>
              <a:tr h="161925">
                <a:tc>
                  <a:txBody>
                    <a:bodyPr/>
                    <a:lstStyle/>
                    <a:p>
                      <a:pPr algn="r" fontAlgn="b"/>
                      <a:r>
                        <a:rPr lang="en-US" sz="1000" b="0" i="0" u="none" strike="noStrike">
                          <a:solidFill>
                            <a:srgbClr val="000000"/>
                          </a:solidFill>
                          <a:effectLst/>
                          <a:latin typeface="Arial" panose="020B0604020202020204" pitchFamily="34" charset="0"/>
                        </a:rPr>
                        <a:t>Private</a:t>
                      </a:r>
                    </a:p>
                  </a:txBody>
                  <a:tcPr marL="0" marR="0" marT="0" marB="0" anchor="b">
                    <a:lnL>
                      <a:noFill/>
                    </a:lnL>
                    <a:lnR>
                      <a:noFill/>
                    </a:lnR>
                    <a:lnT>
                      <a:noFill/>
                    </a:lnT>
                    <a:lnB>
                      <a:noFill/>
                    </a:lnB>
                    <a:solidFill>
                      <a:srgbClr val="D9D9D9"/>
                    </a:solidFill>
                  </a:tcPr>
                </a:tc>
                <a:tc>
                  <a:txBody>
                    <a:bodyPr/>
                    <a:lstStyle/>
                    <a:p>
                      <a:pPr algn="ctr" fontAlgn="ctr"/>
                      <a:r>
                        <a:rPr lang="en-US" sz="1000" b="1" i="0" u="none" strike="noStrike">
                          <a:solidFill>
                            <a:srgbClr val="000000"/>
                          </a:solidFill>
                          <a:effectLst/>
                          <a:latin typeface="Arial" panose="020B0604020202020204" pitchFamily="34" charset="0"/>
                        </a:rPr>
                        <a:t>-18M</a:t>
                      </a:r>
                    </a:p>
                  </a:txBody>
                  <a:tcPr marL="0" marR="0" marT="0" marB="0" anchor="ctr">
                    <a:lnL>
                      <a:noFill/>
                    </a:lnL>
                    <a:lnR>
                      <a:noFill/>
                    </a:lnR>
                    <a:lnT>
                      <a:noFill/>
                    </a:lnT>
                    <a:lnB>
                      <a:noFill/>
                    </a:lnB>
                    <a:solidFill>
                      <a:srgbClr val="D9D9D9"/>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3629282981"/>
                  </a:ext>
                </a:extLst>
              </a:tr>
            </a:tbl>
          </a:graphicData>
        </a:graphic>
      </p:graphicFrame>
      <p:sp>
        <p:nvSpPr>
          <p:cNvPr id="7" name="Left Brace 6">
            <a:extLst>
              <a:ext uri="{FF2B5EF4-FFF2-40B4-BE49-F238E27FC236}">
                <a16:creationId xmlns:a16="http://schemas.microsoft.com/office/drawing/2014/main" xmlns="" id="{6EB8BE53-EBB9-4447-BD01-F2F2B5A7BF87}"/>
              </a:ext>
            </a:extLst>
          </p:cNvPr>
          <p:cNvSpPr/>
          <p:nvPr/>
        </p:nvSpPr>
        <p:spPr>
          <a:xfrm>
            <a:off x="3701074" y="1152939"/>
            <a:ext cx="387928" cy="5109316"/>
          </a:xfrm>
          <a:prstGeom prst="leftBrac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5" name="Table 24">
            <a:extLst>
              <a:ext uri="{FF2B5EF4-FFF2-40B4-BE49-F238E27FC236}">
                <a16:creationId xmlns:a16="http://schemas.microsoft.com/office/drawing/2014/main" xmlns="" id="{F9372278-5143-4AB4-A88A-CA954C4B8EBA}"/>
              </a:ext>
            </a:extLst>
          </p:cNvPr>
          <p:cNvGraphicFramePr>
            <a:graphicFrameLocks noGrp="1"/>
          </p:cNvGraphicFramePr>
          <p:nvPr>
            <p:extLst>
              <p:ext uri="{D42A27DB-BD31-4B8C-83A1-F6EECF244321}">
                <p14:modId xmlns:p14="http://schemas.microsoft.com/office/powerpoint/2010/main" val="3863696878"/>
              </p:ext>
            </p:extLst>
          </p:nvPr>
        </p:nvGraphicFramePr>
        <p:xfrm>
          <a:off x="299495" y="1700648"/>
          <a:ext cx="3200400" cy="4145280"/>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xmlns="" val="3859866084"/>
                    </a:ext>
                  </a:extLst>
                </a:gridCol>
                <a:gridCol w="1097280">
                  <a:extLst>
                    <a:ext uri="{9D8B030D-6E8A-4147-A177-3AD203B41FA5}">
                      <a16:colId xmlns:a16="http://schemas.microsoft.com/office/drawing/2014/main" xmlns="" val="2016165963"/>
                    </a:ext>
                  </a:extLst>
                </a:gridCol>
              </a:tblGrid>
              <a:tr h="365760">
                <a:tc>
                  <a:txBody>
                    <a:bodyPr/>
                    <a:lstStyle/>
                    <a:p>
                      <a:pPr algn="l" fontAlgn="b"/>
                      <a:r>
                        <a:rPr lang="en-US" sz="1400" b="1" i="0" u="none" strike="noStrike">
                          <a:solidFill>
                            <a:schemeClr val="bg1"/>
                          </a:solidFill>
                          <a:effectLst/>
                          <a:latin typeface="Roboto" panose="02000000000000000000" pitchFamily="2" charset="0"/>
                          <a:ea typeface="Roboto" panose="02000000000000000000" pitchFamily="2" charset="0"/>
                        </a:rPr>
                        <a:t>System</a:t>
                      </a:r>
                    </a:p>
                  </a:txBody>
                  <a:tcPr marL="182880" marT="0" marB="0" anchor="ctr">
                    <a:solidFill>
                      <a:srgbClr val="50A5F2"/>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a:solidFill>
                            <a:schemeClr val="bg1"/>
                          </a:solidFill>
                          <a:effectLst/>
                          <a:latin typeface="Roboto" panose="02000000000000000000" pitchFamily="2" charset="0"/>
                          <a:ea typeface="Roboto" panose="02000000000000000000" pitchFamily="2" charset="0"/>
                          <a:cs typeface="+mn-cs"/>
                        </a:rPr>
                        <a:t>CapEX</a:t>
                      </a: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Water</a:t>
                      </a:r>
                    </a:p>
                  </a:txBody>
                  <a:tcPr marL="182880" marR="114300" marT="0" marB="0" anchor="b"/>
                </a:tc>
                <a:tc>
                  <a:txBody>
                    <a:bodyPr/>
                    <a:lstStyle/>
                    <a:p>
                      <a:pPr algn="ctr" fontAlgn="b"/>
                      <a:r>
                        <a:rPr lang="en-US" sz="1400" b="0" i="0" u="none" strike="noStrike">
                          <a:solidFill>
                            <a:srgbClr val="000000"/>
                          </a:solidFill>
                          <a:effectLst/>
                          <a:latin typeface="Arial" panose="020B0604020202020204" pitchFamily="34" charset="0"/>
                        </a:rPr>
                        <a:t>-8M</a:t>
                      </a:r>
                    </a:p>
                  </a:txBody>
                  <a:tcPr marL="0" marR="0" marT="0" marB="0" anchor="b">
                    <a:solidFill>
                      <a:srgbClr val="FCFE7D"/>
                    </a:solidFill>
                  </a:tcPr>
                </a:tc>
                <a:extLst>
                  <a:ext uri="{0D108BD9-81ED-4DB2-BD59-A6C34878D82A}">
                    <a16:rowId xmlns:a16="http://schemas.microsoft.com/office/drawing/2014/main" xmlns="" val="947736203"/>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Building Efficiency</a:t>
                      </a:r>
                    </a:p>
                  </a:txBody>
                  <a:tcPr marL="182880" marR="114300" marT="0" marB="0" anchor="b">
                    <a:noFill/>
                  </a:tcPr>
                </a:tc>
                <a:tc>
                  <a:txBody>
                    <a:bodyPr/>
                    <a:lstStyle/>
                    <a:p>
                      <a:pPr algn="ctr" fontAlgn="b"/>
                      <a:r>
                        <a:rPr lang="en-US" sz="1400" b="0" i="0" u="none" strike="noStrike">
                          <a:solidFill>
                            <a:srgbClr val="000000"/>
                          </a:solidFill>
                          <a:effectLst/>
                          <a:latin typeface="Arial" panose="020B0604020202020204" pitchFamily="34" charset="0"/>
                        </a:rPr>
                        <a:t>-39M</a:t>
                      </a:r>
                    </a:p>
                  </a:txBody>
                  <a:tcPr marL="0" marR="0" marT="0" marB="0" anchor="b">
                    <a:solidFill>
                      <a:srgbClr val="FFC000"/>
                    </a:solidFill>
                  </a:tcPr>
                </a:tc>
                <a:extLst>
                  <a:ext uri="{0D108BD9-81ED-4DB2-BD59-A6C34878D82A}">
                    <a16:rowId xmlns:a16="http://schemas.microsoft.com/office/drawing/2014/main" xmlns="" val="706191533"/>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District Energy</a:t>
                      </a:r>
                    </a:p>
                  </a:txBody>
                  <a:tcPr marL="182880" marR="114300" marT="0" marB="0" anchor="b"/>
                </a:tc>
                <a:tc>
                  <a:txBody>
                    <a:bodyPr/>
                    <a:lstStyle/>
                    <a:p>
                      <a:pPr algn="ctr" fontAlgn="b"/>
                      <a:r>
                        <a:rPr lang="en-US" sz="1400" b="0" i="0" u="none" strike="noStrike">
                          <a:solidFill>
                            <a:srgbClr val="000000"/>
                          </a:solidFill>
                          <a:effectLst/>
                          <a:latin typeface="Arial" panose="020B0604020202020204" pitchFamily="34" charset="0"/>
                        </a:rPr>
                        <a:t>-50M</a:t>
                      </a:r>
                    </a:p>
                  </a:txBody>
                  <a:tcPr marL="0" marR="0" marT="0" marB="0" anchor="b">
                    <a:solidFill>
                      <a:srgbClr val="FFC000"/>
                    </a:solidFill>
                  </a:tcPr>
                </a:tc>
                <a:extLst>
                  <a:ext uri="{0D108BD9-81ED-4DB2-BD59-A6C34878D82A}">
                    <a16:rowId xmlns:a16="http://schemas.microsoft.com/office/drawing/2014/main" xmlns="" val="39950831"/>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Renewables</a:t>
                      </a:r>
                    </a:p>
                  </a:txBody>
                  <a:tcPr marL="182880" marR="114300" marT="0" marB="0" anchor="b">
                    <a:solidFill>
                      <a:schemeClr val="bg1"/>
                    </a:solidFill>
                  </a:tcPr>
                </a:tc>
                <a:tc>
                  <a:txBody>
                    <a:bodyPr/>
                    <a:lstStyle/>
                    <a:p>
                      <a:pPr algn="ctr" fontAlgn="b"/>
                      <a:r>
                        <a:rPr lang="en-US" sz="1400" b="0" i="0" u="none" strike="noStrike">
                          <a:solidFill>
                            <a:srgbClr val="000000"/>
                          </a:solidFill>
                          <a:effectLst/>
                          <a:latin typeface="Arial" panose="020B0604020202020204" pitchFamily="34" charset="0"/>
                        </a:rPr>
                        <a:t>-164M</a:t>
                      </a:r>
                    </a:p>
                  </a:txBody>
                  <a:tcPr marL="0" marR="0" marT="0" marB="0" anchor="b">
                    <a:solidFill>
                      <a:srgbClr val="FF0000"/>
                    </a:solidFill>
                  </a:tcPr>
                </a:tc>
                <a:extLst>
                  <a:ext uri="{0D108BD9-81ED-4DB2-BD59-A6C34878D82A}">
                    <a16:rowId xmlns:a16="http://schemas.microsoft.com/office/drawing/2014/main" xmlns="" val="4012299834"/>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Embodied Carbon</a:t>
                      </a:r>
                    </a:p>
                  </a:txBody>
                  <a:tcPr marL="182880" marR="114300" marT="0" marB="0" anchor="b">
                    <a:solidFill>
                      <a:schemeClr val="bg1"/>
                    </a:solidFill>
                  </a:tcPr>
                </a:tc>
                <a:tc>
                  <a:txBody>
                    <a:bodyPr/>
                    <a:lstStyle/>
                    <a:p>
                      <a:pPr algn="ctr" fontAlgn="b"/>
                      <a:r>
                        <a:rPr lang="en-US" sz="1400" b="0" i="0" u="none" strike="noStrike">
                          <a:solidFill>
                            <a:srgbClr val="000000"/>
                          </a:solidFill>
                          <a:effectLst/>
                          <a:latin typeface="Arial" panose="020B0604020202020204" pitchFamily="34" charset="0"/>
                        </a:rPr>
                        <a:t>$0M</a:t>
                      </a:r>
                    </a:p>
                  </a:txBody>
                  <a:tcPr marL="0" marR="0" marT="0" marB="0" anchor="b">
                    <a:solidFill>
                      <a:srgbClr val="FCFE7D"/>
                    </a:solidFill>
                  </a:tcPr>
                </a:tc>
                <a:extLst>
                  <a:ext uri="{0D108BD9-81ED-4DB2-BD59-A6C34878D82A}">
                    <a16:rowId xmlns:a16="http://schemas.microsoft.com/office/drawing/2014/main" xmlns="" val="1650347994"/>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Waste Management</a:t>
                      </a:r>
                    </a:p>
                  </a:txBody>
                  <a:tcPr marL="182880" marR="114300" marT="0" marB="0" anchor="b">
                    <a:solidFill>
                      <a:srgbClr val="E1E1E1"/>
                    </a:solidFill>
                  </a:tcPr>
                </a:tc>
                <a:tc>
                  <a:txBody>
                    <a:bodyPr/>
                    <a:lstStyle/>
                    <a:p>
                      <a:pPr algn="ctr" fontAlgn="b"/>
                      <a:r>
                        <a:rPr lang="en-US" sz="1400" b="0" i="0" u="none" strike="noStrike">
                          <a:solidFill>
                            <a:srgbClr val="000000"/>
                          </a:solidFill>
                          <a:effectLst/>
                          <a:latin typeface="Arial" panose="020B0604020202020204" pitchFamily="34" charset="0"/>
                        </a:rPr>
                        <a:t>-3M</a:t>
                      </a:r>
                    </a:p>
                  </a:txBody>
                  <a:tcPr marL="0" marR="0" marT="0" marB="0" anchor="b">
                    <a:solidFill>
                      <a:srgbClr val="FCFE7D"/>
                    </a:solidFill>
                  </a:tcPr>
                </a:tc>
                <a:extLst>
                  <a:ext uri="{0D108BD9-81ED-4DB2-BD59-A6C34878D82A}">
                    <a16:rowId xmlns:a16="http://schemas.microsoft.com/office/drawing/2014/main" xmlns="" val="917161345"/>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Mobility</a:t>
                      </a:r>
                    </a:p>
                  </a:txBody>
                  <a:tcPr marL="182880" marR="114300" marT="0" marB="0" anchor="b">
                    <a:solidFill>
                      <a:schemeClr val="bg1"/>
                    </a:solidFill>
                  </a:tcPr>
                </a:tc>
                <a:tc>
                  <a:txBody>
                    <a:bodyPr/>
                    <a:lstStyle/>
                    <a:p>
                      <a:pPr algn="ctr" fontAlgn="b"/>
                      <a:r>
                        <a:rPr lang="en-US" sz="1400" b="0" i="0" u="none" strike="noStrike">
                          <a:solidFill>
                            <a:srgbClr val="000000"/>
                          </a:solidFill>
                          <a:effectLst/>
                          <a:latin typeface="Arial" panose="020B0604020202020204" pitchFamily="34" charset="0"/>
                        </a:rPr>
                        <a:t>$115M</a:t>
                      </a:r>
                    </a:p>
                  </a:txBody>
                  <a:tcPr marL="0" marR="0" marT="0" marB="0" anchor="b">
                    <a:solidFill>
                      <a:srgbClr val="92D050"/>
                    </a:solidFill>
                  </a:tcPr>
                </a:tc>
                <a:extLst>
                  <a:ext uri="{0D108BD9-81ED-4DB2-BD59-A6C34878D82A}">
                    <a16:rowId xmlns:a16="http://schemas.microsoft.com/office/drawing/2014/main" xmlns="" val="1825134353"/>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Infrastructure</a:t>
                      </a:r>
                    </a:p>
                  </a:txBody>
                  <a:tcPr marL="182880" marR="114300" marT="0" marB="0" anchor="b">
                    <a:solidFill>
                      <a:schemeClr val="accent3">
                        <a:tint val="40000"/>
                      </a:schemeClr>
                    </a:solidFill>
                  </a:tcPr>
                </a:tc>
                <a:tc>
                  <a:txBody>
                    <a:bodyPr/>
                    <a:lstStyle/>
                    <a:p>
                      <a:pPr algn="ctr" fontAlgn="b"/>
                      <a:r>
                        <a:rPr lang="en-US" sz="1400" b="0" i="0" u="none" strike="noStrike">
                          <a:solidFill>
                            <a:srgbClr val="000000"/>
                          </a:solidFill>
                          <a:effectLst/>
                          <a:latin typeface="Arial" panose="020B0604020202020204" pitchFamily="34" charset="0"/>
                        </a:rPr>
                        <a:t>-37M</a:t>
                      </a:r>
                    </a:p>
                  </a:txBody>
                  <a:tcPr marL="0" marR="0" marT="0" marB="0" anchor="b">
                    <a:solidFill>
                      <a:srgbClr val="FFC000"/>
                    </a:solidFill>
                  </a:tcPr>
                </a:tc>
                <a:extLst>
                  <a:ext uri="{0D108BD9-81ED-4DB2-BD59-A6C34878D82A}">
                    <a16:rowId xmlns:a16="http://schemas.microsoft.com/office/drawing/2014/main" xmlns="" val="35332066"/>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Environment</a:t>
                      </a:r>
                    </a:p>
                  </a:txBody>
                  <a:tcPr marL="182880" marR="114300" marT="0" marB="0" anchor="b">
                    <a:solidFill>
                      <a:schemeClr val="bg1"/>
                    </a:solidFill>
                  </a:tcPr>
                </a:tc>
                <a:tc>
                  <a:txBody>
                    <a:bodyPr/>
                    <a:lstStyle/>
                    <a:p>
                      <a:pPr algn="ctr" fontAlgn="b"/>
                      <a:r>
                        <a:rPr lang="en-US" sz="1400" b="0" i="0" u="none" strike="noStrike">
                          <a:solidFill>
                            <a:srgbClr val="000000"/>
                          </a:solidFill>
                          <a:effectLst/>
                          <a:latin typeface="Arial" panose="020B0604020202020204" pitchFamily="34" charset="0"/>
                        </a:rPr>
                        <a:t>-2M</a:t>
                      </a:r>
                    </a:p>
                  </a:txBody>
                  <a:tcPr marL="0" marR="0" marT="0" marB="0" anchor="b">
                    <a:solidFill>
                      <a:srgbClr val="FCFE7D"/>
                    </a:solidFill>
                  </a:tcPr>
                </a:tc>
                <a:extLst>
                  <a:ext uri="{0D108BD9-81ED-4DB2-BD59-A6C34878D82A}">
                    <a16:rowId xmlns:a16="http://schemas.microsoft.com/office/drawing/2014/main" xmlns="" val="2247455329"/>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Utilities</a:t>
                      </a:r>
                    </a:p>
                  </a:txBody>
                  <a:tcPr marL="182880" marR="114300" marT="0" marB="0" anchor="b">
                    <a:solidFill>
                      <a:schemeClr val="accent3">
                        <a:tint val="40000"/>
                      </a:schemeClr>
                    </a:solidFill>
                  </a:tcPr>
                </a:tc>
                <a:tc>
                  <a:txBody>
                    <a:bodyPr/>
                    <a:lstStyle/>
                    <a:p>
                      <a:pPr algn="ctr" fontAlgn="b"/>
                      <a:r>
                        <a:rPr lang="en-US" sz="1400" b="0" i="0" u="none" strike="noStrike">
                          <a:solidFill>
                            <a:srgbClr val="000000"/>
                          </a:solidFill>
                          <a:effectLst/>
                          <a:latin typeface="Arial" panose="020B0604020202020204" pitchFamily="34" charset="0"/>
                        </a:rPr>
                        <a:t>-21M</a:t>
                      </a:r>
                    </a:p>
                  </a:txBody>
                  <a:tcPr marL="0" marR="0" marT="0" marB="0" anchor="b">
                    <a:solidFill>
                      <a:srgbClr val="FFC000"/>
                    </a:solidFill>
                  </a:tcPr>
                </a:tc>
                <a:extLst>
                  <a:ext uri="{0D108BD9-81ED-4DB2-BD59-A6C34878D82A}">
                    <a16:rowId xmlns:a16="http://schemas.microsoft.com/office/drawing/2014/main" xmlns="" val="2026639631"/>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Community</a:t>
                      </a:r>
                    </a:p>
                  </a:txBody>
                  <a:tcPr marL="182880" marR="114300" marT="0" marB="0" anchor="b">
                    <a:solidFill>
                      <a:schemeClr val="bg1"/>
                    </a:solidFill>
                  </a:tcPr>
                </a:tc>
                <a:tc>
                  <a:txBody>
                    <a:bodyPr/>
                    <a:lstStyle/>
                    <a:p>
                      <a:pPr algn="ctr" fontAlgn="b"/>
                      <a:r>
                        <a:rPr lang="en-US" sz="1400" b="0" i="0" u="none" strike="noStrike">
                          <a:solidFill>
                            <a:srgbClr val="000000"/>
                          </a:solidFill>
                          <a:effectLst/>
                          <a:latin typeface="Arial" panose="020B0604020202020204" pitchFamily="34" charset="0"/>
                        </a:rPr>
                        <a:t>-3M</a:t>
                      </a:r>
                    </a:p>
                  </a:txBody>
                  <a:tcPr marL="0" marR="0" marT="0" marB="0" anchor="b">
                    <a:solidFill>
                      <a:srgbClr val="FCFE7D"/>
                    </a:solidFill>
                  </a:tcPr>
                </a:tc>
                <a:extLst>
                  <a:ext uri="{0D108BD9-81ED-4DB2-BD59-A6C34878D82A}">
                    <a16:rowId xmlns:a16="http://schemas.microsoft.com/office/drawing/2014/main" xmlns="" val="2512460116"/>
                  </a:ext>
                </a:extLst>
              </a:tr>
              <a:tr h="274320">
                <a:tc>
                  <a:txBody>
                    <a:bodyPr/>
                    <a:lstStyle/>
                    <a:p>
                      <a:pPr algn="l" fontAlgn="b"/>
                      <a:r>
                        <a:rPr lang="en-US" sz="1400" b="0" i="0" u="none" strike="noStrike">
                          <a:solidFill>
                            <a:srgbClr val="000000"/>
                          </a:solidFill>
                          <a:effectLst/>
                          <a:latin typeface="Roboto" panose="02000000000000000000" pitchFamily="2" charset="0"/>
                          <a:ea typeface="Roboto" panose="02000000000000000000" pitchFamily="2" charset="0"/>
                        </a:rPr>
                        <a:t>Smart Buildings</a:t>
                      </a:r>
                    </a:p>
                  </a:txBody>
                  <a:tcPr marL="182880" marR="114300" marT="0" marB="0" anchor="b">
                    <a:solidFill>
                      <a:schemeClr val="accent3">
                        <a:tint val="40000"/>
                      </a:schemeClr>
                    </a:solidFill>
                  </a:tcPr>
                </a:tc>
                <a:tc>
                  <a:txBody>
                    <a:bodyPr/>
                    <a:lstStyle/>
                    <a:p>
                      <a:pPr algn="ctr" fontAlgn="b"/>
                      <a:r>
                        <a:rPr lang="en-US" sz="1400" b="0" i="0" u="none" strike="noStrike">
                          <a:solidFill>
                            <a:srgbClr val="000000"/>
                          </a:solidFill>
                          <a:effectLst/>
                          <a:latin typeface="Arial" panose="020B0604020202020204" pitchFamily="34" charset="0"/>
                        </a:rPr>
                        <a:t>-127M</a:t>
                      </a:r>
                    </a:p>
                  </a:txBody>
                  <a:tcPr marL="0" marR="0" marT="0" marB="0" anchor="b">
                    <a:solidFill>
                      <a:srgbClr val="FF0000"/>
                    </a:solidFill>
                  </a:tcPr>
                </a:tc>
                <a:extLst>
                  <a:ext uri="{0D108BD9-81ED-4DB2-BD59-A6C34878D82A}">
                    <a16:rowId xmlns:a16="http://schemas.microsoft.com/office/drawing/2014/main" xmlns="" val="801460649"/>
                  </a:ext>
                </a:extLst>
              </a:tr>
              <a:tr h="91440">
                <a:tc>
                  <a:txBody>
                    <a:bodyPr/>
                    <a:lstStyle/>
                    <a:p>
                      <a:pPr algn="r" fontAlgn="b"/>
                      <a:endParaRPr lang="en-US" sz="1400" b="0" i="0" u="none" strike="noStrike">
                        <a:solidFill>
                          <a:srgbClr val="000000"/>
                        </a:solidFill>
                        <a:effectLst/>
                        <a:latin typeface="Arial" panose="020B0604020202020204" pitchFamily="34" charset="0"/>
                      </a:endParaRPr>
                    </a:p>
                  </a:txBody>
                  <a:tcPr marL="182880" marR="114300" marT="0" marB="0" anchor="b">
                    <a:solidFill>
                      <a:schemeClr val="bg1"/>
                    </a:solidFill>
                  </a:tcPr>
                </a:tc>
                <a:tc>
                  <a:txBody>
                    <a:bodyPr/>
                    <a:lstStyle/>
                    <a:p>
                      <a:pPr algn="l" fontAlgn="b"/>
                      <a:endParaRPr lang="en-US" sz="1400" b="0" i="0" u="none" strike="noStrike">
                        <a:solidFill>
                          <a:srgbClr val="000000"/>
                        </a:solidFill>
                        <a:effectLst/>
                        <a:latin typeface="Arial" panose="020B0604020202020204" pitchFamily="34" charset="0"/>
                      </a:endParaRPr>
                    </a:p>
                  </a:txBody>
                  <a:tcPr marL="0" marR="0" marT="0" marB="0" anchor="b">
                    <a:solidFill>
                      <a:schemeClr val="bg1"/>
                    </a:solidFill>
                  </a:tcPr>
                </a:tc>
                <a:extLst>
                  <a:ext uri="{0D108BD9-81ED-4DB2-BD59-A6C34878D82A}">
                    <a16:rowId xmlns:a16="http://schemas.microsoft.com/office/drawing/2014/main" xmlns="" val="2875348155"/>
                  </a:ext>
                </a:extLst>
              </a:tr>
              <a:tr h="274320">
                <a:tc>
                  <a:txBody>
                    <a:bodyPr/>
                    <a:lstStyle/>
                    <a:p>
                      <a:pPr algn="l" fontAlgn="b"/>
                      <a:r>
                        <a:rPr lang="en-US" sz="1400" b="1" i="0" u="none" strike="noStrike">
                          <a:solidFill>
                            <a:schemeClr val="bg1"/>
                          </a:solidFill>
                          <a:effectLst/>
                          <a:latin typeface="Arial" panose="020B0604020202020204" pitchFamily="34" charset="0"/>
                        </a:rPr>
                        <a:t>Net Systems CapEx</a:t>
                      </a:r>
                    </a:p>
                  </a:txBody>
                  <a:tcPr marR="114300" marT="0" marB="0" anchor="b">
                    <a:solidFill>
                      <a:srgbClr val="50A5F2"/>
                    </a:solidFill>
                  </a:tcPr>
                </a:tc>
                <a:tc>
                  <a:txBody>
                    <a:bodyPr/>
                    <a:lstStyle/>
                    <a:p>
                      <a:pPr algn="ctr" fontAlgn="ctr"/>
                      <a:r>
                        <a:rPr lang="en-US" sz="1400" b="1" i="0" u="none" strike="noStrike">
                          <a:solidFill>
                            <a:srgbClr val="000000"/>
                          </a:solidFill>
                          <a:effectLst/>
                          <a:latin typeface="Arial" panose="020B0604020202020204" pitchFamily="34" charset="0"/>
                        </a:rPr>
                        <a:t>-339M</a:t>
                      </a:r>
                    </a:p>
                  </a:txBody>
                  <a:tcPr marL="0" marR="0" marT="0" marB="0" anchor="ctr">
                    <a:solidFill>
                      <a:srgbClr val="50A5F2"/>
                    </a:solidFill>
                  </a:tcPr>
                </a:tc>
                <a:extLst>
                  <a:ext uri="{0D108BD9-81ED-4DB2-BD59-A6C34878D82A}">
                    <a16:rowId xmlns:a16="http://schemas.microsoft.com/office/drawing/2014/main" xmlns="" val="3888715580"/>
                  </a:ext>
                </a:extLst>
              </a:tr>
            </a:tbl>
          </a:graphicData>
        </a:graphic>
      </p:graphicFrame>
      <p:sp>
        <p:nvSpPr>
          <p:cNvPr id="2" name="TextBox 1">
            <a:extLst>
              <a:ext uri="{FF2B5EF4-FFF2-40B4-BE49-F238E27FC236}">
                <a16:creationId xmlns:a16="http://schemas.microsoft.com/office/drawing/2014/main" xmlns="" id="{666FD2E8-FE6E-40DE-910A-0F2243777897}"/>
              </a:ext>
            </a:extLst>
          </p:cNvPr>
          <p:cNvSpPr txBox="1"/>
          <p:nvPr/>
        </p:nvSpPr>
        <p:spPr>
          <a:xfrm>
            <a:off x="233494" y="5955631"/>
            <a:ext cx="3332401" cy="430887"/>
          </a:xfrm>
          <a:prstGeom prst="rect">
            <a:avLst/>
          </a:prstGeom>
          <a:noFill/>
        </p:spPr>
        <p:txBody>
          <a:bodyPr wrap="square" rtlCol="0">
            <a:spAutoFit/>
          </a:bodyPr>
          <a:lstStyle/>
          <a:p>
            <a:r>
              <a:rPr lang="en-US" sz="1100" i="1" dirty="0"/>
              <a:t>Note: negative values represent costs, positive as savings</a:t>
            </a:r>
          </a:p>
        </p:txBody>
      </p:sp>
    </p:spTree>
    <p:extLst>
      <p:ext uri="{BB962C8B-B14F-4D97-AF65-F5344CB8AC3E}">
        <p14:creationId xmlns:p14="http://schemas.microsoft.com/office/powerpoint/2010/main" val="19558962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EA5E26EB-D982-4816-B5F5-AEB9A9F641DC}"/>
              </a:ext>
            </a:extLst>
          </p:cNvPr>
          <p:cNvSpPr txBox="1">
            <a:spLocks/>
          </p:cNvSpPr>
          <p:nvPr/>
        </p:nvSpPr>
        <p:spPr>
          <a:xfrm>
            <a:off x="1306724" y="350816"/>
            <a:ext cx="9477487" cy="90047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pPr>
              <a:lnSpc>
                <a:spcPts val="3200"/>
              </a:lnSpc>
              <a:defRPr/>
            </a:pPr>
            <a:r>
              <a:rPr lang="en-US" sz="1800" dirty="0"/>
              <a:t>3. Innovative</a:t>
            </a:r>
            <a:endParaRPr kumimoji="0" lang="en-US" sz="1800" b="1" i="0" u="none" strike="noStrike" kern="1200" cap="none" spc="0" normalizeH="0" baseline="0" noProof="0" dirty="0">
              <a:ln>
                <a:noFill/>
              </a:ln>
              <a:solidFill>
                <a:srgbClr val="05406D"/>
              </a:solidFill>
              <a:effectLst/>
              <a:uLnTx/>
              <a:uFillTx/>
            </a:endParaRPr>
          </a:p>
          <a:p>
            <a:pPr>
              <a:lnSpc>
                <a:spcPts val="3200"/>
              </a:lnSpc>
              <a:defRPr/>
            </a:pPr>
            <a:r>
              <a:rPr lang="en-US" sz="1800" dirty="0" err="1">
                <a:solidFill>
                  <a:srgbClr val="50A5F2"/>
                </a:solidFill>
                <a:latin typeface="Roboto"/>
                <a:ea typeface="Roboto"/>
              </a:rPr>
              <a:t>OpEx</a:t>
            </a:r>
            <a:endParaRPr kumimoji="0" lang="en-US" sz="1800" b="1" i="0" u="none" strike="noStrike" kern="1200" cap="none" spc="0" normalizeH="0" baseline="0" noProof="0" dirty="0">
              <a:ln>
                <a:noFill/>
              </a:ln>
              <a:solidFill>
                <a:srgbClr val="05406D"/>
              </a:solidFill>
              <a:effectLst/>
              <a:uLnTx/>
              <a:uFillTx/>
            </a:endParaRPr>
          </a:p>
        </p:txBody>
      </p:sp>
      <p:graphicFrame>
        <p:nvGraphicFramePr>
          <p:cNvPr id="10" name="Table 9">
            <a:extLst>
              <a:ext uri="{FF2B5EF4-FFF2-40B4-BE49-F238E27FC236}">
                <a16:creationId xmlns:a16="http://schemas.microsoft.com/office/drawing/2014/main" xmlns="" id="{2735FBF5-F179-4481-9975-3E234E25EAFD}"/>
              </a:ext>
            </a:extLst>
          </p:cNvPr>
          <p:cNvGraphicFramePr>
            <a:graphicFrameLocks noGrp="1"/>
          </p:cNvGraphicFramePr>
          <p:nvPr>
            <p:extLst>
              <p:ext uri="{D42A27DB-BD31-4B8C-83A1-F6EECF244321}">
                <p14:modId xmlns:p14="http://schemas.microsoft.com/office/powerpoint/2010/main" val="590317692"/>
              </p:ext>
            </p:extLst>
          </p:nvPr>
        </p:nvGraphicFramePr>
        <p:xfrm>
          <a:off x="380998" y="2436526"/>
          <a:ext cx="10972799" cy="3383280"/>
        </p:xfrm>
        <a:graphic>
          <a:graphicData uri="http://schemas.openxmlformats.org/drawingml/2006/table">
            <a:tbl>
              <a:tblPr firstRow="1" bandRow="1">
                <a:tableStyleId>{F5AB1C69-6EDB-4FF4-983F-18BD219EF322}</a:tableStyleId>
              </a:tblPr>
              <a:tblGrid>
                <a:gridCol w="4315971">
                  <a:extLst>
                    <a:ext uri="{9D8B030D-6E8A-4147-A177-3AD203B41FA5}">
                      <a16:colId xmlns:a16="http://schemas.microsoft.com/office/drawing/2014/main" xmlns="" val="3859866084"/>
                    </a:ext>
                  </a:extLst>
                </a:gridCol>
                <a:gridCol w="1664207">
                  <a:extLst>
                    <a:ext uri="{9D8B030D-6E8A-4147-A177-3AD203B41FA5}">
                      <a16:colId xmlns:a16="http://schemas.microsoft.com/office/drawing/2014/main" xmlns="" val="2016165963"/>
                    </a:ext>
                  </a:extLst>
                </a:gridCol>
                <a:gridCol w="1664207">
                  <a:extLst>
                    <a:ext uri="{9D8B030D-6E8A-4147-A177-3AD203B41FA5}">
                      <a16:colId xmlns:a16="http://schemas.microsoft.com/office/drawing/2014/main" xmlns="" val="633442727"/>
                    </a:ext>
                  </a:extLst>
                </a:gridCol>
                <a:gridCol w="1664207">
                  <a:extLst>
                    <a:ext uri="{9D8B030D-6E8A-4147-A177-3AD203B41FA5}">
                      <a16:colId xmlns:a16="http://schemas.microsoft.com/office/drawing/2014/main" xmlns="" val="897228504"/>
                    </a:ext>
                  </a:extLst>
                </a:gridCol>
                <a:gridCol w="1664207">
                  <a:extLst>
                    <a:ext uri="{9D8B030D-6E8A-4147-A177-3AD203B41FA5}">
                      <a16:colId xmlns:a16="http://schemas.microsoft.com/office/drawing/2014/main" xmlns="" val="1257455182"/>
                    </a:ext>
                  </a:extLst>
                </a:gridCol>
              </a:tblGrid>
              <a:tr h="365760">
                <a:tc>
                  <a:txBody>
                    <a:bodyPr/>
                    <a:lstStyle/>
                    <a:p>
                      <a:pPr algn="l" fontAlgn="b"/>
                      <a:r>
                        <a:rPr lang="en-US" sz="1400" b="1" i="0" u="none" strike="noStrike">
                          <a:solidFill>
                            <a:schemeClr val="bg1"/>
                          </a:solidFill>
                          <a:effectLst/>
                          <a:latin typeface="Roboto" panose="02000000000000000000" pitchFamily="2" charset="0"/>
                          <a:ea typeface="Roboto" panose="02000000000000000000" pitchFamily="2" charset="0"/>
                        </a:rPr>
                        <a:t>Total OpEx Change</a:t>
                      </a:r>
                    </a:p>
                  </a:txBody>
                  <a:tcPr marT="0" marB="0" anchor="ctr">
                    <a:solidFill>
                      <a:srgbClr val="50A5F2"/>
                    </a:solidFill>
                  </a:tcPr>
                </a:tc>
                <a:tc>
                  <a:txBody>
                    <a:bodyPr/>
                    <a:lstStyle/>
                    <a:p>
                      <a:pPr algn="ctr" fontAlgn="b"/>
                      <a:r>
                        <a:rPr lang="en-US" sz="1400" b="1" i="0" u="none" strike="noStrike" dirty="0">
                          <a:solidFill>
                            <a:schemeClr val="bg1"/>
                          </a:solidFill>
                          <a:effectLst/>
                          <a:latin typeface="Roboto" panose="02000000000000000000" pitchFamily="2" charset="0"/>
                          <a:ea typeface="Roboto" panose="02000000000000000000" pitchFamily="2" charset="0"/>
                        </a:rPr>
                        <a:t>$13,821,757</a:t>
                      </a:r>
                    </a:p>
                  </a:txBody>
                  <a:tcPr marT="0" marB="0" anchor="ctr">
                    <a:solidFill>
                      <a:srgbClr val="50A5F2"/>
                    </a:solidFill>
                  </a:tcPr>
                </a:tc>
                <a:tc>
                  <a:txBody>
                    <a:bodyPr/>
                    <a:lstStyle/>
                    <a:p>
                      <a:pPr algn="ctr" fontAlgn="b"/>
                      <a:r>
                        <a:rPr lang="en-US" sz="1400" b="1" i="0" u="none" strike="noStrike" dirty="0">
                          <a:solidFill>
                            <a:schemeClr val="bg1"/>
                          </a:solidFill>
                          <a:effectLst/>
                          <a:latin typeface="Roboto" panose="02000000000000000000" pitchFamily="2" charset="0"/>
                          <a:ea typeface="Roboto" panose="02000000000000000000" pitchFamily="2" charset="0"/>
                        </a:rPr>
                        <a:t>$1,151,813</a:t>
                      </a:r>
                    </a:p>
                  </a:txBody>
                  <a:tcPr marT="0" marB="0" anchor="ctr">
                    <a:solidFill>
                      <a:srgbClr val="50A5F2"/>
                    </a:solidFill>
                  </a:tcPr>
                </a:tc>
                <a:tc>
                  <a:txBody>
                    <a:bodyPr/>
                    <a:lstStyle/>
                    <a:p>
                      <a:pPr algn="ctr" fontAlgn="b"/>
                      <a:endParaRPr lang="en-US" sz="1400" b="1" i="0" u="none" strike="noStrike">
                        <a:solidFill>
                          <a:schemeClr val="bg1"/>
                        </a:solidFill>
                        <a:effectLst/>
                        <a:latin typeface="Roboto" panose="02000000000000000000" pitchFamily="2" charset="0"/>
                        <a:ea typeface="Roboto" panose="02000000000000000000" pitchFamily="2" charset="0"/>
                      </a:endParaRPr>
                    </a:p>
                  </a:txBody>
                  <a:tcPr marT="0" marB="0" anchor="ctr">
                    <a:solidFill>
                      <a:srgbClr val="50A5F2"/>
                    </a:solidFill>
                  </a:tcPr>
                </a:tc>
                <a:tc>
                  <a:txBody>
                    <a:bodyPr/>
                    <a:lstStyle/>
                    <a:p>
                      <a:pPr algn="ctr" fontAlgn="b"/>
                      <a:endParaRPr lang="en-US" sz="1400" b="1" i="0" u="none" strike="noStrike">
                        <a:solidFill>
                          <a:schemeClr val="bg1"/>
                        </a:solidFill>
                        <a:effectLst/>
                        <a:latin typeface="Roboto" panose="02000000000000000000" pitchFamily="2" charset="0"/>
                        <a:ea typeface="Roboto" panose="02000000000000000000" pitchFamily="2" charset="0"/>
                      </a:endParaRPr>
                    </a:p>
                  </a:txBody>
                  <a:tcPr marT="0" marB="0" anchor="ctr">
                    <a:solidFill>
                      <a:srgbClr val="50A5F2"/>
                    </a:solidFill>
                  </a:tcPr>
                </a:tc>
                <a:extLst>
                  <a:ext uri="{0D108BD9-81ED-4DB2-BD59-A6C34878D82A}">
                    <a16:rowId xmlns:a16="http://schemas.microsoft.com/office/drawing/2014/main" xmlns="" val="2683907667"/>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Residential Utility &amp; Other OpEx</a:t>
                      </a:r>
                    </a:p>
                  </a:txBody>
                  <a:tcPr marT="0" marB="0" anchor="ctr"/>
                </a:tc>
                <a:tc>
                  <a:txBody>
                    <a:bodyPr/>
                    <a:lstStyle/>
                    <a:p>
                      <a:pPr algn="ctr" fontAlgn="ctr"/>
                      <a:r>
                        <a:rPr lang="en-US" sz="1200" b="0" i="0" u="none" strike="noStrike" dirty="0">
                          <a:solidFill>
                            <a:srgbClr val="000000"/>
                          </a:solidFill>
                          <a:effectLst/>
                          <a:latin typeface="Roboto" panose="02000000000000000000" pitchFamily="2" charset="0"/>
                          <a:ea typeface="Roboto" panose="02000000000000000000" pitchFamily="2" charset="0"/>
                        </a:rPr>
                        <a:t>$7,903,110</a:t>
                      </a:r>
                    </a:p>
                  </a:txBody>
                  <a:tcPr marT="0" marB="0" anchor="ctr"/>
                </a:tc>
                <a:tc>
                  <a:txBody>
                    <a:bodyPr/>
                    <a:lstStyle/>
                    <a:p>
                      <a:pPr marL="0" algn="ctr" defTabSz="914400" rtl="0" eaLnBrk="1" fontAlgn="b" latinLnBrk="0" hangingPunct="1"/>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$658,593</a:t>
                      </a:r>
                    </a:p>
                  </a:txBody>
                  <a:tcPr marT="0" marB="0" anchor="ctr"/>
                </a:tc>
                <a:tc>
                  <a:txBody>
                    <a:bodyPr/>
                    <a:lstStyle/>
                    <a:p>
                      <a:pPr marL="0" algn="ctr" defTabSz="914400" rtl="0" eaLnBrk="1" fontAlgn="b" latinLnBrk="0" hangingPunct="1"/>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$1,145</a:t>
                      </a:r>
                    </a:p>
                  </a:txBody>
                  <a:tcPr marT="0" marB="0" anchor="ct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HH</a:t>
                      </a:r>
                    </a:p>
                  </a:txBody>
                  <a:tcPr marT="0" marB="0" anchor="ctr"/>
                </a:tc>
                <a:extLst>
                  <a:ext uri="{0D108BD9-81ED-4DB2-BD59-A6C34878D82A}">
                    <a16:rowId xmlns:a16="http://schemas.microsoft.com/office/drawing/2014/main" xmlns="" val="94773620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Non Residential Utility &amp; Other OpEx</a:t>
                      </a:r>
                    </a:p>
                  </a:txBody>
                  <a:tcPr marT="0" marB="0" anchor="ctr">
                    <a:noFill/>
                  </a:tcPr>
                </a:tc>
                <a:tc>
                  <a:txBody>
                    <a:bodyPr/>
                    <a:lstStyle/>
                    <a:p>
                      <a:pPr algn="ctr" fontAlgn="ctr"/>
                      <a:r>
                        <a:rPr lang="en-US" sz="1200" b="0" i="0" u="none" strike="noStrike">
                          <a:solidFill>
                            <a:srgbClr val="000000"/>
                          </a:solidFill>
                          <a:effectLst/>
                          <a:latin typeface="Roboto" panose="02000000000000000000" pitchFamily="2" charset="0"/>
                          <a:ea typeface="Roboto" panose="02000000000000000000" pitchFamily="2" charset="0"/>
                        </a:rPr>
                        <a:t>$11,518,119</a:t>
                      </a:r>
                    </a:p>
                  </a:txBody>
                  <a:tcPr marT="0" marB="0" anchor="ctr">
                    <a:noFill/>
                  </a:tcPr>
                </a:tc>
                <a:tc>
                  <a:txBody>
                    <a:bodyPr/>
                    <a:lstStyle/>
                    <a:p>
                      <a:pPr marL="0" algn="ctr" defTabSz="914400" rtl="0" eaLnBrk="1" fontAlgn="b" latinLnBrk="0" hangingPunct="1"/>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$959,843</a:t>
                      </a:r>
                    </a:p>
                  </a:txBody>
                  <a:tcPr marT="0" marB="0" anchor="ctr">
                    <a:noFill/>
                  </a:tcPr>
                </a:tc>
                <a:tc>
                  <a:txBody>
                    <a:bodyPr/>
                    <a:lstStyle/>
                    <a:p>
                      <a:pPr marL="0" algn="ctr" defTabSz="914400" rtl="0" eaLnBrk="1" fontAlgn="b" latinLnBrk="0" hangingPunct="1"/>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$1.36</a:t>
                      </a:r>
                    </a:p>
                  </a:txBody>
                  <a:tcPr marT="0" marB="0" anchor="ctr">
                    <a:no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SF</a:t>
                      </a:r>
                    </a:p>
                  </a:txBody>
                  <a:tcPr marT="0" marB="0" anchor="ctr">
                    <a:noFill/>
                  </a:tcPr>
                </a:tc>
                <a:extLst>
                  <a:ext uri="{0D108BD9-81ED-4DB2-BD59-A6C34878D82A}">
                    <a16:rowId xmlns:a16="http://schemas.microsoft.com/office/drawing/2014/main" xmlns="" val="706191533"/>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Association OpEx</a:t>
                      </a:r>
                    </a:p>
                  </a:txBody>
                  <a:tcPr marT="0"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200" b="1" i="0" u="none" strike="noStrike" kern="1200">
                          <a:solidFill>
                            <a:srgbClr val="FF0000"/>
                          </a:solidFill>
                          <a:effectLst/>
                          <a:latin typeface="Roboto" panose="02000000000000000000" pitchFamily="2" charset="0"/>
                          <a:ea typeface="Roboto" panose="02000000000000000000" pitchFamily="2" charset="0"/>
                          <a:cs typeface="+mn-cs"/>
                        </a:rPr>
                        <a:t>($5,599,472) </a:t>
                      </a:r>
                    </a:p>
                  </a:txBody>
                  <a:tcPr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a:solidFill>
                            <a:srgbClr val="FF0000"/>
                          </a:solidFill>
                          <a:effectLst/>
                          <a:latin typeface="Roboto" panose="02000000000000000000" pitchFamily="2" charset="0"/>
                          <a:ea typeface="Roboto" panose="02000000000000000000" pitchFamily="2" charset="0"/>
                          <a:cs typeface="+mn-cs"/>
                        </a:rPr>
                        <a:t>($466,623) </a:t>
                      </a:r>
                    </a:p>
                  </a:txBody>
                  <a:tcPr marT="0" marB="0" anchor="ctr"/>
                </a:tc>
                <a:tc>
                  <a:txBody>
                    <a:bodyPr/>
                    <a:lstStyle/>
                    <a:p>
                      <a:pPr marL="0" algn="ctr" defTabSz="914400" rtl="0" eaLnBrk="1" fontAlgn="b" latinLnBrk="0" hangingPunct="1"/>
                      <a:r>
                        <a:rPr lang="en-US" sz="1200" b="1" i="0" u="none" strike="noStrike" kern="1200">
                          <a:solidFill>
                            <a:srgbClr val="FF0000"/>
                          </a:solidFill>
                          <a:effectLst/>
                          <a:latin typeface="Roboto" panose="02000000000000000000" pitchFamily="2" charset="0"/>
                          <a:ea typeface="Roboto" panose="02000000000000000000" pitchFamily="2" charset="0"/>
                          <a:cs typeface="+mn-cs"/>
                        </a:rPr>
                        <a:t>($124) </a:t>
                      </a:r>
                    </a:p>
                  </a:txBody>
                  <a:tcPr marT="0" marB="0" anchor="ct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Occupant</a:t>
                      </a:r>
                    </a:p>
                  </a:txBody>
                  <a:tcPr marT="0" marB="0" anchor="ctr"/>
                </a:tc>
                <a:extLst>
                  <a:ext uri="{0D108BD9-81ED-4DB2-BD59-A6C34878D82A}">
                    <a16:rowId xmlns:a16="http://schemas.microsoft.com/office/drawing/2014/main" xmlns="" val="39950831"/>
                  </a:ext>
                </a:extLst>
              </a:tr>
              <a:tr h="274320">
                <a:tc>
                  <a:txBody>
                    <a:bodyPr/>
                    <a:lstStyle/>
                    <a:p>
                      <a:pPr algn="l" fontAlgn="ctr"/>
                      <a:r>
                        <a:rPr lang="en-US" sz="1200" b="1" i="0" u="none" strike="noStrike" dirty="0">
                          <a:solidFill>
                            <a:srgbClr val="000000"/>
                          </a:solidFill>
                          <a:effectLst/>
                          <a:latin typeface="Roboto" panose="02000000000000000000" pitchFamily="2" charset="0"/>
                          <a:ea typeface="Roboto" panose="02000000000000000000" pitchFamily="2" charset="0"/>
                        </a:rPr>
                        <a:t>Utility Association</a:t>
                      </a:r>
                      <a:r>
                        <a:rPr lang="en-US" sz="1200" b="0" i="0" u="none" strike="noStrike" dirty="0">
                          <a:solidFill>
                            <a:srgbClr val="000000"/>
                          </a:solidFill>
                          <a:effectLst/>
                          <a:latin typeface="Roboto" panose="02000000000000000000" pitchFamily="2" charset="0"/>
                          <a:ea typeface="Roboto" panose="02000000000000000000" pitchFamily="2" charset="0"/>
                        </a:rPr>
                        <a:t> </a:t>
                      </a:r>
                    </a:p>
                  </a:txBody>
                  <a:tcPr marT="0" marB="0" anchor="ctr">
                    <a:solidFill>
                      <a:srgbClr val="FF7400"/>
                    </a:solidFill>
                  </a:tcPr>
                </a:tc>
                <a:tc>
                  <a:txBody>
                    <a:bodyPr/>
                    <a:lstStyle/>
                    <a:p>
                      <a:pPr algn="ctr" fontAlgn="ctr"/>
                      <a:endParaRPr lang="en-US" sz="1200" b="0" i="0" u="none" strike="noStrike">
                        <a:solidFill>
                          <a:srgbClr val="000000"/>
                        </a:solidFill>
                        <a:effectLst/>
                        <a:latin typeface="Roboto" panose="02000000000000000000" pitchFamily="2" charset="0"/>
                        <a:ea typeface="Roboto" panose="02000000000000000000" pitchFamily="2" charset="0"/>
                      </a:endParaRPr>
                    </a:p>
                  </a:txBody>
                  <a:tcPr marT="0" marB="0" anchor="ctr">
                    <a:solidFill>
                      <a:srgbClr val="FF7400"/>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7400"/>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7400"/>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7400"/>
                    </a:solidFill>
                  </a:tcPr>
                </a:tc>
                <a:extLst>
                  <a:ext uri="{0D108BD9-81ED-4DB2-BD59-A6C34878D82A}">
                    <a16:rowId xmlns:a16="http://schemas.microsoft.com/office/drawing/2014/main" xmlns="" val="4012299834"/>
                  </a:ext>
                </a:extLst>
              </a:tr>
              <a:tr h="274320">
                <a:tc>
                  <a:txBody>
                    <a:bodyPr/>
                    <a:lstStyle/>
                    <a:p>
                      <a:pPr algn="l" fontAlgn="ctr"/>
                      <a:r>
                        <a:rPr lang="en-US" sz="1200" b="0" i="1" u="none" strike="noStrike">
                          <a:solidFill>
                            <a:srgbClr val="000000"/>
                          </a:solidFill>
                          <a:effectLst/>
                          <a:latin typeface="Roboto" panose="02000000000000000000" pitchFamily="2" charset="0"/>
                          <a:ea typeface="Roboto" panose="02000000000000000000" pitchFamily="2" charset="0"/>
                        </a:rPr>
                        <a:t>Incremental Fees &amp; Dues </a:t>
                      </a:r>
                    </a:p>
                  </a:txBody>
                  <a:tcPr marT="0" marB="0" anchor="ctr">
                    <a:solidFill>
                      <a:srgbClr val="FFA357"/>
                    </a:solidFill>
                  </a:tcPr>
                </a:tc>
                <a:tc>
                  <a:txBody>
                    <a:bodyPr/>
                    <a:lstStyle/>
                    <a:p>
                      <a:pPr algn="ctr" fontAlgn="ctr"/>
                      <a:r>
                        <a:rPr lang="en-US" sz="1200" b="0" i="0" u="none" strike="noStrike">
                          <a:solidFill>
                            <a:srgbClr val="000000"/>
                          </a:solidFill>
                          <a:effectLst/>
                          <a:latin typeface="Roboto" panose="02000000000000000000" pitchFamily="2" charset="0"/>
                          <a:ea typeface="Roboto" panose="02000000000000000000" pitchFamily="2" charset="0"/>
                        </a:rPr>
                        <a:t> per year</a:t>
                      </a:r>
                    </a:p>
                  </a:txBody>
                  <a:tcPr marT="0" marB="0" anchor="ctr">
                    <a:solidFill>
                      <a:srgbClr val="FFA357"/>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month</a:t>
                      </a: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extLst>
                  <a:ext uri="{0D108BD9-81ED-4DB2-BD59-A6C34878D82A}">
                    <a16:rowId xmlns:a16="http://schemas.microsoft.com/office/drawing/2014/main" xmlns="" val="1650347994"/>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Residential (Per Unit) </a:t>
                      </a:r>
                    </a:p>
                  </a:txBody>
                  <a:tcPr marT="0" marB="0" anchor="ctr">
                    <a:solidFill>
                      <a:srgbClr val="E1E1E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noProof="0">
                          <a:solidFill>
                            <a:srgbClr val="FF0000"/>
                          </a:solidFill>
                          <a:effectLst/>
                          <a:latin typeface="Roboto" panose="02000000000000000000" pitchFamily="2" charset="0"/>
                          <a:ea typeface="Roboto" panose="02000000000000000000" pitchFamily="2" charset="0"/>
                          <a:cs typeface="+mn-cs"/>
                        </a:rPr>
                        <a:t>($831)</a:t>
                      </a:r>
                    </a:p>
                  </a:txBody>
                  <a:tcPr marT="0" marB="0" anchor="ctr">
                    <a:solidFill>
                      <a:srgbClr val="E1E1E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noProof="0">
                          <a:solidFill>
                            <a:srgbClr val="FF0000"/>
                          </a:solidFill>
                          <a:effectLst/>
                          <a:latin typeface="Roboto" panose="02000000000000000000" pitchFamily="2" charset="0"/>
                          <a:ea typeface="Roboto" panose="02000000000000000000" pitchFamily="2" charset="0"/>
                          <a:cs typeface="+mn-cs"/>
                        </a:rPr>
                        <a:t>($69.25)</a:t>
                      </a:r>
                    </a:p>
                  </a:txBody>
                  <a:tcPr marT="0" marB="0" anchor="ctr">
                    <a:solidFill>
                      <a:srgbClr val="E1E1E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HH)</a:t>
                      </a:r>
                    </a:p>
                  </a:txBody>
                  <a:tcPr marT="0" marB="0" anchor="ctr">
                    <a:solidFill>
                      <a:srgbClr val="E1E1E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&lt; Savings</a:t>
                      </a:r>
                    </a:p>
                  </a:txBody>
                  <a:tcPr marT="0" marB="0" anchor="ctr">
                    <a:solidFill>
                      <a:srgbClr val="E1E1E1"/>
                    </a:solidFill>
                  </a:tcPr>
                </a:tc>
                <a:extLst>
                  <a:ext uri="{0D108BD9-81ED-4DB2-BD59-A6C34878D82A}">
                    <a16:rowId xmlns:a16="http://schemas.microsoft.com/office/drawing/2014/main" xmlns="" val="917161345"/>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Non-Residential (Per SF) </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noProof="0">
                          <a:solidFill>
                            <a:srgbClr val="FF0000"/>
                          </a:solidFill>
                          <a:effectLst/>
                          <a:latin typeface="Roboto" panose="02000000000000000000" pitchFamily="2" charset="0"/>
                          <a:ea typeface="Roboto" panose="02000000000000000000" pitchFamily="2" charset="0"/>
                          <a:cs typeface="+mn-cs"/>
                        </a:rPr>
                        <a:t>($1.16)</a:t>
                      </a:r>
                    </a:p>
                  </a:txBody>
                  <a:tcPr marT="0"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noProof="0">
                          <a:solidFill>
                            <a:srgbClr val="FF0000"/>
                          </a:solidFill>
                          <a:effectLst/>
                          <a:latin typeface="Roboto" panose="02000000000000000000" pitchFamily="2" charset="0"/>
                          <a:ea typeface="Roboto" panose="02000000000000000000" pitchFamily="2" charset="0"/>
                          <a:cs typeface="+mn-cs"/>
                        </a:rPr>
                        <a:t>($0.10)</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SF)</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&lt; Savings</a:t>
                      </a:r>
                    </a:p>
                  </a:txBody>
                  <a:tcPr marT="0" marB="0" anchor="ctr">
                    <a:solidFill>
                      <a:schemeClr val="bg1"/>
                    </a:solidFill>
                  </a:tcPr>
                </a:tc>
                <a:extLst>
                  <a:ext uri="{0D108BD9-81ED-4DB2-BD59-A6C34878D82A}">
                    <a16:rowId xmlns:a16="http://schemas.microsoft.com/office/drawing/2014/main" xmlns="" val="1825134353"/>
                  </a:ext>
                </a:extLst>
              </a:tr>
              <a:tr h="274320">
                <a:tc>
                  <a:txBody>
                    <a:bodyPr/>
                    <a:lstStyle/>
                    <a:p>
                      <a:pPr algn="l" fontAlgn="ctr"/>
                      <a:r>
                        <a:rPr lang="en-US" sz="1200" b="0" i="1" u="none" strike="noStrike">
                          <a:solidFill>
                            <a:srgbClr val="000000"/>
                          </a:solidFill>
                          <a:effectLst/>
                          <a:latin typeface="Roboto" panose="02000000000000000000" pitchFamily="2" charset="0"/>
                          <a:ea typeface="Roboto" panose="02000000000000000000" pitchFamily="2" charset="0"/>
                        </a:rPr>
                        <a:t>Net Impact Per Capita / HH / SF</a:t>
                      </a:r>
                    </a:p>
                  </a:txBody>
                  <a:tcPr marT="0" marB="0" anchor="ctr">
                    <a:solidFill>
                      <a:srgbClr val="FFA357"/>
                    </a:solidFill>
                  </a:tcPr>
                </a:tc>
                <a:tc>
                  <a:txBody>
                    <a:bodyPr/>
                    <a:lstStyle/>
                    <a:p>
                      <a:pPr algn="ctr" fontAlgn="ctr"/>
                      <a:r>
                        <a:rPr lang="en-US" sz="1200" b="0" i="0" u="none" strike="noStrike">
                          <a:solidFill>
                            <a:srgbClr val="000000"/>
                          </a:solidFill>
                          <a:effectLst/>
                          <a:latin typeface="Roboto" panose="02000000000000000000" pitchFamily="2" charset="0"/>
                          <a:ea typeface="Roboto" panose="02000000000000000000" pitchFamily="2" charset="0"/>
                        </a:rPr>
                        <a:t> per year</a:t>
                      </a:r>
                    </a:p>
                  </a:txBody>
                  <a:tcPr marT="0" marB="0" anchor="ctr">
                    <a:solidFill>
                      <a:srgbClr val="FFA357"/>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month</a:t>
                      </a: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tc>
                  <a:txBody>
                    <a:bodyPr/>
                    <a:lstStyle/>
                    <a:p>
                      <a:pPr marL="0" algn="ctr" defTabSz="914400" rtl="0" eaLnBrk="1" fontAlgn="b" latinLnBrk="0" hangingPunct="1"/>
                      <a:endParaRPr lang="en-US" sz="1200" b="0" i="0" u="none" strike="noStrike" kern="1200">
                        <a:solidFill>
                          <a:srgbClr val="000000"/>
                        </a:solidFill>
                        <a:effectLst/>
                        <a:latin typeface="Roboto" panose="02000000000000000000" pitchFamily="2" charset="0"/>
                        <a:ea typeface="Roboto" panose="02000000000000000000" pitchFamily="2" charset="0"/>
                        <a:cs typeface="+mn-cs"/>
                      </a:endParaRPr>
                    </a:p>
                  </a:txBody>
                  <a:tcPr marT="0" marB="0" anchor="ctr">
                    <a:solidFill>
                      <a:srgbClr val="FFA357"/>
                    </a:solidFill>
                  </a:tcPr>
                </a:tc>
                <a:extLst>
                  <a:ext uri="{0D108BD9-81ED-4DB2-BD59-A6C34878D82A}">
                    <a16:rowId xmlns:a16="http://schemas.microsoft.com/office/drawing/2014/main" xmlns="" val="1491413080"/>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Residential </a:t>
                      </a:r>
                    </a:p>
                  </a:txBody>
                  <a:tcPr marT="0" marB="0" anchor="ctr">
                    <a:solidFill>
                      <a:schemeClr val="accent3">
                        <a:tint val="40000"/>
                      </a:schemeClr>
                    </a:solidFill>
                  </a:tcPr>
                </a:tc>
                <a:tc>
                  <a:txBody>
                    <a:bodyPr/>
                    <a:lstStyle/>
                    <a:p>
                      <a:pPr marL="0" algn="ctr" defTabSz="914400" rtl="0" eaLnBrk="1" fontAlgn="b" latinLnBrk="0" hangingPunct="1"/>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$314</a:t>
                      </a:r>
                      <a:endParaRPr lang="en-US" sz="1200" b="1" i="0" u="none" strike="noStrike" kern="1200" dirty="0">
                        <a:solidFill>
                          <a:srgbClr val="FF0000"/>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$26</a:t>
                      </a:r>
                      <a:endParaRPr lang="en-US" sz="1200" b="1" i="0" u="none" strike="noStrike" kern="1200">
                        <a:solidFill>
                          <a:srgbClr val="FF0000"/>
                        </a:solidFill>
                        <a:effectLst/>
                        <a:latin typeface="Roboto" panose="02000000000000000000" pitchFamily="2" charset="0"/>
                        <a:ea typeface="Roboto" panose="02000000000000000000" pitchFamily="2" charset="0"/>
                        <a:cs typeface="+mn-cs"/>
                      </a:endParaRP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HH)</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Net + Savings</a:t>
                      </a:r>
                    </a:p>
                  </a:txBody>
                  <a:tcPr marT="0" marB="0" anchor="ctr">
                    <a:solidFill>
                      <a:schemeClr val="accent3">
                        <a:tint val="40000"/>
                      </a:schemeClr>
                    </a:solidFill>
                  </a:tcPr>
                </a:tc>
                <a:extLst>
                  <a:ext uri="{0D108BD9-81ED-4DB2-BD59-A6C34878D82A}">
                    <a16:rowId xmlns:a16="http://schemas.microsoft.com/office/drawing/2014/main" xmlns="" val="2714338589"/>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Non-Residential</a:t>
                      </a:r>
                    </a:p>
                  </a:txBody>
                  <a:tcPr marT="0" marB="0" anchor="ctr">
                    <a:solidFill>
                      <a:schemeClr val="bg1"/>
                    </a:solidFill>
                  </a:tcPr>
                </a:tc>
                <a:tc>
                  <a:txBody>
                    <a:bodyPr/>
                    <a:lstStyle/>
                    <a:p>
                      <a:pPr marL="0" algn="ctr" defTabSz="914400" rtl="0" eaLnBrk="1" fontAlgn="b" latinLnBrk="0" hangingPunct="1"/>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$0.21</a:t>
                      </a:r>
                      <a:endParaRPr lang="en-US" sz="1200" b="1" i="0" u="none" strike="noStrike" kern="1200" dirty="0">
                        <a:solidFill>
                          <a:srgbClr val="FF0000"/>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$0.02</a:t>
                      </a:r>
                      <a:endParaRPr lang="en-US" sz="1200" b="1" i="0" u="none" strike="noStrike" kern="1200" dirty="0">
                        <a:solidFill>
                          <a:srgbClr val="FF0000"/>
                        </a:solidFill>
                        <a:effectLst/>
                        <a:latin typeface="Roboto" panose="02000000000000000000" pitchFamily="2" charset="0"/>
                        <a:ea typeface="Roboto" panose="02000000000000000000" pitchFamily="2" charset="0"/>
                        <a:cs typeface="+mn-cs"/>
                      </a:endParaRP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SF)</a:t>
                      </a:r>
                    </a:p>
                  </a:txBody>
                  <a:tcPr marT="0" marB="0" anchor="ctr">
                    <a:solidFill>
                      <a:schemeClr val="bg1"/>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Net + Savings</a:t>
                      </a:r>
                    </a:p>
                  </a:txBody>
                  <a:tcPr marT="0" marB="0" anchor="ctr">
                    <a:solidFill>
                      <a:schemeClr val="bg1"/>
                    </a:solidFill>
                  </a:tcPr>
                </a:tc>
                <a:extLst>
                  <a:ext uri="{0D108BD9-81ED-4DB2-BD59-A6C34878D82A}">
                    <a16:rowId xmlns:a16="http://schemas.microsoft.com/office/drawing/2014/main" xmlns="" val="1014330951"/>
                  </a:ext>
                </a:extLst>
              </a:tr>
              <a:tr h="274320">
                <a:tc>
                  <a:txBody>
                    <a:bodyPr/>
                    <a:lstStyle/>
                    <a:p>
                      <a:pPr algn="l" fontAlgn="ctr"/>
                      <a:r>
                        <a:rPr lang="en-US" sz="1200" b="0" i="0" u="none" strike="noStrike">
                          <a:solidFill>
                            <a:srgbClr val="000000"/>
                          </a:solidFill>
                          <a:effectLst/>
                          <a:latin typeface="Roboto" panose="02000000000000000000" pitchFamily="2" charset="0"/>
                          <a:ea typeface="Roboto" panose="02000000000000000000" pitchFamily="2" charset="0"/>
                        </a:rPr>
                        <a:t>Utility Association </a:t>
                      </a:r>
                    </a:p>
                  </a:txBody>
                  <a:tcPr marT="0" marB="0" anchor="ctr">
                    <a:solidFill>
                      <a:schemeClr val="accent3">
                        <a:tint val="40000"/>
                      </a:schemeClr>
                    </a:solidFill>
                  </a:tcPr>
                </a:tc>
                <a:tc>
                  <a:txBody>
                    <a:bodyPr/>
                    <a:lstStyle/>
                    <a:p>
                      <a:pPr algn="ctr" fontAlgn="ctr"/>
                      <a:r>
                        <a:rPr lang="en-US" sz="1200" b="0" i="0" u="none" strike="noStrike" kern="1200">
                          <a:solidFill>
                            <a:srgbClr val="000000"/>
                          </a:solidFill>
                          <a:effectLst/>
                          <a:latin typeface="Roboto" panose="02000000000000000000" pitchFamily="2" charset="0"/>
                          <a:ea typeface="Roboto" panose="02000000000000000000" pitchFamily="2" charset="0"/>
                          <a:cs typeface="+mn-cs"/>
                        </a:rPr>
                        <a:t>$219</a:t>
                      </a:r>
                      <a:endParaRPr lang="en-US" sz="1200" b="0" i="0" u="none" strike="noStrike">
                        <a:solidFill>
                          <a:srgbClr val="000000"/>
                        </a:solidFill>
                        <a:effectLst/>
                        <a:latin typeface="Roboto" panose="02000000000000000000" pitchFamily="2" charset="0"/>
                        <a:ea typeface="Roboto" panose="02000000000000000000" pitchFamily="2" charset="0"/>
                      </a:endParaRP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$18</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a:solidFill>
                            <a:srgbClr val="000000"/>
                          </a:solidFill>
                          <a:effectLst/>
                          <a:latin typeface="Roboto" panose="02000000000000000000" pitchFamily="2" charset="0"/>
                          <a:ea typeface="Roboto" panose="02000000000000000000" pitchFamily="2" charset="0"/>
                          <a:cs typeface="+mn-cs"/>
                        </a:rPr>
                        <a:t>(per Occupant)</a:t>
                      </a:r>
                    </a:p>
                  </a:txBody>
                  <a:tcPr marT="0" marB="0" anchor="ctr">
                    <a:solidFill>
                      <a:schemeClr val="accent3">
                        <a:tint val="40000"/>
                      </a:schemeClr>
                    </a:solidFill>
                  </a:tcPr>
                </a:tc>
                <a:tc>
                  <a:txBody>
                    <a:bodyPr/>
                    <a:lstStyle/>
                    <a:p>
                      <a:pPr marL="0" algn="ctr" defTabSz="914400" rtl="0" eaLnBrk="1" fontAlgn="b" latinLnBrk="0" hangingPunct="1"/>
                      <a:r>
                        <a:rPr lang="en-US" sz="1200" b="0" i="0" u="none" strike="noStrike" kern="1200" dirty="0">
                          <a:solidFill>
                            <a:srgbClr val="000000"/>
                          </a:solidFill>
                          <a:effectLst/>
                          <a:latin typeface="Roboto" panose="02000000000000000000" pitchFamily="2" charset="0"/>
                          <a:ea typeface="Roboto" panose="02000000000000000000" pitchFamily="2" charset="0"/>
                          <a:cs typeface="+mn-cs"/>
                        </a:rPr>
                        <a:t>Net + Savings</a:t>
                      </a:r>
                    </a:p>
                  </a:txBody>
                  <a:tcPr marT="0" marB="0" anchor="ctr">
                    <a:solidFill>
                      <a:schemeClr val="accent3">
                        <a:tint val="40000"/>
                      </a:schemeClr>
                    </a:solidFill>
                  </a:tcPr>
                </a:tc>
                <a:extLst>
                  <a:ext uri="{0D108BD9-81ED-4DB2-BD59-A6C34878D82A}">
                    <a16:rowId xmlns:a16="http://schemas.microsoft.com/office/drawing/2014/main" xmlns="" val="35332066"/>
                  </a:ext>
                </a:extLst>
              </a:tr>
            </a:tbl>
          </a:graphicData>
        </a:graphic>
      </p:graphicFrame>
      <p:sp>
        <p:nvSpPr>
          <p:cNvPr id="11" name="Rectangle 10">
            <a:extLst>
              <a:ext uri="{FF2B5EF4-FFF2-40B4-BE49-F238E27FC236}">
                <a16:creationId xmlns:a16="http://schemas.microsoft.com/office/drawing/2014/main" xmlns="" id="{027BAF5F-A2FD-410F-853F-AFFA9B35A52F}"/>
              </a:ext>
            </a:extLst>
          </p:cNvPr>
          <p:cNvSpPr/>
          <p:nvPr/>
        </p:nvSpPr>
        <p:spPr>
          <a:xfrm>
            <a:off x="380998" y="1588730"/>
            <a:ext cx="10972800"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a:latin typeface="Roboto" panose="02000000000000000000" pitchFamily="2" charset="0"/>
                <a:ea typeface="Roboto" panose="02000000000000000000" pitchFamily="2" charset="0"/>
              </a:rPr>
              <a:t>Cost Performance - OpEx</a:t>
            </a:r>
          </a:p>
        </p:txBody>
      </p:sp>
      <p:sp>
        <p:nvSpPr>
          <p:cNvPr id="12" name="Oval 11">
            <a:extLst>
              <a:ext uri="{FF2B5EF4-FFF2-40B4-BE49-F238E27FC236}">
                <a16:creationId xmlns:a16="http://schemas.microsoft.com/office/drawing/2014/main" xmlns="" id="{37FCB72D-D1BE-4946-87E2-49A76ED37D7E}"/>
              </a:ext>
            </a:extLst>
          </p:cNvPr>
          <p:cNvSpPr/>
          <p:nvPr/>
        </p:nvSpPr>
        <p:spPr>
          <a:xfrm>
            <a:off x="11508107" y="418531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56DA6F51-7E54-4CE9-B796-0FA50BB14A08}"/>
              </a:ext>
            </a:extLst>
          </p:cNvPr>
          <p:cNvSpPr/>
          <p:nvPr/>
        </p:nvSpPr>
        <p:spPr>
          <a:xfrm>
            <a:off x="11508107" y="449011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F7CA04BE-F9DF-4F60-88D7-C4B3A16E9DB0}"/>
              </a:ext>
            </a:extLst>
          </p:cNvPr>
          <p:cNvSpPr/>
          <p:nvPr/>
        </p:nvSpPr>
        <p:spPr>
          <a:xfrm>
            <a:off x="11508107" y="5013991"/>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DEB7A346-2692-4E8E-82F4-CEEB97B46693}"/>
              </a:ext>
            </a:extLst>
          </p:cNvPr>
          <p:cNvSpPr/>
          <p:nvPr/>
        </p:nvSpPr>
        <p:spPr>
          <a:xfrm>
            <a:off x="11508107" y="5299741"/>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62821168-CC36-44F9-8A6B-45C4E8261BC9}"/>
              </a:ext>
            </a:extLst>
          </p:cNvPr>
          <p:cNvSpPr/>
          <p:nvPr/>
        </p:nvSpPr>
        <p:spPr>
          <a:xfrm>
            <a:off x="11508107" y="556926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CFD4AD47-33B9-48F1-B396-6BC844B46BC2}"/>
              </a:ext>
            </a:extLst>
          </p:cNvPr>
          <p:cNvSpPr/>
          <p:nvPr/>
        </p:nvSpPr>
        <p:spPr>
          <a:xfrm>
            <a:off x="11508107" y="3118516"/>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CA02F1D4-9188-401E-98F1-4B9D527B7EB8}"/>
              </a:ext>
            </a:extLst>
          </p:cNvPr>
          <p:cNvSpPr/>
          <p:nvPr/>
        </p:nvSpPr>
        <p:spPr>
          <a:xfrm>
            <a:off x="11508107" y="2823241"/>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1103DF33-AD23-4653-9358-8DACB58D6133}"/>
              </a:ext>
            </a:extLst>
          </p:cNvPr>
          <p:cNvSpPr txBox="1"/>
          <p:nvPr/>
        </p:nvSpPr>
        <p:spPr>
          <a:xfrm>
            <a:off x="4687504"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Annual Savings ($/yr)</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xmlns="" id="{053EA5E1-FFB0-4DA0-A0F1-2F45341D51A5}"/>
              </a:ext>
            </a:extLst>
          </p:cNvPr>
          <p:cNvSpPr txBox="1"/>
          <p:nvPr/>
        </p:nvSpPr>
        <p:spPr>
          <a:xfrm>
            <a:off x="6362299" y="2040642"/>
            <a:ext cx="1674796" cy="276999"/>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Savings/Month</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xmlns="" id="{C701E104-9F72-4A5F-B5F1-79CD91AC8C3E}"/>
              </a:ext>
            </a:extLst>
          </p:cNvPr>
          <p:cNvSpPr txBox="1"/>
          <p:nvPr/>
        </p:nvSpPr>
        <p:spPr>
          <a:xfrm>
            <a:off x="8020650" y="1948309"/>
            <a:ext cx="1674796" cy="461665"/>
          </a:xfrm>
          <a:prstGeom prst="rect">
            <a:avLst/>
          </a:prstGeom>
          <a:noFill/>
        </p:spPr>
        <p:txBody>
          <a:bodyPr wrap="square" rtlCol="0">
            <a:spAutoFit/>
          </a:bodyPr>
          <a:lstStyle/>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Savings Per </a:t>
            </a:r>
          </a:p>
          <a:p>
            <a:pPr algn="ctr"/>
            <a:r>
              <a:rPr lang="en-US" altLang="ko-KR" sz="1200" b="1">
                <a:solidFill>
                  <a:schemeClr val="tx1">
                    <a:lumMod val="75000"/>
                    <a:lumOff val="25000"/>
                  </a:schemeClr>
                </a:solidFill>
                <a:latin typeface="Roboto" panose="02000000000000000000" pitchFamily="2" charset="0"/>
                <a:ea typeface="Roboto" panose="02000000000000000000" pitchFamily="2" charset="0"/>
              </a:rPr>
              <a:t>Capita or SF</a:t>
            </a:r>
            <a:endParaRPr lang="en-US" sz="1200">
              <a:solidFill>
                <a:schemeClr val="tx1">
                  <a:lumMod val="75000"/>
                  <a:lumOff val="25000"/>
                </a:schemeClr>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xmlns="" id="{ECF12131-9730-412D-91C1-07F6D4326E29}"/>
              </a:ext>
            </a:extLst>
          </p:cNvPr>
          <p:cNvSpPr txBox="1"/>
          <p:nvPr/>
        </p:nvSpPr>
        <p:spPr>
          <a:xfrm>
            <a:off x="4932463" y="5878442"/>
            <a:ext cx="1188720" cy="276999"/>
          </a:xfrm>
          <a:prstGeom prst="rect">
            <a:avLst/>
          </a:prstGeom>
          <a:solidFill>
            <a:schemeClr val="accent4">
              <a:lumMod val="20000"/>
              <a:lumOff val="80000"/>
            </a:schemeClr>
          </a:solidFill>
        </p:spPr>
        <p:txBody>
          <a:bodyPr wrap="square" rtlCol="0">
            <a:spAutoFit/>
          </a:bodyPr>
          <a:lstStyle/>
          <a:p>
            <a:pPr algn="ctr"/>
            <a:r>
              <a:rPr lang="en-US" sz="1200" b="1">
                <a:latin typeface="Roboto" panose="02000000000000000000" pitchFamily="2" charset="0"/>
                <a:ea typeface="Roboto" panose="02000000000000000000" pitchFamily="2" charset="0"/>
              </a:rPr>
              <a:t>Net Savings !</a:t>
            </a:r>
          </a:p>
        </p:txBody>
      </p:sp>
      <p:sp>
        <p:nvSpPr>
          <p:cNvPr id="23" name="Rectangle 22">
            <a:extLst>
              <a:ext uri="{FF2B5EF4-FFF2-40B4-BE49-F238E27FC236}">
                <a16:creationId xmlns:a16="http://schemas.microsoft.com/office/drawing/2014/main" xmlns="" id="{8AD14CD6-072E-4E2D-985A-0AC1064F619D}"/>
              </a:ext>
            </a:extLst>
          </p:cNvPr>
          <p:cNvSpPr/>
          <p:nvPr/>
        </p:nvSpPr>
        <p:spPr>
          <a:xfrm>
            <a:off x="4932463" y="4991100"/>
            <a:ext cx="1188720" cy="806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20385B7D-E368-4961-BC3D-46852F85BCD8}"/>
              </a:ext>
            </a:extLst>
          </p:cNvPr>
          <p:cNvSpPr/>
          <p:nvPr/>
        </p:nvSpPr>
        <p:spPr>
          <a:xfrm>
            <a:off x="4929940" y="4185316"/>
            <a:ext cx="1188720" cy="527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97E17D1B-FCC3-44DE-902D-1603CBD62F3D}"/>
              </a:ext>
            </a:extLst>
          </p:cNvPr>
          <p:cNvSpPr txBox="1"/>
          <p:nvPr/>
        </p:nvSpPr>
        <p:spPr>
          <a:xfrm>
            <a:off x="3312848" y="4218176"/>
            <a:ext cx="1374656" cy="461665"/>
          </a:xfrm>
          <a:prstGeom prst="rect">
            <a:avLst/>
          </a:prstGeom>
          <a:solidFill>
            <a:schemeClr val="accent4">
              <a:lumMod val="20000"/>
              <a:lumOff val="80000"/>
            </a:schemeClr>
          </a:solidFill>
        </p:spPr>
        <p:txBody>
          <a:bodyPr wrap="square" lIns="45720" rIns="45720" rtlCol="0">
            <a:spAutoFit/>
          </a:bodyPr>
          <a:lstStyle/>
          <a:p>
            <a:r>
              <a:rPr lang="en-US" sz="800" b="1">
                <a:latin typeface="Roboto" panose="02000000000000000000" pitchFamily="2" charset="0"/>
                <a:ea typeface="Roboto" panose="02000000000000000000" pitchFamily="2" charset="0"/>
              </a:rPr>
              <a:t>Dues based on Amortized CapEx and annual expenses for Utility Association</a:t>
            </a:r>
          </a:p>
        </p:txBody>
      </p:sp>
      <p:sp>
        <p:nvSpPr>
          <p:cNvPr id="26" name="TextBox 25">
            <a:extLst>
              <a:ext uri="{FF2B5EF4-FFF2-40B4-BE49-F238E27FC236}">
                <a16:creationId xmlns:a16="http://schemas.microsoft.com/office/drawing/2014/main" xmlns="" id="{8BE2A6B9-A261-44CD-A804-725949FD7BF3}"/>
              </a:ext>
            </a:extLst>
          </p:cNvPr>
          <p:cNvSpPr txBox="1"/>
          <p:nvPr/>
        </p:nvSpPr>
        <p:spPr>
          <a:xfrm>
            <a:off x="233494" y="5955631"/>
            <a:ext cx="3332401" cy="430887"/>
          </a:xfrm>
          <a:prstGeom prst="rect">
            <a:avLst/>
          </a:prstGeom>
          <a:noFill/>
        </p:spPr>
        <p:txBody>
          <a:bodyPr wrap="square" rtlCol="0">
            <a:spAutoFit/>
          </a:bodyPr>
          <a:lstStyle/>
          <a:p>
            <a:r>
              <a:rPr lang="en-US" sz="1100" i="1" dirty="0"/>
              <a:t>Note: negative values represent costs, positive as savings</a:t>
            </a:r>
          </a:p>
        </p:txBody>
      </p:sp>
    </p:spTree>
    <p:extLst>
      <p:ext uri="{BB962C8B-B14F-4D97-AF65-F5344CB8AC3E}">
        <p14:creationId xmlns:p14="http://schemas.microsoft.com/office/powerpoint/2010/main" val="349319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xmlns="" id="{19C667E0-51AD-44B6-AF84-E2273E674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123" b="22067"/>
          <a:stretch/>
        </p:blipFill>
        <p:spPr>
          <a:xfrm>
            <a:off x="0" y="2105130"/>
            <a:ext cx="12192000" cy="3084844"/>
          </a:xfrm>
          <a:prstGeom prst="rect">
            <a:avLst/>
          </a:prstGeom>
        </p:spPr>
      </p:pic>
      <p:sp>
        <p:nvSpPr>
          <p:cNvPr id="3" name="Rectangle 2">
            <a:extLst>
              <a:ext uri="{FF2B5EF4-FFF2-40B4-BE49-F238E27FC236}">
                <a16:creationId xmlns:a16="http://schemas.microsoft.com/office/drawing/2014/main" xmlns="" id="{35E69F59-2C94-4F0F-85C5-E5CD54DC6E63}"/>
              </a:ext>
            </a:extLst>
          </p:cNvPr>
          <p:cNvSpPr/>
          <p:nvPr/>
        </p:nvSpPr>
        <p:spPr>
          <a:xfrm>
            <a:off x="0" y="2083437"/>
            <a:ext cx="12192000" cy="3128229"/>
          </a:xfrm>
          <a:prstGeom prst="rect">
            <a:avLst/>
          </a:prstGeom>
          <a:solidFill>
            <a:srgbClr val="101F3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B1567578-6C1C-4723-AC60-E529C19C4AE2}"/>
              </a:ext>
            </a:extLst>
          </p:cNvPr>
          <p:cNvSpPr>
            <a:spLocks noGrp="1"/>
          </p:cNvSpPr>
          <p:nvPr>
            <p:ph type="title"/>
          </p:nvPr>
        </p:nvSpPr>
        <p:spPr>
          <a:prstGeom prst="rect">
            <a:avLst/>
          </a:prstGeom>
          <a:effectLst>
            <a:outerShdw dist="50800" dir="2700000" algn="tl" rotWithShape="0">
              <a:srgbClr val="50A5F2">
                <a:alpha val="50000"/>
              </a:srgbClr>
            </a:outerShdw>
          </a:effectLst>
        </p:spPr>
        <p:txBody>
          <a:bodyPr anchor="ctr">
            <a:normAutofit/>
          </a:bodyPr>
          <a:lstStyle/>
          <a:p>
            <a:r>
              <a:rPr lang="en-US" sz="6200" b="1" dirty="0" smtClean="0">
                <a:solidFill>
                  <a:schemeClr val="bg1"/>
                </a:solidFill>
                <a:latin typeface="Roboto" panose="02000000000000000000" pitchFamily="2" charset="0"/>
                <a:ea typeface="Roboto" panose="02000000000000000000" pitchFamily="2" charset="0"/>
              </a:rPr>
              <a:t>Program </a:t>
            </a:r>
            <a:r>
              <a:rPr lang="en-US" sz="6200" dirty="0" smtClean="0">
                <a:solidFill>
                  <a:schemeClr val="bg1"/>
                </a:solidFill>
              </a:rPr>
              <a:t>Comparison</a:t>
            </a:r>
            <a:endParaRPr lang="en-US" sz="6200" b="1" dirty="0">
              <a:solidFill>
                <a:schemeClr val="bg1"/>
              </a:solidFill>
              <a:latin typeface="Roboto" panose="02000000000000000000" pitchFamily="2" charset="0"/>
              <a:ea typeface="Roboto" panose="02000000000000000000" pitchFamily="2" charset="0"/>
            </a:endParaRPr>
          </a:p>
        </p:txBody>
      </p:sp>
      <p:pic>
        <p:nvPicPr>
          <p:cNvPr id="8" name="Picture 7" descr="Logo&#10;&#10;Description automatically generated" hidden="1">
            <a:extLst>
              <a:ext uri="{FF2B5EF4-FFF2-40B4-BE49-F238E27FC236}">
                <a16:creationId xmlns:a16="http://schemas.microsoft.com/office/drawing/2014/main" xmlns="" id="{BB81489D-7B5A-4FF9-A50F-5CC8466B5C79}"/>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5537"/>
          <a:stretch/>
        </p:blipFill>
        <p:spPr>
          <a:xfrm>
            <a:off x="2115178" y="443792"/>
            <a:ext cx="3237872" cy="1502820"/>
          </a:xfrm>
          <a:prstGeom prst="rect">
            <a:avLst/>
          </a:prstGeom>
          <a:effectLst/>
        </p:spPr>
      </p:pic>
      <p:sp>
        <p:nvSpPr>
          <p:cNvPr id="5" name="TextBox 4"/>
          <p:cNvSpPr txBox="1"/>
          <p:nvPr/>
        </p:nvSpPr>
        <p:spPr>
          <a:xfrm>
            <a:off x="10543430" y="6162261"/>
            <a:ext cx="1502796" cy="612250"/>
          </a:xfrm>
          <a:prstGeom prst="rect">
            <a:avLst/>
          </a:prstGeom>
          <a:solidFill>
            <a:schemeClr val="bg1"/>
          </a:solid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16824204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xmlns="" id="{E967BED1-726D-4C70-9FB3-9498DFD4FAA0}"/>
              </a:ext>
            </a:extLst>
          </p:cNvPr>
          <p:cNvPicPr>
            <a:picLocks noChangeAspect="1"/>
          </p:cNvPicPr>
          <p:nvPr/>
        </p:nvPicPr>
        <p:blipFill rotWithShape="1">
          <a:blip r:embed="rId2"/>
          <a:srcRect b="2154"/>
          <a:stretch/>
        </p:blipFill>
        <p:spPr>
          <a:xfrm>
            <a:off x="1576775" y="784567"/>
            <a:ext cx="10538915" cy="5598066"/>
          </a:xfrm>
          <a:prstGeom prst="rect">
            <a:avLst/>
          </a:prstGeom>
        </p:spPr>
      </p:pic>
      <p:pic>
        <p:nvPicPr>
          <p:cNvPr id="29" name="Picture 28">
            <a:extLst>
              <a:ext uri="{FF2B5EF4-FFF2-40B4-BE49-F238E27FC236}">
                <a16:creationId xmlns:a16="http://schemas.microsoft.com/office/drawing/2014/main" xmlns="" id="{94244D79-B073-431B-81CB-3CFFB36E7E8A}"/>
              </a:ext>
            </a:extLst>
          </p:cNvPr>
          <p:cNvPicPr>
            <a:picLocks noChangeAspect="1"/>
          </p:cNvPicPr>
          <p:nvPr/>
        </p:nvPicPr>
        <p:blipFill>
          <a:blip r:embed="rId3"/>
          <a:stretch>
            <a:fillRect/>
          </a:stretch>
        </p:blipFill>
        <p:spPr>
          <a:xfrm>
            <a:off x="310804" y="2577832"/>
            <a:ext cx="1134650" cy="1151973"/>
          </a:xfrm>
          <a:prstGeom prst="rect">
            <a:avLst/>
          </a:prstGeom>
        </p:spPr>
      </p:pic>
      <p:pic>
        <p:nvPicPr>
          <p:cNvPr id="31" name="Picture 30">
            <a:extLst>
              <a:ext uri="{FF2B5EF4-FFF2-40B4-BE49-F238E27FC236}">
                <a16:creationId xmlns:a16="http://schemas.microsoft.com/office/drawing/2014/main" xmlns="" id="{FD445F88-DDCA-4494-900F-788C9852A533}"/>
              </a:ext>
            </a:extLst>
          </p:cNvPr>
          <p:cNvPicPr>
            <a:picLocks noChangeAspect="1"/>
          </p:cNvPicPr>
          <p:nvPr/>
        </p:nvPicPr>
        <p:blipFill>
          <a:blip r:embed="rId4"/>
          <a:stretch>
            <a:fillRect/>
          </a:stretch>
        </p:blipFill>
        <p:spPr>
          <a:xfrm>
            <a:off x="375278" y="4063045"/>
            <a:ext cx="1546292" cy="1043192"/>
          </a:xfrm>
          <a:prstGeom prst="rect">
            <a:avLst/>
          </a:prstGeom>
        </p:spPr>
      </p:pic>
      <p:pic>
        <p:nvPicPr>
          <p:cNvPr id="4" name="Picture 3">
            <a:extLst>
              <a:ext uri="{FF2B5EF4-FFF2-40B4-BE49-F238E27FC236}">
                <a16:creationId xmlns:a16="http://schemas.microsoft.com/office/drawing/2014/main" xmlns="" id="{2A0BB122-D569-48CC-B27C-8737F9BA8F5F}"/>
              </a:ext>
            </a:extLst>
          </p:cNvPr>
          <p:cNvPicPr>
            <a:picLocks noChangeAspect="1"/>
          </p:cNvPicPr>
          <p:nvPr/>
        </p:nvPicPr>
        <p:blipFill>
          <a:blip r:embed="rId5"/>
          <a:stretch>
            <a:fillRect/>
          </a:stretch>
        </p:blipFill>
        <p:spPr>
          <a:xfrm>
            <a:off x="303359" y="5439477"/>
            <a:ext cx="1930114" cy="739193"/>
          </a:xfrm>
          <a:prstGeom prst="rect">
            <a:avLst/>
          </a:prstGeom>
        </p:spPr>
      </p:pic>
      <p:sp>
        <p:nvSpPr>
          <p:cNvPr id="23" name="Title 5">
            <a:extLst>
              <a:ext uri="{FF2B5EF4-FFF2-40B4-BE49-F238E27FC236}">
                <a16:creationId xmlns:a16="http://schemas.microsoft.com/office/drawing/2014/main" xmlns="" id="{C7C97EBE-651A-4FD6-9990-809D027A4CB8}"/>
              </a:ext>
            </a:extLst>
          </p:cNvPr>
          <p:cNvSpPr txBox="1">
            <a:spLocks/>
          </p:cNvSpPr>
          <p:nvPr/>
        </p:nvSpPr>
        <p:spPr>
          <a:xfrm>
            <a:off x="1216538" y="432599"/>
            <a:ext cx="3889991" cy="71317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600" b="1" kern="1200">
                <a:solidFill>
                  <a:srgbClr val="05406D"/>
                </a:solidFill>
                <a:latin typeface="Roboto" panose="02000000000000000000" pitchFamily="2" charset="0"/>
                <a:ea typeface="Roboto" panose="02000000000000000000" pitchFamily="2" charset="0"/>
                <a:cs typeface="+mj-cs"/>
              </a:defRPr>
            </a:lvl1pPr>
          </a:lstStyle>
          <a:p>
            <a:r>
              <a:rPr lang="en-US" dirty="0"/>
              <a:t>Scenario Comparison</a:t>
            </a:r>
          </a:p>
        </p:txBody>
      </p:sp>
      <p:sp>
        <p:nvSpPr>
          <p:cNvPr id="56" name="TextBox 55">
            <a:extLst>
              <a:ext uri="{FF2B5EF4-FFF2-40B4-BE49-F238E27FC236}">
                <a16:creationId xmlns:a16="http://schemas.microsoft.com/office/drawing/2014/main" xmlns="" id="{7BE1A8E6-E520-4037-B418-1E96078B8758}"/>
              </a:ext>
            </a:extLst>
          </p:cNvPr>
          <p:cNvSpPr txBox="1"/>
          <p:nvPr/>
        </p:nvSpPr>
        <p:spPr>
          <a:xfrm rot="16200000">
            <a:off x="657929" y="2786348"/>
            <a:ext cx="1837691" cy="307777"/>
          </a:xfrm>
          <a:prstGeom prst="rect">
            <a:avLst/>
          </a:prstGeom>
          <a:solidFill>
            <a:schemeClr val="bg1"/>
          </a:solidFill>
        </p:spPr>
        <p:txBody>
          <a:bodyPr wrap="square" rtlCol="0">
            <a:spAutoFit/>
          </a:bodyPr>
          <a:lstStyle/>
          <a:p>
            <a:r>
              <a:rPr lang="en-US" sz="1400" dirty="0"/>
              <a:t>Resource Footprint</a:t>
            </a:r>
          </a:p>
        </p:txBody>
      </p:sp>
      <p:sp>
        <p:nvSpPr>
          <p:cNvPr id="57" name="TextBox 56">
            <a:extLst>
              <a:ext uri="{FF2B5EF4-FFF2-40B4-BE49-F238E27FC236}">
                <a16:creationId xmlns:a16="http://schemas.microsoft.com/office/drawing/2014/main" xmlns="" id="{40F36A52-9695-428D-B5AC-92AA82F6F5B5}"/>
              </a:ext>
            </a:extLst>
          </p:cNvPr>
          <p:cNvSpPr txBox="1"/>
          <p:nvPr/>
        </p:nvSpPr>
        <p:spPr>
          <a:xfrm rot="16200000">
            <a:off x="3978523" y="4206071"/>
            <a:ext cx="1475752" cy="523220"/>
          </a:xfrm>
          <a:prstGeom prst="rect">
            <a:avLst/>
          </a:prstGeom>
          <a:noFill/>
        </p:spPr>
        <p:txBody>
          <a:bodyPr wrap="square" rtlCol="0">
            <a:spAutoFit/>
          </a:bodyPr>
          <a:lstStyle/>
          <a:p>
            <a:pPr algn="ctr"/>
            <a:r>
              <a:rPr lang="en-US" sz="1400" dirty="0"/>
              <a:t>Incremental CAPEX</a:t>
            </a:r>
          </a:p>
        </p:txBody>
      </p:sp>
      <p:sp>
        <p:nvSpPr>
          <p:cNvPr id="58" name="TextBox 57">
            <a:extLst>
              <a:ext uri="{FF2B5EF4-FFF2-40B4-BE49-F238E27FC236}">
                <a16:creationId xmlns:a16="http://schemas.microsoft.com/office/drawing/2014/main" xmlns="" id="{759C7420-1055-4B3A-83E5-B6B4B273762C}"/>
              </a:ext>
            </a:extLst>
          </p:cNvPr>
          <p:cNvSpPr txBox="1"/>
          <p:nvPr/>
        </p:nvSpPr>
        <p:spPr>
          <a:xfrm rot="16200000">
            <a:off x="3977384" y="5383147"/>
            <a:ext cx="1475752" cy="523220"/>
          </a:xfrm>
          <a:prstGeom prst="rect">
            <a:avLst/>
          </a:prstGeom>
          <a:noFill/>
        </p:spPr>
        <p:txBody>
          <a:bodyPr wrap="square" rtlCol="0">
            <a:spAutoFit/>
          </a:bodyPr>
          <a:lstStyle/>
          <a:p>
            <a:pPr algn="ctr"/>
            <a:r>
              <a:rPr lang="en-US" sz="1400" dirty="0"/>
              <a:t>Incremental OPEX</a:t>
            </a:r>
          </a:p>
        </p:txBody>
      </p:sp>
    </p:spTree>
    <p:extLst>
      <p:ext uri="{BB962C8B-B14F-4D97-AF65-F5344CB8AC3E}">
        <p14:creationId xmlns:p14="http://schemas.microsoft.com/office/powerpoint/2010/main" val="3504059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Leaky Tap with solid fill">
            <a:extLst>
              <a:ext uri="{FF2B5EF4-FFF2-40B4-BE49-F238E27FC236}">
                <a16:creationId xmlns:a16="http://schemas.microsoft.com/office/drawing/2014/main" xmlns="" id="{76043F29-79FF-43EF-84F4-4F9C7B17F2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418147" y="2004869"/>
            <a:ext cx="990385" cy="990385"/>
          </a:xfrm>
          <a:prstGeom prst="rect">
            <a:avLst/>
          </a:prstGeom>
        </p:spPr>
      </p:pic>
      <p:pic>
        <p:nvPicPr>
          <p:cNvPr id="13" name="Graphic 12" descr="Garbage with solid fill">
            <a:extLst>
              <a:ext uri="{FF2B5EF4-FFF2-40B4-BE49-F238E27FC236}">
                <a16:creationId xmlns:a16="http://schemas.microsoft.com/office/drawing/2014/main" xmlns="" id="{D48E8BC3-EC5D-4FB7-8D68-B56D1FFB5D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871686" y="2004869"/>
            <a:ext cx="914400" cy="914400"/>
          </a:xfrm>
          <a:prstGeom prst="rect">
            <a:avLst/>
          </a:prstGeom>
        </p:spPr>
      </p:pic>
      <p:sp>
        <p:nvSpPr>
          <p:cNvPr id="15" name="Rectangle 14">
            <a:extLst>
              <a:ext uri="{FF2B5EF4-FFF2-40B4-BE49-F238E27FC236}">
                <a16:creationId xmlns:a16="http://schemas.microsoft.com/office/drawing/2014/main" xmlns="" id="{C4595949-C2A9-4BAC-B980-B40ABF0DE90B}"/>
              </a:ext>
            </a:extLst>
          </p:cNvPr>
          <p:cNvSpPr/>
          <p:nvPr/>
        </p:nvSpPr>
        <p:spPr>
          <a:xfrm>
            <a:off x="8986686" y="2014680"/>
            <a:ext cx="2743200" cy="2057400"/>
          </a:xfrm>
          <a:prstGeom prst="rect">
            <a:avLst/>
          </a:prstGeom>
          <a:solidFill>
            <a:srgbClr val="E13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prstClr val="white"/>
              </a:solidFill>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xmlns="" id="{053F31D3-2342-4ACC-BD6D-6775A4643186}"/>
              </a:ext>
            </a:extLst>
          </p:cNvPr>
          <p:cNvSpPr/>
          <p:nvPr/>
        </p:nvSpPr>
        <p:spPr>
          <a:xfrm>
            <a:off x="6929286" y="1522521"/>
            <a:ext cx="4800600" cy="320040"/>
          </a:xfrm>
          <a:prstGeom prst="rect">
            <a:avLst/>
          </a:prstGeom>
          <a:solidFill>
            <a:srgbClr val="E13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prstClr val="white"/>
                </a:solidFill>
                <a:latin typeface="Roboto" panose="02000000000000000000" pitchFamily="2" charset="0"/>
                <a:ea typeface="Roboto" panose="02000000000000000000" pitchFamily="2" charset="0"/>
              </a:rPr>
              <a:t>WASTE</a:t>
            </a:r>
            <a:endParaRPr lang="en-US" sz="1400" b="1">
              <a:solidFill>
                <a:prstClr val="white"/>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xmlns="" id="{088B172F-23EF-4678-9429-16321F30616E}"/>
              </a:ext>
            </a:extLst>
          </p:cNvPr>
          <p:cNvSpPr txBox="1"/>
          <p:nvPr/>
        </p:nvSpPr>
        <p:spPr>
          <a:xfrm>
            <a:off x="9165176" y="2259112"/>
            <a:ext cx="2418556" cy="1381147"/>
          </a:xfrm>
          <a:prstGeom prst="rect">
            <a:avLst/>
          </a:prstGeom>
          <a:noFill/>
        </p:spPr>
        <p:txBody>
          <a:bodyPr wrap="square" rtlCol="0">
            <a:spAutoFit/>
          </a:bodyPr>
          <a:lstStyle/>
          <a:p>
            <a:pPr defTabSz="914400">
              <a:lnSpc>
                <a:spcPts val="1800"/>
              </a:lnSpc>
              <a:defRPr/>
            </a:pPr>
            <a:r>
              <a:rPr lang="en-US" sz="2100" b="1" dirty="0">
                <a:solidFill>
                  <a:prstClr val="white"/>
                </a:solidFill>
                <a:latin typeface="Roboto" panose="02000000000000000000" pitchFamily="2" charset="0"/>
                <a:ea typeface="Roboto" panose="02000000000000000000" pitchFamily="2" charset="0"/>
              </a:rPr>
              <a:t>50%</a:t>
            </a:r>
          </a:p>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Waste Diversion</a:t>
            </a:r>
          </a:p>
          <a:p>
            <a:pPr defTabSz="914400">
              <a:lnSpc>
                <a:spcPts val="1800"/>
              </a:lnSpc>
              <a:spcBef>
                <a:spcPts val="1200"/>
              </a:spcBef>
              <a:defRPr/>
            </a:pPr>
            <a:r>
              <a:rPr lang="en-US" sz="2100" b="1" dirty="0">
                <a:solidFill>
                  <a:prstClr val="white"/>
                </a:solidFill>
                <a:latin typeface="Roboto" panose="02000000000000000000" pitchFamily="2" charset="0"/>
                <a:ea typeface="Roboto" panose="02000000000000000000" pitchFamily="2" charset="0"/>
              </a:rPr>
              <a:t>75%</a:t>
            </a:r>
          </a:p>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Construction waste diversion</a:t>
            </a:r>
          </a:p>
          <a:p>
            <a:pPr defTabSz="914400">
              <a:lnSpc>
                <a:spcPts val="1800"/>
              </a:lnSpc>
              <a:defRPr/>
            </a:pPr>
            <a:endParaRPr lang="en-US" sz="1200" dirty="0">
              <a:solidFill>
                <a:prstClr val="white"/>
              </a:solidFill>
              <a:latin typeface="Roboto" panose="02000000000000000000" pitchFamily="2" charset="0"/>
              <a:ea typeface="Roboto" panose="02000000000000000000" pitchFamily="2" charset="0"/>
            </a:endParaRPr>
          </a:p>
        </p:txBody>
      </p:sp>
      <p:sp>
        <p:nvSpPr>
          <p:cNvPr id="18" name="Rectangle 17">
            <a:extLst>
              <a:ext uri="{FF2B5EF4-FFF2-40B4-BE49-F238E27FC236}">
                <a16:creationId xmlns:a16="http://schemas.microsoft.com/office/drawing/2014/main" xmlns="" id="{E12F6768-8178-46D7-9756-837B9716694D}"/>
              </a:ext>
            </a:extLst>
          </p:cNvPr>
          <p:cNvSpPr/>
          <p:nvPr/>
        </p:nvSpPr>
        <p:spPr>
          <a:xfrm>
            <a:off x="3586415" y="2014680"/>
            <a:ext cx="2743200" cy="2057400"/>
          </a:xfrm>
          <a:prstGeom prst="rect">
            <a:avLst/>
          </a:prstGeom>
          <a:solidFill>
            <a:srgbClr val="50A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prstClr val="white"/>
              </a:solidFill>
              <a:latin typeface="Roboto" panose="02000000000000000000" pitchFamily="2" charset="0"/>
              <a:ea typeface="Roboto" panose="02000000000000000000" pitchFamily="2" charset="0"/>
            </a:endParaRPr>
          </a:p>
        </p:txBody>
      </p:sp>
      <p:sp>
        <p:nvSpPr>
          <p:cNvPr id="23" name="Rectangle 22">
            <a:extLst>
              <a:ext uri="{FF2B5EF4-FFF2-40B4-BE49-F238E27FC236}">
                <a16:creationId xmlns:a16="http://schemas.microsoft.com/office/drawing/2014/main" xmlns="" id="{AEACCE45-BFBD-431C-B751-9DC708AFCA7E}"/>
              </a:ext>
            </a:extLst>
          </p:cNvPr>
          <p:cNvSpPr/>
          <p:nvPr/>
        </p:nvSpPr>
        <p:spPr>
          <a:xfrm>
            <a:off x="1529015" y="1522521"/>
            <a:ext cx="4800600" cy="320040"/>
          </a:xfrm>
          <a:prstGeom prst="rect">
            <a:avLst/>
          </a:prstGeom>
          <a:solidFill>
            <a:srgbClr val="50A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prstClr val="white"/>
                </a:solidFill>
                <a:latin typeface="Roboto" panose="02000000000000000000" pitchFamily="2" charset="0"/>
                <a:ea typeface="Roboto" panose="02000000000000000000" pitchFamily="2" charset="0"/>
              </a:rPr>
              <a:t>WATER</a:t>
            </a:r>
            <a:endParaRPr lang="en-US" sz="1400" b="1">
              <a:solidFill>
                <a:prstClr val="white"/>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B2ED4B7E-7A28-4D4A-97F4-88DED9724B82}"/>
              </a:ext>
            </a:extLst>
          </p:cNvPr>
          <p:cNvSpPr txBox="1"/>
          <p:nvPr/>
        </p:nvSpPr>
        <p:spPr>
          <a:xfrm>
            <a:off x="3764905" y="2259112"/>
            <a:ext cx="3113588" cy="2227533"/>
          </a:xfrm>
          <a:prstGeom prst="rect">
            <a:avLst/>
          </a:prstGeom>
          <a:noFill/>
        </p:spPr>
        <p:txBody>
          <a:bodyPr wrap="square" rtlCol="0">
            <a:spAutoFit/>
          </a:bodyPr>
          <a:lstStyle/>
          <a:p>
            <a:pPr defTabSz="914400">
              <a:lnSpc>
                <a:spcPts val="1800"/>
              </a:lnSpc>
              <a:defRPr/>
            </a:pPr>
            <a:r>
              <a:rPr lang="en-US" sz="2100" b="1" dirty="0">
                <a:solidFill>
                  <a:prstClr val="white"/>
                </a:solidFill>
                <a:latin typeface="Roboto" panose="02000000000000000000" pitchFamily="2" charset="0"/>
                <a:ea typeface="Roboto" panose="02000000000000000000" pitchFamily="2" charset="0"/>
              </a:rPr>
              <a:t>-40%</a:t>
            </a:r>
          </a:p>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Potable Water</a:t>
            </a:r>
          </a:p>
          <a:p>
            <a:pPr defTabSz="914400">
              <a:lnSpc>
                <a:spcPts val="1800"/>
              </a:lnSpc>
              <a:spcBef>
                <a:spcPts val="1200"/>
              </a:spcBef>
              <a:defRPr/>
            </a:pPr>
            <a:r>
              <a:rPr lang="en-US" sz="2100" b="1" dirty="0">
                <a:solidFill>
                  <a:prstClr val="white"/>
                </a:solidFill>
                <a:latin typeface="Roboto" panose="02000000000000000000" pitchFamily="2" charset="0"/>
                <a:ea typeface="Roboto" panose="02000000000000000000" pitchFamily="2" charset="0"/>
              </a:rPr>
              <a:t>&gt;15%</a:t>
            </a:r>
          </a:p>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Reuse</a:t>
            </a:r>
          </a:p>
          <a:p>
            <a:pPr defTabSz="914400">
              <a:lnSpc>
                <a:spcPts val="1800"/>
              </a:lnSpc>
              <a:spcBef>
                <a:spcPts val="1200"/>
              </a:spcBef>
              <a:defRPr/>
            </a:pPr>
            <a:r>
              <a:rPr lang="en-US" sz="2100" b="1" dirty="0">
                <a:solidFill>
                  <a:prstClr val="white"/>
                </a:solidFill>
                <a:latin typeface="Roboto" panose="02000000000000000000" pitchFamily="2" charset="0"/>
                <a:ea typeface="Roboto" panose="02000000000000000000" pitchFamily="2" charset="0"/>
              </a:rPr>
              <a:t>100%</a:t>
            </a:r>
          </a:p>
          <a:p>
            <a:pPr defTabSz="914400">
              <a:lnSpc>
                <a:spcPts val="1800"/>
              </a:lnSpc>
              <a:defRPr/>
            </a:pPr>
            <a:r>
              <a:rPr lang="en-US" sz="1200" dirty="0">
                <a:solidFill>
                  <a:prstClr val="white"/>
                </a:solidFill>
                <a:latin typeface="Roboto" panose="02000000000000000000" pitchFamily="2" charset="0"/>
                <a:ea typeface="Roboto" panose="02000000000000000000" pitchFamily="2" charset="0"/>
              </a:rPr>
              <a:t>Non-Potable Irrigation</a:t>
            </a:r>
          </a:p>
          <a:p>
            <a:pPr defTabSz="914400">
              <a:lnSpc>
                <a:spcPts val="1800"/>
              </a:lnSpc>
              <a:defRPr/>
            </a:pPr>
            <a:endParaRPr lang="en-US" sz="1200" dirty="0">
              <a:solidFill>
                <a:prstClr val="white"/>
              </a:solidFill>
              <a:latin typeface="Roboto" panose="02000000000000000000" pitchFamily="2" charset="0"/>
              <a:ea typeface="Roboto" panose="02000000000000000000" pitchFamily="2" charset="0"/>
            </a:endParaRPr>
          </a:p>
          <a:p>
            <a:pPr defTabSz="914400">
              <a:lnSpc>
                <a:spcPts val="1800"/>
              </a:lnSpc>
              <a:defRPr/>
            </a:pPr>
            <a:endParaRPr lang="en-US" sz="1200" dirty="0">
              <a:solidFill>
                <a:prstClr val="white"/>
              </a:solidFill>
              <a:latin typeface="Roboto" panose="02000000000000000000" pitchFamily="2" charset="0"/>
              <a:ea typeface="Roboto" panose="02000000000000000000" pitchFamily="2" charset="0"/>
            </a:endParaRPr>
          </a:p>
        </p:txBody>
      </p:sp>
      <p:sp>
        <p:nvSpPr>
          <p:cNvPr id="41" name="Title 1">
            <a:extLst>
              <a:ext uri="{FF2B5EF4-FFF2-40B4-BE49-F238E27FC236}">
                <a16:creationId xmlns:a16="http://schemas.microsoft.com/office/drawing/2014/main" xmlns="" id="{4FC2B0B1-836B-4F58-A046-4B211B65F89B}"/>
              </a:ext>
            </a:extLst>
          </p:cNvPr>
          <p:cNvSpPr txBox="1">
            <a:spLocks/>
          </p:cNvSpPr>
          <p:nvPr/>
        </p:nvSpPr>
        <p:spPr>
          <a:xfrm>
            <a:off x="1393003" y="472622"/>
            <a:ext cx="9477487" cy="1381055"/>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sz="2600" b="1" dirty="0" smtClean="0">
                <a:solidFill>
                  <a:srgbClr val="05406D"/>
                </a:solidFill>
                <a:latin typeface="Roboto" panose="02000000000000000000" pitchFamily="2" charset="0"/>
                <a:ea typeface="Roboto" panose="02000000000000000000" pitchFamily="2" charset="0"/>
              </a:rPr>
              <a:t>Performance </a:t>
            </a:r>
            <a:r>
              <a:rPr lang="en-US" sz="2600" b="1" dirty="0">
                <a:solidFill>
                  <a:srgbClr val="05406D"/>
                </a:solidFill>
                <a:latin typeface="Roboto" panose="02000000000000000000" pitchFamily="2" charset="0"/>
                <a:ea typeface="Roboto" panose="02000000000000000000" pitchFamily="2" charset="0"/>
              </a:rPr>
              <a:t>Goals</a:t>
            </a:r>
          </a:p>
        </p:txBody>
      </p:sp>
      <p:pic>
        <p:nvPicPr>
          <p:cNvPr id="44" name="Graphic 43" descr="Badge Question Mark with solid fill">
            <a:extLst>
              <a:ext uri="{FF2B5EF4-FFF2-40B4-BE49-F238E27FC236}">
                <a16:creationId xmlns:a16="http://schemas.microsoft.com/office/drawing/2014/main" xmlns="" id="{E600030F-6E5B-459C-9933-AA6ED60B88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90146" y="4906705"/>
            <a:ext cx="1054267" cy="1054267"/>
          </a:xfrm>
          <a:prstGeom prst="rect">
            <a:avLst/>
          </a:prstGeom>
        </p:spPr>
      </p:pic>
      <p:sp>
        <p:nvSpPr>
          <p:cNvPr id="45" name="Rectangle 44">
            <a:extLst>
              <a:ext uri="{FF2B5EF4-FFF2-40B4-BE49-F238E27FC236}">
                <a16:creationId xmlns:a16="http://schemas.microsoft.com/office/drawing/2014/main" xmlns="" id="{F2747988-0F25-4477-A450-98F00740441A}"/>
              </a:ext>
            </a:extLst>
          </p:cNvPr>
          <p:cNvSpPr/>
          <p:nvPr/>
        </p:nvSpPr>
        <p:spPr>
          <a:xfrm>
            <a:off x="1442886" y="4542760"/>
            <a:ext cx="10287000"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prstClr val="white"/>
                </a:solidFill>
                <a:latin typeface="Roboto" panose="02000000000000000000" pitchFamily="2" charset="0"/>
                <a:ea typeface="Roboto" panose="02000000000000000000" pitchFamily="2" charset="0"/>
              </a:rPr>
              <a:t>WHY?</a:t>
            </a:r>
            <a:endParaRPr lang="en-US" sz="1400" b="1">
              <a:solidFill>
                <a:prstClr val="white"/>
              </a:solidFill>
              <a:latin typeface="Roboto" panose="02000000000000000000" pitchFamily="2" charset="0"/>
              <a:ea typeface="Roboto" panose="02000000000000000000" pitchFamily="2" charset="0"/>
            </a:endParaRPr>
          </a:p>
        </p:txBody>
      </p:sp>
      <p:sp>
        <p:nvSpPr>
          <p:cNvPr id="48" name="TextBox 47">
            <a:extLst>
              <a:ext uri="{FF2B5EF4-FFF2-40B4-BE49-F238E27FC236}">
                <a16:creationId xmlns:a16="http://schemas.microsoft.com/office/drawing/2014/main" xmlns="" id="{2D73B6AF-2048-47FA-90DD-FE606AA27F8F}"/>
              </a:ext>
            </a:extLst>
          </p:cNvPr>
          <p:cNvSpPr txBox="1"/>
          <p:nvPr/>
        </p:nvSpPr>
        <p:spPr>
          <a:xfrm>
            <a:off x="1538933" y="2913135"/>
            <a:ext cx="1739198" cy="1477328"/>
          </a:xfrm>
          <a:prstGeom prst="rect">
            <a:avLst/>
          </a:prstGeom>
          <a:noFill/>
        </p:spPr>
        <p:txBody>
          <a:bodyPr wrap="square" rtlCol="0">
            <a:spAutoFit/>
          </a:bodyPr>
          <a:lstStyle/>
          <a:p>
            <a:pPr defTabSz="914400">
              <a:lnSpc>
                <a:spcPts val="2800"/>
              </a:lnSpc>
              <a:defRPr/>
            </a:pPr>
            <a:r>
              <a:rPr lang="en-US" sz="2100" b="1" dirty="0">
                <a:solidFill>
                  <a:srgbClr val="50A5F2"/>
                </a:solidFill>
                <a:latin typeface="Roboto" panose="02000000000000000000" pitchFamily="2" charset="0"/>
                <a:ea typeface="Roboto" panose="02000000000000000000" pitchFamily="2" charset="0"/>
              </a:rPr>
              <a:t>Lower Potable Water Use</a:t>
            </a:r>
            <a:endParaRPr lang="en-US" sz="1200" dirty="0">
              <a:solidFill>
                <a:srgbClr val="50A5F2"/>
              </a:solidFill>
              <a:latin typeface="Roboto" panose="02000000000000000000" pitchFamily="2" charset="0"/>
              <a:ea typeface="Roboto" panose="02000000000000000000" pitchFamily="2" charset="0"/>
            </a:endParaRPr>
          </a:p>
          <a:p>
            <a:pPr defTabSz="914400">
              <a:lnSpc>
                <a:spcPts val="2800"/>
              </a:lnSpc>
              <a:defRPr/>
            </a:pPr>
            <a:endParaRPr lang="en-US" sz="1200" dirty="0">
              <a:solidFill>
                <a:srgbClr val="50A5F2"/>
              </a:solidFill>
              <a:latin typeface="Roboto" panose="02000000000000000000" pitchFamily="2" charset="0"/>
              <a:ea typeface="Roboto" panose="02000000000000000000" pitchFamily="2" charset="0"/>
            </a:endParaRPr>
          </a:p>
        </p:txBody>
      </p:sp>
      <p:sp>
        <p:nvSpPr>
          <p:cNvPr id="49" name="TextBox 48">
            <a:extLst>
              <a:ext uri="{FF2B5EF4-FFF2-40B4-BE49-F238E27FC236}">
                <a16:creationId xmlns:a16="http://schemas.microsoft.com/office/drawing/2014/main" xmlns="" id="{D0843139-0297-41EC-B0D0-91856D7DA223}"/>
              </a:ext>
            </a:extLst>
          </p:cNvPr>
          <p:cNvSpPr txBox="1"/>
          <p:nvPr/>
        </p:nvSpPr>
        <p:spPr>
          <a:xfrm>
            <a:off x="6903889" y="2913135"/>
            <a:ext cx="2057400" cy="1477328"/>
          </a:xfrm>
          <a:prstGeom prst="rect">
            <a:avLst/>
          </a:prstGeom>
          <a:noFill/>
        </p:spPr>
        <p:txBody>
          <a:bodyPr wrap="square" rtlCol="0">
            <a:spAutoFit/>
          </a:bodyPr>
          <a:lstStyle/>
          <a:p>
            <a:pPr defTabSz="914400">
              <a:lnSpc>
                <a:spcPts val="2800"/>
              </a:lnSpc>
              <a:defRPr/>
            </a:pPr>
            <a:r>
              <a:rPr lang="en-US" sz="2100" b="1" dirty="0">
                <a:solidFill>
                  <a:srgbClr val="E134AD"/>
                </a:solidFill>
                <a:latin typeface="Roboto" panose="02000000000000000000" pitchFamily="2" charset="0"/>
                <a:ea typeface="Roboto" panose="02000000000000000000" pitchFamily="2" charset="0"/>
              </a:rPr>
              <a:t>Lower Everyday Waste</a:t>
            </a:r>
            <a:endParaRPr lang="en-US" sz="1200" dirty="0">
              <a:solidFill>
                <a:srgbClr val="E134AD"/>
              </a:solidFill>
              <a:latin typeface="Roboto" panose="02000000000000000000" pitchFamily="2" charset="0"/>
              <a:ea typeface="Roboto" panose="02000000000000000000" pitchFamily="2" charset="0"/>
            </a:endParaRPr>
          </a:p>
          <a:p>
            <a:pPr defTabSz="914400">
              <a:lnSpc>
                <a:spcPts val="2800"/>
              </a:lnSpc>
              <a:defRPr/>
            </a:pPr>
            <a:endParaRPr lang="en-US" sz="1200" dirty="0">
              <a:solidFill>
                <a:srgbClr val="E134AD"/>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xmlns="" id="{D6586D51-A85D-478F-9DBA-5C62D8D21960}"/>
              </a:ext>
            </a:extLst>
          </p:cNvPr>
          <p:cNvSpPr txBox="1"/>
          <p:nvPr/>
        </p:nvSpPr>
        <p:spPr>
          <a:xfrm>
            <a:off x="1418147" y="5011823"/>
            <a:ext cx="4936612" cy="1233671"/>
          </a:xfrm>
          <a:prstGeom prst="rect">
            <a:avLst/>
          </a:prstGeom>
          <a:noFill/>
        </p:spPr>
        <p:txBody>
          <a:bodyPr wrap="square" rtlCol="0">
            <a:spAutoFit/>
          </a:bodyPr>
          <a:lstStyle/>
          <a:p>
            <a:pPr defTabSz="914400">
              <a:lnSpc>
                <a:spcPts val="1800"/>
              </a:lnSpc>
              <a:defRPr/>
            </a:pPr>
            <a:r>
              <a:rPr lang="en-US" sz="1400" dirty="0">
                <a:solidFill>
                  <a:srgbClr val="05406D"/>
                </a:solidFill>
                <a:latin typeface="Roboto" panose="02000000000000000000" pitchFamily="2" charset="0"/>
                <a:ea typeface="Roboto" panose="02000000000000000000" pitchFamily="2" charset="0"/>
              </a:rPr>
              <a:t>Water is a scarce resource in Utah and we’re aiming for a 40% reduction in use of potable water. Within the constraints of various water rights, we’re also aiming for a 100% of secondary water for irrigation that aligns with a goal of 15% reuse of water.</a:t>
            </a:r>
          </a:p>
        </p:txBody>
      </p:sp>
      <p:sp>
        <p:nvSpPr>
          <p:cNvPr id="27" name="TextBox 26">
            <a:extLst>
              <a:ext uri="{FF2B5EF4-FFF2-40B4-BE49-F238E27FC236}">
                <a16:creationId xmlns:a16="http://schemas.microsoft.com/office/drawing/2014/main" xmlns="" id="{AA48467E-AF6D-4807-AFEB-176E4FE18511}"/>
              </a:ext>
            </a:extLst>
          </p:cNvPr>
          <p:cNvSpPr txBox="1"/>
          <p:nvPr/>
        </p:nvSpPr>
        <p:spPr>
          <a:xfrm>
            <a:off x="6929286" y="5011823"/>
            <a:ext cx="4800600" cy="772006"/>
          </a:xfrm>
          <a:prstGeom prst="rect">
            <a:avLst/>
          </a:prstGeom>
          <a:noFill/>
        </p:spPr>
        <p:txBody>
          <a:bodyPr wrap="square" rtlCol="0">
            <a:spAutoFit/>
          </a:bodyPr>
          <a:lstStyle/>
          <a:p>
            <a:pPr defTabSz="914400">
              <a:lnSpc>
                <a:spcPts val="1800"/>
              </a:lnSpc>
              <a:defRPr/>
            </a:pPr>
            <a:r>
              <a:rPr lang="en-US" sz="1400" dirty="0">
                <a:solidFill>
                  <a:srgbClr val="05406D"/>
                </a:solidFill>
                <a:latin typeface="Roboto" panose="02000000000000000000" pitchFamily="2" charset="0"/>
                <a:ea typeface="Roboto" panose="02000000000000000000" pitchFamily="2" charset="0"/>
              </a:rPr>
              <a:t>Keeping with the Framework Plan’s goals, a 50% everyday waste diversion or reduction, and a 75% construction waste diversion is proposed for </a:t>
            </a:r>
            <a:r>
              <a:rPr lang="en-US" sz="1400">
                <a:solidFill>
                  <a:srgbClr val="05406D"/>
                </a:solidFill>
                <a:latin typeface="Roboto" panose="02000000000000000000" pitchFamily="2" charset="0"/>
                <a:ea typeface="Roboto" panose="02000000000000000000" pitchFamily="2" charset="0"/>
              </a:rPr>
              <a:t>ThePoint</a:t>
            </a:r>
            <a:r>
              <a:rPr lang="en-US" sz="1400" dirty="0">
                <a:solidFill>
                  <a:srgbClr val="05406D"/>
                </a:solidFill>
                <a:latin typeface="Roboto" panose="02000000000000000000" pitchFamily="2" charset="0"/>
                <a:ea typeface="Roboto" panose="02000000000000000000" pitchFamily="2" charset="0"/>
              </a:rPr>
              <a:t>.</a:t>
            </a:r>
          </a:p>
        </p:txBody>
      </p:sp>
      <p:sp>
        <p:nvSpPr>
          <p:cNvPr id="19" name="TextBox 18">
            <a:extLst>
              <a:ext uri="{FF2B5EF4-FFF2-40B4-BE49-F238E27FC236}">
                <a16:creationId xmlns:a16="http://schemas.microsoft.com/office/drawing/2014/main" xmlns="" id="{A7F9EFD1-2BDF-49F9-B9BF-A9C7277427F3}"/>
              </a:ext>
            </a:extLst>
          </p:cNvPr>
          <p:cNvSpPr txBox="1"/>
          <p:nvPr/>
        </p:nvSpPr>
        <p:spPr>
          <a:xfrm>
            <a:off x="8892239" y="4086059"/>
            <a:ext cx="2790424" cy="276999"/>
          </a:xfrm>
          <a:prstGeom prst="rect">
            <a:avLst/>
          </a:prstGeom>
          <a:noFill/>
        </p:spPr>
        <p:txBody>
          <a:bodyPr wrap="square" rtlCol="0">
            <a:spAutoFit/>
          </a:bodyPr>
          <a:lstStyle/>
          <a:p>
            <a:r>
              <a:rPr lang="en-US" sz="1200" i="1" dirty="0">
                <a:solidFill>
                  <a:prstClr val="black"/>
                </a:solidFill>
              </a:rPr>
              <a:t>Adopted from the Framework Plan</a:t>
            </a:r>
          </a:p>
        </p:txBody>
      </p:sp>
      <p:sp>
        <p:nvSpPr>
          <p:cNvPr id="20" name="TextBox 19">
            <a:extLst>
              <a:ext uri="{FF2B5EF4-FFF2-40B4-BE49-F238E27FC236}">
                <a16:creationId xmlns:a16="http://schemas.microsoft.com/office/drawing/2014/main" xmlns="" id="{FC810595-6ECF-4DC5-8EFD-0DE554A1411A}"/>
              </a:ext>
            </a:extLst>
          </p:cNvPr>
          <p:cNvSpPr txBox="1"/>
          <p:nvPr/>
        </p:nvSpPr>
        <p:spPr>
          <a:xfrm>
            <a:off x="3539190" y="4072080"/>
            <a:ext cx="3113587" cy="461665"/>
          </a:xfrm>
          <a:prstGeom prst="rect">
            <a:avLst/>
          </a:prstGeom>
          <a:noFill/>
        </p:spPr>
        <p:txBody>
          <a:bodyPr wrap="square" rtlCol="0">
            <a:spAutoFit/>
          </a:bodyPr>
          <a:lstStyle/>
          <a:p>
            <a:r>
              <a:rPr lang="en-US" sz="1200" i="1" dirty="0">
                <a:solidFill>
                  <a:prstClr val="black"/>
                </a:solidFill>
              </a:rPr>
              <a:t>Potable Water Goal based on the Framework Plan; New Reuse and Irrigation goals</a:t>
            </a:r>
          </a:p>
        </p:txBody>
      </p:sp>
    </p:spTree>
    <p:extLst>
      <p:ext uri="{BB962C8B-B14F-4D97-AF65-F5344CB8AC3E}">
        <p14:creationId xmlns:p14="http://schemas.microsoft.com/office/powerpoint/2010/main" val="1646220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8B0EC523-125D-454C-A708-D83F5E5B4712}"/>
              </a:ext>
            </a:extLst>
          </p:cNvPr>
          <p:cNvGrpSpPr/>
          <p:nvPr/>
        </p:nvGrpSpPr>
        <p:grpSpPr>
          <a:xfrm>
            <a:off x="4532408" y="360513"/>
            <a:ext cx="7426242" cy="6352568"/>
            <a:chOff x="4532408" y="360513"/>
            <a:chExt cx="7426242" cy="6352568"/>
          </a:xfrm>
        </p:grpSpPr>
        <p:pic>
          <p:nvPicPr>
            <p:cNvPr id="21" name="Picture 20">
              <a:extLst>
                <a:ext uri="{FF2B5EF4-FFF2-40B4-BE49-F238E27FC236}">
                  <a16:creationId xmlns:a16="http://schemas.microsoft.com/office/drawing/2014/main" xmlns="" id="{3F7E3063-B061-483D-B7BC-3A81328CAB8D}"/>
                </a:ext>
              </a:extLst>
            </p:cNvPr>
            <p:cNvPicPr>
              <a:picLocks noChangeAspect="1"/>
            </p:cNvPicPr>
            <p:nvPr/>
          </p:nvPicPr>
          <p:blipFill>
            <a:blip r:embed="rId3"/>
            <a:stretch>
              <a:fillRect/>
            </a:stretch>
          </p:blipFill>
          <p:spPr>
            <a:xfrm>
              <a:off x="4532408" y="360513"/>
              <a:ext cx="7426242" cy="6352568"/>
            </a:xfrm>
            <a:prstGeom prst="rect">
              <a:avLst/>
            </a:prstGeom>
          </p:spPr>
        </p:pic>
        <p:sp>
          <p:nvSpPr>
            <p:cNvPr id="3" name="TextBox 2">
              <a:extLst>
                <a:ext uri="{FF2B5EF4-FFF2-40B4-BE49-F238E27FC236}">
                  <a16:creationId xmlns:a16="http://schemas.microsoft.com/office/drawing/2014/main" xmlns="" id="{8C570CF3-EB26-409D-8CAC-0C9D33F7C561}"/>
                </a:ext>
              </a:extLst>
            </p:cNvPr>
            <p:cNvSpPr txBox="1"/>
            <p:nvPr/>
          </p:nvSpPr>
          <p:spPr>
            <a:xfrm>
              <a:off x="7892942" y="406697"/>
              <a:ext cx="845114" cy="415498"/>
            </a:xfrm>
            <a:prstGeom prst="rect">
              <a:avLst/>
            </a:prstGeom>
            <a:solidFill>
              <a:schemeClr val="bg1"/>
            </a:solidFill>
          </p:spPr>
          <p:txBody>
            <a:bodyPr wrap="square" rtlCol="0">
              <a:spAutoFit/>
            </a:bodyPr>
            <a:lstStyle/>
            <a:p>
              <a:pPr algn="ctr"/>
              <a:r>
                <a:rPr lang="en-US" sz="1050" b="1" dirty="0">
                  <a:latin typeface="Arial" panose="020B0604020202020204" pitchFamily="34" charset="0"/>
                  <a:cs typeface="Arial" panose="020B0604020202020204" pitchFamily="34" charset="0"/>
                </a:rPr>
                <a:t>Goal Optimized</a:t>
              </a:r>
            </a:p>
          </p:txBody>
        </p:sp>
        <p:sp>
          <p:nvSpPr>
            <p:cNvPr id="18" name="TextBox 17">
              <a:extLst>
                <a:ext uri="{FF2B5EF4-FFF2-40B4-BE49-F238E27FC236}">
                  <a16:creationId xmlns:a16="http://schemas.microsoft.com/office/drawing/2014/main" xmlns="" id="{16293893-2E6E-4E0C-9282-1496FF3CAB63}"/>
                </a:ext>
              </a:extLst>
            </p:cNvPr>
            <p:cNvSpPr txBox="1"/>
            <p:nvPr/>
          </p:nvSpPr>
          <p:spPr>
            <a:xfrm>
              <a:off x="8832816" y="406697"/>
              <a:ext cx="1078414" cy="415498"/>
            </a:xfrm>
            <a:prstGeom prst="rect">
              <a:avLst/>
            </a:prstGeom>
            <a:solidFill>
              <a:schemeClr val="bg1"/>
            </a:solidFill>
          </p:spPr>
          <p:txBody>
            <a:bodyPr wrap="square" rtlCol="0">
              <a:spAutoFit/>
            </a:bodyPr>
            <a:lstStyle/>
            <a:p>
              <a:pPr algn="ctr"/>
              <a:r>
                <a:rPr lang="en-US" sz="1050" b="1" dirty="0">
                  <a:latin typeface="Arial" panose="020B0604020202020204" pitchFamily="34" charset="0"/>
                  <a:cs typeface="Arial" panose="020B0604020202020204" pitchFamily="34" charset="0"/>
                </a:rPr>
                <a:t>Cost Optimized</a:t>
              </a:r>
            </a:p>
          </p:txBody>
        </p:sp>
        <p:sp>
          <p:nvSpPr>
            <p:cNvPr id="20" name="TextBox 19">
              <a:extLst>
                <a:ext uri="{FF2B5EF4-FFF2-40B4-BE49-F238E27FC236}">
                  <a16:creationId xmlns:a16="http://schemas.microsoft.com/office/drawing/2014/main" xmlns="" id="{8038994D-62FE-474C-82CC-66B092529E28}"/>
                </a:ext>
              </a:extLst>
            </p:cNvPr>
            <p:cNvSpPr txBox="1"/>
            <p:nvPr/>
          </p:nvSpPr>
          <p:spPr>
            <a:xfrm>
              <a:off x="10005990" y="568279"/>
              <a:ext cx="958459" cy="253916"/>
            </a:xfrm>
            <a:prstGeom prst="rect">
              <a:avLst/>
            </a:prstGeom>
            <a:solidFill>
              <a:schemeClr val="bg1"/>
            </a:solidFill>
          </p:spPr>
          <p:txBody>
            <a:bodyPr wrap="square" rtlCol="0">
              <a:spAutoFit/>
            </a:bodyPr>
            <a:lstStyle/>
            <a:p>
              <a:pPr algn="ctr"/>
              <a:r>
                <a:rPr lang="en-US" sz="1050" b="1" dirty="0">
                  <a:latin typeface="Arial" panose="020B0604020202020204" pitchFamily="34" charset="0"/>
                  <a:cs typeface="Arial" panose="020B0604020202020204" pitchFamily="34" charset="0"/>
                </a:rPr>
                <a:t>Innovative</a:t>
              </a:r>
            </a:p>
          </p:txBody>
        </p:sp>
        <p:sp>
          <p:nvSpPr>
            <p:cNvPr id="22" name="TextBox 21">
              <a:extLst>
                <a:ext uri="{FF2B5EF4-FFF2-40B4-BE49-F238E27FC236}">
                  <a16:creationId xmlns:a16="http://schemas.microsoft.com/office/drawing/2014/main" xmlns="" id="{24E73D80-7585-48A0-9FA0-0B93F7EC7FE0}"/>
                </a:ext>
              </a:extLst>
            </p:cNvPr>
            <p:cNvSpPr txBox="1"/>
            <p:nvPr/>
          </p:nvSpPr>
          <p:spPr>
            <a:xfrm>
              <a:off x="11022689" y="568279"/>
              <a:ext cx="877720" cy="253916"/>
            </a:xfrm>
            <a:prstGeom prst="rect">
              <a:avLst/>
            </a:prstGeom>
            <a:solidFill>
              <a:schemeClr val="bg1"/>
            </a:solidFill>
          </p:spPr>
          <p:txBody>
            <a:bodyPr wrap="square" rtlCol="0">
              <a:spAutoFit/>
            </a:bodyPr>
            <a:lstStyle/>
            <a:p>
              <a:pPr algn="ctr"/>
              <a:r>
                <a:rPr lang="en-US" sz="1050" b="1" dirty="0">
                  <a:latin typeface="Arial" panose="020B0604020202020204" pitchFamily="34" charset="0"/>
                  <a:cs typeface="Arial" panose="020B0604020202020204" pitchFamily="34" charset="0"/>
                </a:rPr>
                <a:t>Maximized</a:t>
              </a:r>
            </a:p>
          </p:txBody>
        </p:sp>
      </p:grpSp>
      <p:sp>
        <p:nvSpPr>
          <p:cNvPr id="24" name="TextBox 23">
            <a:extLst>
              <a:ext uri="{FF2B5EF4-FFF2-40B4-BE49-F238E27FC236}">
                <a16:creationId xmlns:a16="http://schemas.microsoft.com/office/drawing/2014/main" xmlns="" id="{B9465727-DD47-450C-A04A-EC5234F24817}"/>
              </a:ext>
            </a:extLst>
          </p:cNvPr>
          <p:cNvSpPr txBox="1"/>
          <p:nvPr/>
        </p:nvSpPr>
        <p:spPr>
          <a:xfrm>
            <a:off x="9771369" y="123013"/>
            <a:ext cx="1361348" cy="461665"/>
          </a:xfrm>
          <a:prstGeom prst="rect">
            <a:avLst/>
          </a:prstGeom>
          <a:solidFill>
            <a:schemeClr val="bg1"/>
          </a:solidFill>
        </p:spPr>
        <p:txBody>
          <a:bodyPr wrap="square" rtlCol="0">
            <a:spAutoFit/>
          </a:bodyPr>
          <a:lstStyle/>
          <a:p>
            <a:pPr algn="ctr"/>
            <a:r>
              <a:rPr lang="en-US" sz="1200" b="1" dirty="0"/>
              <a:t>AECOM Recommended</a:t>
            </a:r>
          </a:p>
        </p:txBody>
      </p:sp>
      <p:sp>
        <p:nvSpPr>
          <p:cNvPr id="6" name="Title 5">
            <a:extLst>
              <a:ext uri="{FF2B5EF4-FFF2-40B4-BE49-F238E27FC236}">
                <a16:creationId xmlns:a16="http://schemas.microsoft.com/office/drawing/2014/main" xmlns="" id="{658FC931-8BAB-4D4C-ADEA-334888939B60}"/>
              </a:ext>
            </a:extLst>
          </p:cNvPr>
          <p:cNvSpPr>
            <a:spLocks noGrp="1"/>
          </p:cNvSpPr>
          <p:nvPr>
            <p:ph type="title"/>
          </p:nvPr>
        </p:nvSpPr>
        <p:spPr>
          <a:xfrm>
            <a:off x="1393003" y="365125"/>
            <a:ext cx="2677682" cy="713177"/>
          </a:xfrm>
        </p:spPr>
        <p:txBody>
          <a:bodyPr/>
          <a:lstStyle/>
          <a:p>
            <a:r>
              <a:rPr lang="en-US" dirty="0"/>
              <a:t>Scenario</a:t>
            </a:r>
            <a:br>
              <a:rPr lang="en-US" dirty="0"/>
            </a:br>
            <a:r>
              <a:rPr lang="en-US" dirty="0"/>
              <a:t>Comparison</a:t>
            </a:r>
          </a:p>
        </p:txBody>
      </p:sp>
      <p:sp>
        <p:nvSpPr>
          <p:cNvPr id="9" name="Rectangle 8">
            <a:extLst>
              <a:ext uri="{FF2B5EF4-FFF2-40B4-BE49-F238E27FC236}">
                <a16:creationId xmlns:a16="http://schemas.microsoft.com/office/drawing/2014/main" xmlns="" id="{072675A0-B74E-46E5-B1EC-CFB516B9899B}"/>
              </a:ext>
            </a:extLst>
          </p:cNvPr>
          <p:cNvSpPr/>
          <p:nvPr/>
        </p:nvSpPr>
        <p:spPr>
          <a:xfrm>
            <a:off x="9952412" y="537159"/>
            <a:ext cx="1030754" cy="62000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xmlns="" id="{FF26B421-1109-4D94-A2C7-77A6E78C534A}"/>
              </a:ext>
            </a:extLst>
          </p:cNvPr>
          <p:cNvGraphicFramePr>
            <a:graphicFrameLocks noGrp="1"/>
          </p:cNvGraphicFramePr>
          <p:nvPr>
            <p:extLst>
              <p:ext uri="{D42A27DB-BD31-4B8C-83A1-F6EECF244321}">
                <p14:modId xmlns:p14="http://schemas.microsoft.com/office/powerpoint/2010/main" val="3638342212"/>
              </p:ext>
            </p:extLst>
          </p:nvPr>
        </p:nvGraphicFramePr>
        <p:xfrm>
          <a:off x="614252" y="4438066"/>
          <a:ext cx="3206459" cy="1209675"/>
        </p:xfrm>
        <a:graphic>
          <a:graphicData uri="http://schemas.openxmlformats.org/drawingml/2006/table">
            <a:tbl>
              <a:tblPr/>
              <a:tblGrid>
                <a:gridCol w="788156">
                  <a:extLst>
                    <a:ext uri="{9D8B030D-6E8A-4147-A177-3AD203B41FA5}">
                      <a16:colId xmlns:a16="http://schemas.microsoft.com/office/drawing/2014/main" xmlns="" val="1325515956"/>
                    </a:ext>
                  </a:extLst>
                </a:gridCol>
                <a:gridCol w="895546">
                  <a:extLst>
                    <a:ext uri="{9D8B030D-6E8A-4147-A177-3AD203B41FA5}">
                      <a16:colId xmlns:a16="http://schemas.microsoft.com/office/drawing/2014/main" xmlns="" val="2349707717"/>
                    </a:ext>
                  </a:extLst>
                </a:gridCol>
                <a:gridCol w="801278">
                  <a:extLst>
                    <a:ext uri="{9D8B030D-6E8A-4147-A177-3AD203B41FA5}">
                      <a16:colId xmlns:a16="http://schemas.microsoft.com/office/drawing/2014/main" xmlns="" val="559030062"/>
                    </a:ext>
                  </a:extLst>
                </a:gridCol>
                <a:gridCol w="721479">
                  <a:extLst>
                    <a:ext uri="{9D8B030D-6E8A-4147-A177-3AD203B41FA5}">
                      <a16:colId xmlns:a16="http://schemas.microsoft.com/office/drawing/2014/main" xmlns="" val="998085055"/>
                    </a:ext>
                  </a:extLst>
                </a:gridCol>
              </a:tblGrid>
              <a:tr h="180975">
                <a:tc>
                  <a:txBody>
                    <a:bodyPr/>
                    <a:lstStyle/>
                    <a:p>
                      <a:pPr algn="ctr" fontAlgn="b"/>
                      <a:endParaRPr lang="en-US" sz="1100" b="0" i="0" u="none" strike="noStrike" dirty="0">
                        <a:solidFill>
                          <a:srgbClr val="000000"/>
                        </a:solidFill>
                        <a:effectLst/>
                        <a:latin typeface="Roboto" panose="02000000000000000000" pitchFamily="2" charset="0"/>
                        <a:ea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Roboto" panose="02000000000000000000" pitchFamily="2" charset="0"/>
                          <a:ea typeface="Roboto" panose="02000000000000000000" pitchFamily="2" charset="0"/>
                        </a:rPr>
                        <a:t>Goal Optimized</a:t>
                      </a:r>
                      <a:endParaRPr lang="en-US" sz="1100" b="0" i="0" u="none" strike="noStrike" dirty="0">
                        <a:solidFill>
                          <a:srgbClr val="000000"/>
                        </a:solidFill>
                        <a:effectLst/>
                        <a:latin typeface="Roboto" panose="02000000000000000000" pitchFamily="2" charset="0"/>
                        <a:ea typeface="Roboto" panose="020000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Roboto" panose="02000000000000000000" pitchFamily="2" charset="0"/>
                          <a:ea typeface="Roboto" panose="02000000000000000000" pitchFamily="2" charset="0"/>
                        </a:rPr>
                        <a:t>Cost Optimized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Roboto" panose="02000000000000000000" pitchFamily="2" charset="0"/>
                          <a:ea typeface="Roboto" panose="02000000000000000000" pitchFamily="2" charset="0"/>
                        </a:rPr>
                        <a:t>Innovative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62459471"/>
                  </a:ext>
                </a:extLst>
              </a:tr>
              <a:tr h="180975">
                <a:tc>
                  <a:txBody>
                    <a:bodyPr/>
                    <a:lstStyle/>
                    <a:p>
                      <a:pPr algn="ctr" fontAlgn="b"/>
                      <a:endParaRPr lang="en-US" sz="1100" b="0" i="0" u="none" strike="noStrike" dirty="0">
                        <a:solidFill>
                          <a:srgbClr val="000000"/>
                        </a:solidFill>
                        <a:effectLst/>
                        <a:latin typeface="Roboto" panose="02000000000000000000" pitchFamily="2" charset="0"/>
                        <a:ea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Roboto" panose="02000000000000000000" pitchFamily="2" charset="0"/>
                          <a:ea typeface="Roboto" panose="02000000000000000000" pitchFamily="2"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Roboto" panose="02000000000000000000" pitchFamily="2" charset="0"/>
                        <a:ea typeface="Roboto" panose="020000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Roboto" panose="02000000000000000000" pitchFamily="2" charset="0"/>
                          <a:ea typeface="Roboto" panose="02000000000000000000" pitchFamily="2"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974565757"/>
                  </a:ext>
                </a:extLst>
              </a:tr>
              <a:tr h="180975">
                <a:tc>
                  <a:txBody>
                    <a:bodyPr/>
                    <a:lstStyle/>
                    <a:p>
                      <a:pPr algn="ctr" fontAlgn="b"/>
                      <a:r>
                        <a:rPr lang="en-US" sz="1000" b="0" i="0" u="none" strike="noStrike" dirty="0">
                          <a:solidFill>
                            <a:srgbClr val="000000"/>
                          </a:solidFill>
                          <a:effectLst/>
                          <a:latin typeface="Roboto" panose="02000000000000000000" pitchFamily="2" charset="0"/>
                          <a:ea typeface="Roboto" panose="02000000000000000000" pitchFamily="2" charset="0"/>
                        </a:rPr>
                        <a:t>Land Developer</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100" b="0" i="0" u="none" strike="noStrike" dirty="0">
                          <a:solidFill>
                            <a:srgbClr val="000000"/>
                          </a:solidFill>
                          <a:effectLst/>
                          <a:latin typeface="Roboto" panose="02000000000000000000" pitchFamily="2" charset="0"/>
                          <a:ea typeface="Roboto" panose="02000000000000000000" pitchFamily="2"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100" b="0" i="0" u="none" strike="noStrike" dirty="0">
                          <a:solidFill>
                            <a:srgbClr val="000000"/>
                          </a:solidFill>
                          <a:effectLst/>
                          <a:latin typeface="Roboto" panose="02000000000000000000" pitchFamily="2" charset="0"/>
                          <a:ea typeface="Roboto" panose="02000000000000000000" pitchFamily="2"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100" b="0" i="0" u="none" strike="noStrike" dirty="0">
                          <a:solidFill>
                            <a:srgbClr val="000000"/>
                          </a:solidFill>
                          <a:effectLst/>
                          <a:latin typeface="Roboto" panose="02000000000000000000" pitchFamily="2" charset="0"/>
                          <a:ea typeface="Roboto" panose="02000000000000000000" pitchFamily="2"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xmlns="" val="2646955821"/>
                  </a:ext>
                </a:extLst>
              </a:tr>
              <a:tr h="180975">
                <a:tc>
                  <a:txBody>
                    <a:bodyPr/>
                    <a:lstStyle/>
                    <a:p>
                      <a:pPr algn="ctr" fontAlgn="b"/>
                      <a:r>
                        <a:rPr lang="en-US" sz="1000" b="0" i="0" u="none" strike="noStrike" dirty="0">
                          <a:solidFill>
                            <a:srgbClr val="000000"/>
                          </a:solidFill>
                          <a:effectLst/>
                          <a:latin typeface="Roboto" panose="02000000000000000000" pitchFamily="2" charset="0"/>
                          <a:ea typeface="Roboto" panose="02000000000000000000" pitchFamily="2" charset="0"/>
                        </a:rPr>
                        <a:t>Vertical Developer</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Roboto" panose="02000000000000000000" pitchFamily="2" charset="0"/>
                          <a:ea typeface="Roboto" panose="02000000000000000000" pitchFamily="2"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Roboto" panose="02000000000000000000" pitchFamily="2" charset="0"/>
                          <a:ea typeface="Roboto" panose="02000000000000000000" pitchFamily="2"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Roboto" panose="02000000000000000000" pitchFamily="2" charset="0"/>
                          <a:ea typeface="Roboto" panose="02000000000000000000" pitchFamily="2"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230665492"/>
                  </a:ext>
                </a:extLst>
              </a:tr>
              <a:tr h="180975">
                <a:tc>
                  <a:txBody>
                    <a:bodyPr/>
                    <a:lstStyle/>
                    <a:p>
                      <a:pPr algn="ctr" fontAlgn="b"/>
                      <a:r>
                        <a:rPr lang="en-US" sz="900" b="0" i="1" u="none" strike="noStrike">
                          <a:solidFill>
                            <a:srgbClr val="404040"/>
                          </a:solidFill>
                          <a:effectLst/>
                          <a:latin typeface="Roboto" panose="02000000000000000000" pitchFamily="2" charset="0"/>
                          <a:ea typeface="Roboto" panose="02000000000000000000" pitchFamily="2" charset="0"/>
                        </a:rPr>
                        <a:t>Residential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1" u="none" strike="noStrike" dirty="0">
                          <a:solidFill>
                            <a:srgbClr val="404040"/>
                          </a:solidFill>
                          <a:effectLst/>
                          <a:latin typeface="Roboto" panose="02000000000000000000" pitchFamily="2" charset="0"/>
                          <a:ea typeface="Roboto" panose="02000000000000000000" pitchFamily="2"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1" u="none" strike="noStrike" dirty="0">
                          <a:solidFill>
                            <a:srgbClr val="404040"/>
                          </a:solidFill>
                          <a:effectLst/>
                          <a:latin typeface="Roboto" panose="02000000000000000000" pitchFamily="2" charset="0"/>
                          <a:ea typeface="Roboto" panose="02000000000000000000" pitchFamily="2"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1" u="none" strike="noStrike" dirty="0">
                          <a:solidFill>
                            <a:srgbClr val="404040"/>
                          </a:solidFill>
                          <a:effectLst/>
                          <a:latin typeface="Roboto" panose="02000000000000000000" pitchFamily="2" charset="0"/>
                          <a:ea typeface="Roboto" panose="02000000000000000000" pitchFamily="2"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392929719"/>
                  </a:ext>
                </a:extLst>
              </a:tr>
              <a:tr h="180975">
                <a:tc>
                  <a:txBody>
                    <a:bodyPr/>
                    <a:lstStyle/>
                    <a:p>
                      <a:pPr algn="ctr" fontAlgn="b"/>
                      <a:r>
                        <a:rPr lang="en-US" sz="900" b="0" i="1" u="none" strike="noStrike" dirty="0">
                          <a:solidFill>
                            <a:srgbClr val="404040"/>
                          </a:solidFill>
                          <a:effectLst/>
                          <a:latin typeface="Roboto" panose="02000000000000000000" pitchFamily="2" charset="0"/>
                          <a:ea typeface="Roboto" panose="02000000000000000000" pitchFamily="2" charset="0"/>
                        </a:rPr>
                        <a:t>Non-Res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100" b="0" i="1" u="none" strike="noStrike" dirty="0">
                          <a:solidFill>
                            <a:srgbClr val="404040"/>
                          </a:solidFill>
                          <a:effectLst/>
                          <a:latin typeface="Roboto" panose="02000000000000000000" pitchFamily="2" charset="0"/>
                          <a:ea typeface="Roboto" panose="02000000000000000000" pitchFamily="2"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100" b="0" i="1" u="none" strike="noStrike" dirty="0">
                          <a:solidFill>
                            <a:srgbClr val="404040"/>
                          </a:solidFill>
                          <a:effectLst/>
                          <a:latin typeface="Roboto" panose="02000000000000000000" pitchFamily="2" charset="0"/>
                          <a:ea typeface="Roboto" panose="02000000000000000000" pitchFamily="2"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100" b="0" i="1" u="none" strike="noStrike" dirty="0">
                          <a:solidFill>
                            <a:srgbClr val="404040"/>
                          </a:solidFill>
                          <a:effectLst/>
                          <a:latin typeface="Roboto" panose="02000000000000000000" pitchFamily="2" charset="0"/>
                          <a:ea typeface="Roboto" panose="02000000000000000000" pitchFamily="2"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97020610"/>
                  </a:ext>
                </a:extLst>
              </a:tr>
            </a:tbl>
          </a:graphicData>
        </a:graphic>
      </p:graphicFrame>
      <p:sp>
        <p:nvSpPr>
          <p:cNvPr id="2" name="TextBox 14">
            <a:extLst>
              <a:ext uri="{FF2B5EF4-FFF2-40B4-BE49-F238E27FC236}">
                <a16:creationId xmlns:a16="http://schemas.microsoft.com/office/drawing/2014/main" xmlns="" id="{FCF5E422-A9F1-4ED4-A17F-372F0D77EC86}"/>
              </a:ext>
            </a:extLst>
          </p:cNvPr>
          <p:cNvSpPr txBox="1"/>
          <p:nvPr/>
        </p:nvSpPr>
        <p:spPr>
          <a:xfrm>
            <a:off x="369202" y="1833619"/>
            <a:ext cx="3847155" cy="1015663"/>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A comparison of the scenarios shows two different approaches to optimizing performance and cost. </a:t>
            </a:r>
          </a:p>
        </p:txBody>
      </p:sp>
      <p:sp>
        <p:nvSpPr>
          <p:cNvPr id="16" name="TextBox 15">
            <a:extLst>
              <a:ext uri="{FF2B5EF4-FFF2-40B4-BE49-F238E27FC236}">
                <a16:creationId xmlns:a16="http://schemas.microsoft.com/office/drawing/2014/main" xmlns="" id="{BBD5329A-D65B-451E-B9D6-44DD07CD897D}"/>
              </a:ext>
            </a:extLst>
          </p:cNvPr>
          <p:cNvSpPr txBox="1"/>
          <p:nvPr/>
        </p:nvSpPr>
        <p:spPr>
          <a:xfrm>
            <a:off x="1208835" y="4110012"/>
            <a:ext cx="2017294" cy="276999"/>
          </a:xfrm>
          <a:prstGeom prst="rect">
            <a:avLst/>
          </a:prstGeom>
          <a:noFill/>
        </p:spPr>
        <p:txBody>
          <a:bodyPr wrap="square" lIns="45720" rIns="45720" rtlCol="0">
            <a:spAutoFit/>
          </a:bodyPr>
          <a:lstStyle/>
          <a:p>
            <a:pPr algn="ctr"/>
            <a:r>
              <a:rPr lang="en-US" sz="1200" b="1" dirty="0" err="1">
                <a:latin typeface="Roboto" panose="02000000000000000000" pitchFamily="2" charset="0"/>
                <a:ea typeface="Roboto" panose="02000000000000000000" pitchFamily="2" charset="0"/>
              </a:rPr>
              <a:t>CapEx</a:t>
            </a:r>
            <a:r>
              <a:rPr lang="en-US" sz="1200" b="1" dirty="0">
                <a:latin typeface="Roboto" panose="02000000000000000000" pitchFamily="2" charset="0"/>
                <a:ea typeface="Roboto" panose="02000000000000000000" pitchFamily="2" charset="0"/>
              </a:rPr>
              <a:t> Cost Premiums</a:t>
            </a:r>
          </a:p>
        </p:txBody>
      </p:sp>
      <p:sp>
        <p:nvSpPr>
          <p:cNvPr id="4" name="Rectangle 3"/>
          <p:cNvSpPr/>
          <p:nvPr/>
        </p:nvSpPr>
        <p:spPr>
          <a:xfrm>
            <a:off x="10987731" y="282500"/>
            <a:ext cx="1065679" cy="6508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761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B2C7F1DF-0CDE-44AF-9A3E-2BC5190FBE6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552566" y="2089576"/>
            <a:ext cx="894377" cy="649847"/>
          </a:xfrm>
          <a:prstGeom prst="rect">
            <a:avLst/>
          </a:prstGeom>
        </p:spPr>
      </p:pic>
      <p:pic>
        <p:nvPicPr>
          <p:cNvPr id="3" name="Graphic 2" descr="Convertible with solid fill">
            <a:extLst>
              <a:ext uri="{FF2B5EF4-FFF2-40B4-BE49-F238E27FC236}">
                <a16:creationId xmlns:a16="http://schemas.microsoft.com/office/drawing/2014/main" xmlns="" id="{B74D1AF1-0A49-4E23-B97F-D44D0E68865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942804" y="1933148"/>
            <a:ext cx="1174821" cy="1174821"/>
          </a:xfrm>
          <a:prstGeom prst="rect">
            <a:avLst/>
          </a:prstGeom>
        </p:spPr>
      </p:pic>
      <p:sp>
        <p:nvSpPr>
          <p:cNvPr id="15" name="Rectangle 14">
            <a:extLst>
              <a:ext uri="{FF2B5EF4-FFF2-40B4-BE49-F238E27FC236}">
                <a16:creationId xmlns:a16="http://schemas.microsoft.com/office/drawing/2014/main" xmlns="" id="{C4595949-C2A9-4BAC-B980-B40ABF0DE90B}"/>
              </a:ext>
            </a:extLst>
          </p:cNvPr>
          <p:cNvSpPr/>
          <p:nvPr/>
        </p:nvSpPr>
        <p:spPr>
          <a:xfrm>
            <a:off x="8986686" y="2014680"/>
            <a:ext cx="2743200" cy="188952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prstClr val="white"/>
              </a:solidFill>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xmlns="" id="{053F31D3-2342-4ACC-BD6D-6775A4643186}"/>
              </a:ext>
            </a:extLst>
          </p:cNvPr>
          <p:cNvSpPr/>
          <p:nvPr/>
        </p:nvSpPr>
        <p:spPr>
          <a:xfrm>
            <a:off x="6929286" y="1522521"/>
            <a:ext cx="4800600" cy="3200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prstClr val="white"/>
                </a:solidFill>
                <a:latin typeface="Roboto" panose="02000000000000000000" pitchFamily="2" charset="0"/>
                <a:ea typeface="Roboto" panose="02000000000000000000" pitchFamily="2" charset="0"/>
              </a:rPr>
              <a:t>VMT</a:t>
            </a:r>
            <a:endParaRPr lang="en-US" sz="1400" b="1">
              <a:solidFill>
                <a:prstClr val="white"/>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xmlns="" id="{088B172F-23EF-4678-9429-16321F30616E}"/>
              </a:ext>
            </a:extLst>
          </p:cNvPr>
          <p:cNvSpPr txBox="1"/>
          <p:nvPr/>
        </p:nvSpPr>
        <p:spPr>
          <a:xfrm>
            <a:off x="9149008" y="2576767"/>
            <a:ext cx="2418556" cy="765594"/>
          </a:xfrm>
          <a:prstGeom prst="rect">
            <a:avLst/>
          </a:prstGeom>
          <a:noFill/>
        </p:spPr>
        <p:txBody>
          <a:bodyPr wrap="square" rtlCol="0">
            <a:spAutoFit/>
          </a:bodyPr>
          <a:lstStyle/>
          <a:p>
            <a:pPr defTabSz="914400">
              <a:lnSpc>
                <a:spcPts val="1800"/>
              </a:lnSpc>
              <a:defRPr/>
            </a:pPr>
            <a:r>
              <a:rPr lang="en-US" sz="2800" b="1" dirty="0">
                <a:solidFill>
                  <a:prstClr val="white"/>
                </a:solidFill>
                <a:latin typeface="Roboto" panose="02000000000000000000" pitchFamily="2" charset="0"/>
                <a:ea typeface="Roboto" panose="02000000000000000000" pitchFamily="2" charset="0"/>
              </a:rPr>
              <a:t>-25%</a:t>
            </a:r>
          </a:p>
          <a:p>
            <a:pPr defTabSz="914400">
              <a:lnSpc>
                <a:spcPts val="1800"/>
              </a:lnSpc>
              <a:defRPr/>
            </a:pPr>
            <a:r>
              <a:rPr lang="en-US" sz="1400" dirty="0">
                <a:solidFill>
                  <a:prstClr val="white"/>
                </a:solidFill>
                <a:latin typeface="Roboto" panose="02000000000000000000" pitchFamily="2" charset="0"/>
                <a:ea typeface="Roboto" panose="02000000000000000000" pitchFamily="2" charset="0"/>
              </a:rPr>
              <a:t>Vehicle Miles Travelled</a:t>
            </a:r>
          </a:p>
          <a:p>
            <a:pPr defTabSz="914400">
              <a:lnSpc>
                <a:spcPts val="1800"/>
              </a:lnSpc>
              <a:defRPr/>
            </a:pPr>
            <a:endParaRPr lang="en-US" sz="1200" dirty="0">
              <a:solidFill>
                <a:prstClr val="white"/>
              </a:solidFill>
              <a:latin typeface="Roboto" panose="02000000000000000000" pitchFamily="2" charset="0"/>
              <a:ea typeface="Roboto" panose="02000000000000000000" pitchFamily="2" charset="0"/>
            </a:endParaRPr>
          </a:p>
        </p:txBody>
      </p:sp>
      <p:sp>
        <p:nvSpPr>
          <p:cNvPr id="18" name="Rectangle 17">
            <a:extLst>
              <a:ext uri="{FF2B5EF4-FFF2-40B4-BE49-F238E27FC236}">
                <a16:creationId xmlns:a16="http://schemas.microsoft.com/office/drawing/2014/main" xmlns="" id="{E12F6768-8178-46D7-9756-837B9716694D}"/>
              </a:ext>
            </a:extLst>
          </p:cNvPr>
          <p:cNvSpPr/>
          <p:nvPr/>
        </p:nvSpPr>
        <p:spPr>
          <a:xfrm>
            <a:off x="3586415" y="2014680"/>
            <a:ext cx="2743200" cy="1842977"/>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prstClr val="white"/>
              </a:solidFill>
              <a:latin typeface="Roboto" panose="02000000000000000000" pitchFamily="2" charset="0"/>
              <a:ea typeface="Roboto" panose="02000000000000000000" pitchFamily="2" charset="0"/>
            </a:endParaRPr>
          </a:p>
        </p:txBody>
      </p:sp>
      <p:sp>
        <p:nvSpPr>
          <p:cNvPr id="23" name="Rectangle 22">
            <a:extLst>
              <a:ext uri="{FF2B5EF4-FFF2-40B4-BE49-F238E27FC236}">
                <a16:creationId xmlns:a16="http://schemas.microsoft.com/office/drawing/2014/main" xmlns="" id="{AEACCE45-BFBD-431C-B751-9DC708AFCA7E}"/>
              </a:ext>
            </a:extLst>
          </p:cNvPr>
          <p:cNvSpPr/>
          <p:nvPr/>
        </p:nvSpPr>
        <p:spPr>
          <a:xfrm>
            <a:off x="1529015" y="1522521"/>
            <a:ext cx="4800600" cy="32004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prstClr val="white"/>
                </a:solidFill>
                <a:latin typeface="Roboto" panose="02000000000000000000" pitchFamily="2" charset="0"/>
                <a:ea typeface="Roboto" panose="02000000000000000000" pitchFamily="2" charset="0"/>
              </a:rPr>
              <a:t>SMART CAPABILITY </a:t>
            </a:r>
            <a:endParaRPr lang="en-US" sz="1400" b="1">
              <a:solidFill>
                <a:prstClr val="white"/>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B2ED4B7E-7A28-4D4A-97F4-88DED9724B82}"/>
              </a:ext>
            </a:extLst>
          </p:cNvPr>
          <p:cNvSpPr txBox="1"/>
          <p:nvPr/>
        </p:nvSpPr>
        <p:spPr>
          <a:xfrm>
            <a:off x="3764905" y="2259112"/>
            <a:ext cx="3113588" cy="996427"/>
          </a:xfrm>
          <a:prstGeom prst="rect">
            <a:avLst/>
          </a:prstGeom>
          <a:noFill/>
        </p:spPr>
        <p:txBody>
          <a:bodyPr wrap="square" rtlCol="0">
            <a:spAutoFit/>
          </a:bodyPr>
          <a:lstStyle/>
          <a:p>
            <a:pPr defTabSz="914400">
              <a:lnSpc>
                <a:spcPts val="1800"/>
              </a:lnSpc>
              <a:defRPr/>
            </a:pPr>
            <a:r>
              <a:rPr lang="en-US" sz="2800" b="1" dirty="0">
                <a:solidFill>
                  <a:prstClr val="white"/>
                </a:solidFill>
                <a:latin typeface="Roboto" panose="02000000000000000000" pitchFamily="2" charset="0"/>
                <a:ea typeface="Roboto" panose="02000000000000000000" pitchFamily="2" charset="0"/>
              </a:rPr>
              <a:t>50%</a:t>
            </a:r>
          </a:p>
          <a:p>
            <a:pPr defTabSz="914400">
              <a:lnSpc>
                <a:spcPts val="1800"/>
              </a:lnSpc>
              <a:defRPr/>
            </a:pPr>
            <a:endParaRPr lang="en-US" sz="1600" dirty="0">
              <a:solidFill>
                <a:prstClr val="white"/>
              </a:solidFill>
              <a:latin typeface="Roboto" panose="02000000000000000000" pitchFamily="2" charset="0"/>
              <a:ea typeface="Roboto" panose="02000000000000000000" pitchFamily="2" charset="0"/>
            </a:endParaRPr>
          </a:p>
          <a:p>
            <a:pPr defTabSz="914400">
              <a:lnSpc>
                <a:spcPts val="1800"/>
              </a:lnSpc>
              <a:defRPr/>
            </a:pPr>
            <a:r>
              <a:rPr lang="en-US" sz="1600" dirty="0">
                <a:solidFill>
                  <a:prstClr val="white"/>
                </a:solidFill>
                <a:latin typeface="Roboto" panose="02000000000000000000" pitchFamily="2" charset="0"/>
                <a:ea typeface="Roboto" panose="02000000000000000000" pitchFamily="2" charset="0"/>
              </a:rPr>
              <a:t>Of ‘Full’ Smart Capability</a:t>
            </a:r>
          </a:p>
          <a:p>
            <a:pPr defTabSz="914400">
              <a:lnSpc>
                <a:spcPts val="1800"/>
              </a:lnSpc>
              <a:defRPr/>
            </a:pPr>
            <a:endParaRPr lang="en-US" sz="1200" dirty="0">
              <a:solidFill>
                <a:prstClr val="white"/>
              </a:solidFill>
              <a:latin typeface="Roboto" panose="02000000000000000000" pitchFamily="2" charset="0"/>
              <a:ea typeface="Roboto" panose="02000000000000000000" pitchFamily="2" charset="0"/>
            </a:endParaRPr>
          </a:p>
        </p:txBody>
      </p:sp>
      <p:pic>
        <p:nvPicPr>
          <p:cNvPr id="34" name="Graphic 33" descr="Badge Question Mark with solid fill">
            <a:extLst>
              <a:ext uri="{FF2B5EF4-FFF2-40B4-BE49-F238E27FC236}">
                <a16:creationId xmlns:a16="http://schemas.microsoft.com/office/drawing/2014/main" xmlns="" id="{F2FD2FED-A8CD-455E-976C-940DC6D709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90146" y="5194990"/>
            <a:ext cx="1054267" cy="1054267"/>
          </a:xfrm>
          <a:prstGeom prst="rect">
            <a:avLst/>
          </a:prstGeom>
        </p:spPr>
      </p:pic>
      <p:sp>
        <p:nvSpPr>
          <p:cNvPr id="35" name="Rectangle 34">
            <a:extLst>
              <a:ext uri="{FF2B5EF4-FFF2-40B4-BE49-F238E27FC236}">
                <a16:creationId xmlns:a16="http://schemas.microsoft.com/office/drawing/2014/main" xmlns="" id="{186ECFA4-F93A-4A7D-BAD3-88A776715C66}"/>
              </a:ext>
            </a:extLst>
          </p:cNvPr>
          <p:cNvSpPr/>
          <p:nvPr/>
        </p:nvSpPr>
        <p:spPr>
          <a:xfrm>
            <a:off x="1442886" y="4307979"/>
            <a:ext cx="10287000" cy="320040"/>
          </a:xfrm>
          <a:prstGeom prst="rect">
            <a:avLst/>
          </a:prstGeom>
          <a:solidFill>
            <a:srgbClr val="05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prstClr val="white"/>
                </a:solidFill>
                <a:latin typeface="Roboto" panose="02000000000000000000" pitchFamily="2" charset="0"/>
                <a:ea typeface="Roboto" panose="02000000000000000000" pitchFamily="2" charset="0"/>
              </a:rPr>
              <a:t>WHY?</a:t>
            </a:r>
            <a:endParaRPr lang="en-US" sz="1400" b="1">
              <a:solidFill>
                <a:prstClr val="white"/>
              </a:solidFill>
              <a:latin typeface="Roboto" panose="02000000000000000000" pitchFamily="2" charset="0"/>
              <a:ea typeface="Roboto" panose="02000000000000000000" pitchFamily="2" charset="0"/>
            </a:endParaRPr>
          </a:p>
        </p:txBody>
      </p:sp>
      <p:sp>
        <p:nvSpPr>
          <p:cNvPr id="41" name="Title 1">
            <a:extLst>
              <a:ext uri="{FF2B5EF4-FFF2-40B4-BE49-F238E27FC236}">
                <a16:creationId xmlns:a16="http://schemas.microsoft.com/office/drawing/2014/main" xmlns="" id="{4FC2B0B1-836B-4F58-A046-4B211B65F89B}"/>
              </a:ext>
            </a:extLst>
          </p:cNvPr>
          <p:cNvSpPr txBox="1">
            <a:spLocks/>
          </p:cNvSpPr>
          <p:nvPr/>
        </p:nvSpPr>
        <p:spPr>
          <a:xfrm>
            <a:off x="1393003" y="472622"/>
            <a:ext cx="9477487" cy="1381055"/>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sz="2600" b="1" dirty="0" smtClean="0">
                <a:solidFill>
                  <a:srgbClr val="05406D"/>
                </a:solidFill>
                <a:latin typeface="Roboto" panose="02000000000000000000" pitchFamily="2" charset="0"/>
                <a:ea typeface="Roboto" panose="02000000000000000000" pitchFamily="2" charset="0"/>
              </a:rPr>
              <a:t>Performance </a:t>
            </a:r>
            <a:r>
              <a:rPr lang="en-US" sz="2600" b="1" dirty="0">
                <a:solidFill>
                  <a:srgbClr val="05406D"/>
                </a:solidFill>
                <a:latin typeface="Roboto" panose="02000000000000000000" pitchFamily="2" charset="0"/>
                <a:ea typeface="Roboto" panose="02000000000000000000" pitchFamily="2" charset="0"/>
              </a:rPr>
              <a:t>Goals</a:t>
            </a:r>
          </a:p>
        </p:txBody>
      </p:sp>
      <p:sp>
        <p:nvSpPr>
          <p:cNvPr id="20" name="TextBox 19">
            <a:extLst>
              <a:ext uri="{FF2B5EF4-FFF2-40B4-BE49-F238E27FC236}">
                <a16:creationId xmlns:a16="http://schemas.microsoft.com/office/drawing/2014/main" xmlns="" id="{E79E9322-7DD9-4602-A87A-AFEF85AE1107}"/>
              </a:ext>
            </a:extLst>
          </p:cNvPr>
          <p:cNvSpPr txBox="1"/>
          <p:nvPr/>
        </p:nvSpPr>
        <p:spPr>
          <a:xfrm>
            <a:off x="1393003" y="4809875"/>
            <a:ext cx="4936612" cy="1464503"/>
          </a:xfrm>
          <a:prstGeom prst="rect">
            <a:avLst/>
          </a:prstGeom>
          <a:noFill/>
        </p:spPr>
        <p:txBody>
          <a:bodyPr wrap="square" rtlCol="0">
            <a:spAutoFit/>
          </a:bodyPr>
          <a:lstStyle/>
          <a:p>
            <a:pPr defTabSz="914400">
              <a:lnSpc>
                <a:spcPts val="1800"/>
              </a:lnSpc>
              <a:defRPr/>
            </a:pPr>
            <a:r>
              <a:rPr lang="en-US" sz="1400">
                <a:solidFill>
                  <a:srgbClr val="05406D"/>
                </a:solidFill>
                <a:latin typeface="Roboto" panose="02000000000000000000" pitchFamily="2" charset="0"/>
                <a:ea typeface="Roboto" panose="02000000000000000000" pitchFamily="2" charset="0"/>
              </a:rPr>
              <a:t>ThePoint</a:t>
            </a:r>
            <a:r>
              <a:rPr lang="en-US" sz="1400" dirty="0">
                <a:solidFill>
                  <a:srgbClr val="05406D"/>
                </a:solidFill>
                <a:latin typeface="Roboto" panose="02000000000000000000" pitchFamily="2" charset="0"/>
                <a:ea typeface="Roboto" panose="02000000000000000000" pitchFamily="2" charset="0"/>
              </a:rPr>
              <a:t> is seeking to be a Smart District, keeping with its vision as Utah’s premier Innovation Community. We have defined an ideal smart district with full capabilities around smart ICT infrastructure, smart utilities, smart environment, smart community, and smart buildings. The goal is to realize at least half of the features of the Ideal.</a:t>
            </a:r>
          </a:p>
        </p:txBody>
      </p:sp>
      <p:sp>
        <p:nvSpPr>
          <p:cNvPr id="21" name="TextBox 20">
            <a:extLst>
              <a:ext uri="{FF2B5EF4-FFF2-40B4-BE49-F238E27FC236}">
                <a16:creationId xmlns:a16="http://schemas.microsoft.com/office/drawing/2014/main" xmlns="" id="{F697CEB4-7A50-4869-B704-2B7B316B517A}"/>
              </a:ext>
            </a:extLst>
          </p:cNvPr>
          <p:cNvSpPr txBox="1"/>
          <p:nvPr/>
        </p:nvSpPr>
        <p:spPr>
          <a:xfrm>
            <a:off x="6841572" y="4809875"/>
            <a:ext cx="4888314" cy="1002839"/>
          </a:xfrm>
          <a:prstGeom prst="rect">
            <a:avLst/>
          </a:prstGeom>
          <a:noFill/>
        </p:spPr>
        <p:txBody>
          <a:bodyPr wrap="square" rtlCol="0">
            <a:spAutoFit/>
          </a:bodyPr>
          <a:lstStyle/>
          <a:p>
            <a:pPr defTabSz="914400">
              <a:lnSpc>
                <a:spcPts val="1800"/>
              </a:lnSpc>
              <a:defRPr/>
            </a:pPr>
            <a:r>
              <a:rPr lang="en-US" sz="1400">
                <a:solidFill>
                  <a:srgbClr val="05406D"/>
                </a:solidFill>
                <a:latin typeface="Roboto" panose="02000000000000000000" pitchFamily="2" charset="0"/>
                <a:ea typeface="Roboto" panose="02000000000000000000" pitchFamily="2" charset="0"/>
              </a:rPr>
              <a:t>ThePoint</a:t>
            </a:r>
            <a:r>
              <a:rPr lang="en-US" sz="1400" dirty="0">
                <a:solidFill>
                  <a:srgbClr val="05406D"/>
                </a:solidFill>
                <a:latin typeface="Roboto" panose="02000000000000000000" pitchFamily="2" charset="0"/>
                <a:ea typeface="Roboto" panose="02000000000000000000" pitchFamily="2" charset="0"/>
              </a:rPr>
              <a:t> aims to be Utah’s first </a:t>
            </a:r>
            <a:r>
              <a:rPr lang="en-US" sz="1400">
                <a:solidFill>
                  <a:srgbClr val="05406D"/>
                </a:solidFill>
                <a:latin typeface="Roboto" panose="02000000000000000000" pitchFamily="2" charset="0"/>
                <a:ea typeface="Roboto" panose="02000000000000000000" pitchFamily="2" charset="0"/>
              </a:rPr>
              <a:t>15-minute </a:t>
            </a:r>
            <a:r>
              <a:rPr lang="en-US" sz="1400" dirty="0">
                <a:solidFill>
                  <a:srgbClr val="05406D"/>
                </a:solidFill>
                <a:latin typeface="Roboto" panose="02000000000000000000" pitchFamily="2" charset="0"/>
                <a:ea typeface="Roboto" panose="02000000000000000000" pitchFamily="2" charset="0"/>
              </a:rPr>
              <a:t>Community and lower vehicle miles travelled is a direct result of that goal. A minimum of 25% reduction of VMT from a </a:t>
            </a:r>
            <a:r>
              <a:rPr lang="en-US" sz="1400">
                <a:solidFill>
                  <a:srgbClr val="05406D"/>
                </a:solidFill>
                <a:latin typeface="Roboto" panose="02000000000000000000" pitchFamily="2" charset="0"/>
                <a:ea typeface="Roboto" panose="02000000000000000000" pitchFamily="2" charset="0"/>
              </a:rPr>
              <a:t>business-as-usual</a:t>
            </a:r>
            <a:r>
              <a:rPr lang="en-US" sz="1400" dirty="0">
                <a:solidFill>
                  <a:srgbClr val="05406D"/>
                </a:solidFill>
                <a:latin typeface="Roboto" panose="02000000000000000000" pitchFamily="2" charset="0"/>
                <a:ea typeface="Roboto" panose="02000000000000000000" pitchFamily="2" charset="0"/>
              </a:rPr>
              <a:t> development is desired.</a:t>
            </a:r>
          </a:p>
        </p:txBody>
      </p:sp>
      <p:sp>
        <p:nvSpPr>
          <p:cNvPr id="19" name="TextBox 18">
            <a:extLst>
              <a:ext uri="{FF2B5EF4-FFF2-40B4-BE49-F238E27FC236}">
                <a16:creationId xmlns:a16="http://schemas.microsoft.com/office/drawing/2014/main" xmlns="" id="{44981DCA-689E-41B9-9ED4-795941E90C33}"/>
              </a:ext>
            </a:extLst>
          </p:cNvPr>
          <p:cNvSpPr txBox="1"/>
          <p:nvPr/>
        </p:nvSpPr>
        <p:spPr>
          <a:xfrm>
            <a:off x="8868176" y="3926706"/>
            <a:ext cx="2790424" cy="276999"/>
          </a:xfrm>
          <a:prstGeom prst="rect">
            <a:avLst/>
          </a:prstGeom>
          <a:noFill/>
        </p:spPr>
        <p:txBody>
          <a:bodyPr wrap="square" rtlCol="0">
            <a:spAutoFit/>
          </a:bodyPr>
          <a:lstStyle/>
          <a:p>
            <a:r>
              <a:rPr lang="en-US" sz="1200" i="1" dirty="0">
                <a:solidFill>
                  <a:prstClr val="black"/>
                </a:solidFill>
              </a:rPr>
              <a:t>Adopted from the Framework Plan</a:t>
            </a:r>
          </a:p>
        </p:txBody>
      </p:sp>
      <p:sp>
        <p:nvSpPr>
          <p:cNvPr id="22" name="TextBox 21">
            <a:extLst>
              <a:ext uri="{FF2B5EF4-FFF2-40B4-BE49-F238E27FC236}">
                <a16:creationId xmlns:a16="http://schemas.microsoft.com/office/drawing/2014/main" xmlns="" id="{140216AA-9F4D-4711-B68F-C264100566F7}"/>
              </a:ext>
            </a:extLst>
          </p:cNvPr>
          <p:cNvSpPr txBox="1"/>
          <p:nvPr/>
        </p:nvSpPr>
        <p:spPr>
          <a:xfrm>
            <a:off x="3504599" y="3901013"/>
            <a:ext cx="2790424" cy="276999"/>
          </a:xfrm>
          <a:prstGeom prst="rect">
            <a:avLst/>
          </a:prstGeom>
          <a:noFill/>
        </p:spPr>
        <p:txBody>
          <a:bodyPr wrap="square" rtlCol="0">
            <a:spAutoFit/>
          </a:bodyPr>
          <a:lstStyle/>
          <a:p>
            <a:r>
              <a:rPr lang="en-US" sz="1200" i="1" dirty="0" smtClean="0">
                <a:solidFill>
                  <a:prstClr val="black"/>
                </a:solidFill>
              </a:rPr>
              <a:t>Goal </a:t>
            </a:r>
            <a:r>
              <a:rPr lang="en-US" sz="1200" i="1" dirty="0">
                <a:solidFill>
                  <a:prstClr val="black"/>
                </a:solidFill>
              </a:rPr>
              <a:t>based on Smart City Aspirations</a:t>
            </a:r>
          </a:p>
        </p:txBody>
      </p:sp>
    </p:spTree>
    <p:extLst>
      <p:ext uri="{BB962C8B-B14F-4D97-AF65-F5344CB8AC3E}">
        <p14:creationId xmlns:p14="http://schemas.microsoft.com/office/powerpoint/2010/main" val="1646250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xmlns="" id="{19C667E0-51AD-44B6-AF84-E2273E674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123" b="22067"/>
          <a:stretch/>
        </p:blipFill>
        <p:spPr>
          <a:xfrm>
            <a:off x="0" y="2105130"/>
            <a:ext cx="12192000" cy="3084844"/>
          </a:xfrm>
          <a:prstGeom prst="rect">
            <a:avLst/>
          </a:prstGeom>
        </p:spPr>
      </p:pic>
      <p:sp>
        <p:nvSpPr>
          <p:cNvPr id="3" name="Rectangle 2">
            <a:extLst>
              <a:ext uri="{FF2B5EF4-FFF2-40B4-BE49-F238E27FC236}">
                <a16:creationId xmlns:a16="http://schemas.microsoft.com/office/drawing/2014/main" xmlns="" id="{35E69F59-2C94-4F0F-85C5-E5CD54DC6E63}"/>
              </a:ext>
            </a:extLst>
          </p:cNvPr>
          <p:cNvSpPr/>
          <p:nvPr/>
        </p:nvSpPr>
        <p:spPr>
          <a:xfrm>
            <a:off x="0" y="2083437"/>
            <a:ext cx="12192000" cy="3128229"/>
          </a:xfrm>
          <a:prstGeom prst="rect">
            <a:avLst/>
          </a:prstGeom>
          <a:solidFill>
            <a:srgbClr val="101F3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B1567578-6C1C-4723-AC60-E529C19C4AE2}"/>
              </a:ext>
            </a:extLst>
          </p:cNvPr>
          <p:cNvSpPr>
            <a:spLocks noGrp="1"/>
          </p:cNvSpPr>
          <p:nvPr>
            <p:ph type="title"/>
          </p:nvPr>
        </p:nvSpPr>
        <p:spPr>
          <a:prstGeom prst="rect">
            <a:avLst/>
          </a:prstGeom>
          <a:effectLst>
            <a:outerShdw dist="50800" dir="2700000" algn="tl" rotWithShape="0">
              <a:srgbClr val="50A5F2">
                <a:alpha val="50000"/>
              </a:srgbClr>
            </a:outerShdw>
          </a:effectLst>
        </p:spPr>
        <p:txBody>
          <a:bodyPr anchor="ctr">
            <a:normAutofit/>
          </a:bodyPr>
          <a:lstStyle/>
          <a:p>
            <a:pPr algn="l"/>
            <a:r>
              <a:rPr lang="en-US" sz="6200" b="1" dirty="0" smtClean="0">
                <a:solidFill>
                  <a:schemeClr val="bg1"/>
                </a:solidFill>
                <a:latin typeface="Roboto" panose="02000000000000000000" pitchFamily="2" charset="0"/>
                <a:ea typeface="Roboto" panose="02000000000000000000" pitchFamily="2" charset="0"/>
              </a:rPr>
              <a:t>Methodology</a:t>
            </a:r>
            <a:endParaRPr lang="en-US" sz="6200" b="1" dirty="0">
              <a:solidFill>
                <a:schemeClr val="bg1"/>
              </a:solidFill>
              <a:latin typeface="Roboto" panose="02000000000000000000" pitchFamily="2" charset="0"/>
              <a:ea typeface="Roboto" panose="02000000000000000000" pitchFamily="2" charset="0"/>
            </a:endParaRPr>
          </a:p>
        </p:txBody>
      </p:sp>
      <p:pic>
        <p:nvPicPr>
          <p:cNvPr id="8" name="Picture 7" descr="Logo&#10;&#10;Description automatically generated" hidden="1">
            <a:extLst>
              <a:ext uri="{FF2B5EF4-FFF2-40B4-BE49-F238E27FC236}">
                <a16:creationId xmlns:a16="http://schemas.microsoft.com/office/drawing/2014/main" xmlns="" id="{BB81489D-7B5A-4FF9-A50F-5CC8466B5C79}"/>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5537"/>
          <a:stretch/>
        </p:blipFill>
        <p:spPr>
          <a:xfrm>
            <a:off x="2115178" y="443792"/>
            <a:ext cx="3237872" cy="1502820"/>
          </a:xfrm>
          <a:prstGeom prst="rect">
            <a:avLst/>
          </a:prstGeom>
          <a:effectLst/>
        </p:spPr>
      </p:pic>
      <p:sp>
        <p:nvSpPr>
          <p:cNvPr id="5" name="TextBox 4"/>
          <p:cNvSpPr txBox="1"/>
          <p:nvPr/>
        </p:nvSpPr>
        <p:spPr>
          <a:xfrm>
            <a:off x="10543430" y="6162261"/>
            <a:ext cx="1502796" cy="612250"/>
          </a:xfrm>
          <a:prstGeom prst="rect">
            <a:avLst/>
          </a:prstGeom>
          <a:solidFill>
            <a:schemeClr val="bg1"/>
          </a:solid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249000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2BA4F5-6396-496E-974C-4CD4262E580D}"/>
              </a:ext>
            </a:extLst>
          </p:cNvPr>
          <p:cNvPicPr>
            <a:picLocks noChangeAspect="1"/>
          </p:cNvPicPr>
          <p:nvPr/>
        </p:nvPicPr>
        <p:blipFill rotWithShape="1">
          <a:blip r:embed="rId3"/>
          <a:srcRect l="1" r="-1079"/>
          <a:stretch/>
        </p:blipFill>
        <p:spPr>
          <a:xfrm>
            <a:off x="485153" y="1262831"/>
            <a:ext cx="11547892" cy="4651651"/>
          </a:xfrm>
          <a:prstGeom prst="rect">
            <a:avLst/>
          </a:prstGeom>
        </p:spPr>
      </p:pic>
      <p:sp>
        <p:nvSpPr>
          <p:cNvPr id="4" name="Rectangle 3">
            <a:extLst>
              <a:ext uri="{FF2B5EF4-FFF2-40B4-BE49-F238E27FC236}">
                <a16:creationId xmlns:a16="http://schemas.microsoft.com/office/drawing/2014/main" xmlns="" id="{4B2F284E-8FF6-4B65-8DA2-566F07B99F5D}"/>
              </a:ext>
            </a:extLst>
          </p:cNvPr>
          <p:cNvSpPr/>
          <p:nvPr/>
        </p:nvSpPr>
        <p:spPr>
          <a:xfrm>
            <a:off x="8242448" y="1413270"/>
            <a:ext cx="3739092"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itle 1">
            <a:extLst>
              <a:ext uri="{FF2B5EF4-FFF2-40B4-BE49-F238E27FC236}">
                <a16:creationId xmlns:a16="http://schemas.microsoft.com/office/drawing/2014/main" xmlns="" id="{E8E49EC7-F014-4908-8E23-86BD171C5498}"/>
              </a:ext>
            </a:extLst>
          </p:cNvPr>
          <p:cNvSpPr txBox="1">
            <a:spLocks/>
          </p:cNvSpPr>
          <p:nvPr/>
        </p:nvSpPr>
        <p:spPr>
          <a:xfrm>
            <a:off x="1393003" y="472622"/>
            <a:ext cx="9477487" cy="1381055"/>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sz="2600" b="1">
                <a:solidFill>
                  <a:srgbClr val="05406D"/>
                </a:solidFill>
                <a:latin typeface="Roboto" panose="02000000000000000000" pitchFamily="2" charset="0"/>
                <a:ea typeface="Roboto" panose="02000000000000000000" pitchFamily="2" charset="0"/>
              </a:rPr>
              <a:t>Sustainability Methodology</a:t>
            </a:r>
          </a:p>
        </p:txBody>
      </p:sp>
      <p:pic>
        <p:nvPicPr>
          <p:cNvPr id="2" name="Picture 1">
            <a:extLst>
              <a:ext uri="{FF2B5EF4-FFF2-40B4-BE49-F238E27FC236}">
                <a16:creationId xmlns:a16="http://schemas.microsoft.com/office/drawing/2014/main" xmlns="" id="{57802251-69B4-4542-9E1A-FD19D87C05B8}"/>
              </a:ext>
            </a:extLst>
          </p:cNvPr>
          <p:cNvPicPr>
            <a:picLocks noChangeAspect="1"/>
          </p:cNvPicPr>
          <p:nvPr/>
        </p:nvPicPr>
        <p:blipFill rotWithShape="1">
          <a:blip r:embed="rId4"/>
          <a:srcRect l="63286"/>
          <a:stretch/>
        </p:blipFill>
        <p:spPr>
          <a:xfrm>
            <a:off x="8242448" y="1262831"/>
            <a:ext cx="3667599" cy="3350839"/>
          </a:xfrm>
          <a:prstGeom prst="rect">
            <a:avLst/>
          </a:prstGeom>
        </p:spPr>
      </p:pic>
    </p:spTree>
    <p:extLst>
      <p:ext uri="{BB962C8B-B14F-4D97-AF65-F5344CB8AC3E}">
        <p14:creationId xmlns:p14="http://schemas.microsoft.com/office/powerpoint/2010/main" val="1924213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Rounded Corners 80">
            <a:extLst>
              <a:ext uri="{FF2B5EF4-FFF2-40B4-BE49-F238E27FC236}">
                <a16:creationId xmlns:a16="http://schemas.microsoft.com/office/drawing/2014/main" xmlns="" id="{70515B6D-A39F-4423-907B-128343414836}"/>
              </a:ext>
            </a:extLst>
          </p:cNvPr>
          <p:cNvSpPr/>
          <p:nvPr/>
        </p:nvSpPr>
        <p:spPr>
          <a:xfrm>
            <a:off x="8637267" y="1900208"/>
            <a:ext cx="2743200" cy="3429000"/>
          </a:xfrm>
          <a:prstGeom prst="roundRect">
            <a:avLst>
              <a:gd name="adj" fmla="val 8000"/>
            </a:avLst>
          </a:prstGeom>
          <a:solidFill>
            <a:srgbClr val="58585A"/>
          </a:solidFill>
          <a:ln w="25400">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0080" tIns="91440" rIns="0" rtlCol="0" anchor="t"/>
          <a:lstStyle/>
          <a:p>
            <a:r>
              <a:rPr lang="en-US" sz="1400" b="1" dirty="0">
                <a:solidFill>
                  <a:schemeClr val="bg1"/>
                </a:solidFill>
                <a:latin typeface="Roboto" panose="02000000000000000000" pitchFamily="2" charset="0"/>
                <a:ea typeface="Roboto" panose="02000000000000000000" pitchFamily="2" charset="0"/>
              </a:rPr>
              <a:t>Selected Scenarios </a:t>
            </a:r>
            <a:endParaRPr lang="en-US" sz="1400" dirty="0">
              <a:solidFill>
                <a:schemeClr val="bg1"/>
              </a:solidFill>
              <a:latin typeface="Roboto" panose="02000000000000000000" pitchFamily="2" charset="0"/>
              <a:ea typeface="Roboto" panose="02000000000000000000" pitchFamily="2" charset="0"/>
            </a:endParaRPr>
          </a:p>
        </p:txBody>
      </p:sp>
      <p:sp>
        <p:nvSpPr>
          <p:cNvPr id="70" name="Rectangle: Rounded Corners 69">
            <a:extLst>
              <a:ext uri="{FF2B5EF4-FFF2-40B4-BE49-F238E27FC236}">
                <a16:creationId xmlns:a16="http://schemas.microsoft.com/office/drawing/2014/main" xmlns="" id="{E3BE2617-C3DA-43F4-8BCF-2C138C4DC8CC}"/>
              </a:ext>
            </a:extLst>
          </p:cNvPr>
          <p:cNvSpPr/>
          <p:nvPr/>
        </p:nvSpPr>
        <p:spPr>
          <a:xfrm>
            <a:off x="3207903" y="1909978"/>
            <a:ext cx="2286000" cy="3429000"/>
          </a:xfrm>
          <a:prstGeom prst="roundRect">
            <a:avLst>
              <a:gd name="adj" fmla="val 8000"/>
            </a:avLst>
          </a:prstGeom>
          <a:solidFill>
            <a:srgbClr val="5F8B60"/>
          </a:solidFill>
          <a:ln>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sz="1400" b="1">
                <a:solidFill>
                  <a:schemeClr val="bg1"/>
                </a:solidFill>
                <a:latin typeface="Roboto" panose="02000000000000000000" pitchFamily="2" charset="0"/>
                <a:ea typeface="Roboto" panose="02000000000000000000" pitchFamily="2" charset="0"/>
              </a:rPr>
              <a:t>Strategies </a:t>
            </a:r>
            <a:endParaRPr lang="en-US" sz="1400">
              <a:solidFill>
                <a:schemeClr val="bg1"/>
              </a:solidFill>
              <a:latin typeface="Roboto" panose="02000000000000000000" pitchFamily="2" charset="0"/>
              <a:ea typeface="Roboto" panose="02000000000000000000" pitchFamily="2" charset="0"/>
            </a:endParaRPr>
          </a:p>
        </p:txBody>
      </p:sp>
      <p:sp>
        <p:nvSpPr>
          <p:cNvPr id="71" name="Rectangle: Rounded Corners 70">
            <a:extLst>
              <a:ext uri="{FF2B5EF4-FFF2-40B4-BE49-F238E27FC236}">
                <a16:creationId xmlns:a16="http://schemas.microsoft.com/office/drawing/2014/main" xmlns="" id="{A1D15A36-1D0B-447F-BEFD-A329BC894E48}"/>
              </a:ext>
            </a:extLst>
          </p:cNvPr>
          <p:cNvSpPr/>
          <p:nvPr/>
        </p:nvSpPr>
        <p:spPr>
          <a:xfrm>
            <a:off x="5737106" y="1909978"/>
            <a:ext cx="2286000" cy="3429000"/>
          </a:xfrm>
          <a:prstGeom prst="roundRect">
            <a:avLst>
              <a:gd name="adj" fmla="val 8000"/>
            </a:avLst>
          </a:prstGeom>
          <a:solidFill>
            <a:srgbClr val="4E8FB8"/>
          </a:solidFill>
          <a:ln w="19050">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sz="1400" b="1">
                <a:solidFill>
                  <a:schemeClr val="bg1"/>
                </a:solidFill>
                <a:latin typeface="Roboto" panose="02000000000000000000" pitchFamily="2" charset="0"/>
                <a:ea typeface="Roboto" panose="02000000000000000000" pitchFamily="2" charset="0"/>
              </a:rPr>
              <a:t>Measurements </a:t>
            </a:r>
            <a:endParaRPr lang="en-US" sz="1400">
              <a:solidFill>
                <a:schemeClr val="bg1"/>
              </a:solidFill>
              <a:latin typeface="Roboto" panose="02000000000000000000" pitchFamily="2" charset="0"/>
              <a:ea typeface="Roboto" panose="02000000000000000000" pitchFamily="2" charset="0"/>
            </a:endParaRPr>
          </a:p>
        </p:txBody>
      </p:sp>
      <p:sp>
        <p:nvSpPr>
          <p:cNvPr id="2" name="Title 1">
            <a:extLst>
              <a:ext uri="{FF2B5EF4-FFF2-40B4-BE49-F238E27FC236}">
                <a16:creationId xmlns:a16="http://schemas.microsoft.com/office/drawing/2014/main" xmlns="" id="{B9C1A20F-EEE2-4204-AF35-C188CA1516DE}"/>
              </a:ext>
            </a:extLst>
          </p:cNvPr>
          <p:cNvSpPr>
            <a:spLocks noGrp="1"/>
          </p:cNvSpPr>
          <p:nvPr>
            <p:ph type="title"/>
          </p:nvPr>
        </p:nvSpPr>
        <p:spPr/>
        <p:txBody>
          <a:bodyPr/>
          <a:lstStyle/>
          <a:p>
            <a:r>
              <a:rPr lang="en-US" dirty="0"/>
              <a:t>Measuring &amp; Comparing Scenarios </a:t>
            </a:r>
          </a:p>
        </p:txBody>
      </p:sp>
      <p:sp>
        <p:nvSpPr>
          <p:cNvPr id="26" name="Rectangle: Rounded Corners 25">
            <a:extLst>
              <a:ext uri="{FF2B5EF4-FFF2-40B4-BE49-F238E27FC236}">
                <a16:creationId xmlns:a16="http://schemas.microsoft.com/office/drawing/2014/main" xmlns="" id="{F88DDE1E-CA1A-49AD-82BB-46A4D880EE97}"/>
              </a:ext>
            </a:extLst>
          </p:cNvPr>
          <p:cNvSpPr/>
          <p:nvPr/>
        </p:nvSpPr>
        <p:spPr>
          <a:xfrm>
            <a:off x="678700" y="1900208"/>
            <a:ext cx="2286000" cy="3429000"/>
          </a:xfrm>
          <a:prstGeom prst="roundRect">
            <a:avLst>
              <a:gd name="adj" fmla="val 8000"/>
            </a:avLst>
          </a:prstGeom>
          <a:solidFill>
            <a:srgbClr val="4E8FB8"/>
          </a:solidFill>
          <a:ln>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lstStyle/>
          <a:p>
            <a:r>
              <a:rPr lang="en-US" sz="1400" b="1">
                <a:solidFill>
                  <a:schemeClr val="bg1"/>
                </a:solidFill>
                <a:latin typeface="Roboto" panose="02000000000000000000" pitchFamily="2" charset="0"/>
                <a:ea typeface="Roboto" panose="02000000000000000000" pitchFamily="2" charset="0"/>
              </a:rPr>
              <a:t>Systems</a:t>
            </a:r>
            <a:endParaRPr lang="en-US" sz="1400">
              <a:solidFill>
                <a:schemeClr val="bg1"/>
              </a:solidFill>
              <a:latin typeface="Roboto" panose="02000000000000000000" pitchFamily="2" charset="0"/>
              <a:ea typeface="Roboto" panose="02000000000000000000" pitchFamily="2" charset="0"/>
            </a:endParaRPr>
          </a:p>
        </p:txBody>
      </p:sp>
      <p:sp>
        <p:nvSpPr>
          <p:cNvPr id="3" name="Arrow: Right 2">
            <a:extLst>
              <a:ext uri="{FF2B5EF4-FFF2-40B4-BE49-F238E27FC236}">
                <a16:creationId xmlns:a16="http://schemas.microsoft.com/office/drawing/2014/main" xmlns="" id="{CAD9E956-A28B-450C-81B0-1FDCB96EFB4C}"/>
              </a:ext>
            </a:extLst>
          </p:cNvPr>
          <p:cNvSpPr/>
          <p:nvPr/>
        </p:nvSpPr>
        <p:spPr>
          <a:xfrm>
            <a:off x="3735154" y="2460736"/>
            <a:ext cx="2661597" cy="2749935"/>
          </a:xfrm>
          <a:prstGeom prst="rightArrow">
            <a:avLst>
              <a:gd name="adj1" fmla="val 50000"/>
              <a:gd name="adj2" fmla="val 53880"/>
            </a:avLst>
          </a:prstGeom>
          <a:solidFill>
            <a:schemeClr val="bg1"/>
          </a:solidFill>
          <a:ln w="6350">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en-US" sz="1200" b="1">
              <a:solidFill>
                <a:srgbClr val="0874B9"/>
              </a:solidFill>
              <a:latin typeface="Roboto" panose="02000000000000000000" pitchFamily="2" charset="0"/>
              <a:ea typeface="Roboto" panose="02000000000000000000" pitchFamily="2" charset="0"/>
            </a:endParaRPr>
          </a:p>
        </p:txBody>
      </p:sp>
      <p:sp>
        <p:nvSpPr>
          <p:cNvPr id="5" name="Rectangle 4">
            <a:extLst>
              <a:ext uri="{FF2B5EF4-FFF2-40B4-BE49-F238E27FC236}">
                <a16:creationId xmlns:a16="http://schemas.microsoft.com/office/drawing/2014/main" xmlns="" id="{8EE1C1E8-EED0-44FB-AABD-FB6AC4BE9D81}"/>
              </a:ext>
            </a:extLst>
          </p:cNvPr>
          <p:cNvSpPr/>
          <p:nvPr/>
        </p:nvSpPr>
        <p:spPr>
          <a:xfrm>
            <a:off x="899438" y="2838744"/>
            <a:ext cx="4223507" cy="205740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Water</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Energy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Carbon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Waste</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Transportation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Ecosystems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Smart Systems</a:t>
            </a:r>
          </a:p>
        </p:txBody>
      </p:sp>
      <p:grpSp>
        <p:nvGrpSpPr>
          <p:cNvPr id="67" name="Group 66">
            <a:extLst>
              <a:ext uri="{FF2B5EF4-FFF2-40B4-BE49-F238E27FC236}">
                <a16:creationId xmlns:a16="http://schemas.microsoft.com/office/drawing/2014/main" xmlns="" id="{C5FB1F74-F506-4D96-82DF-59D1E77EDA57}"/>
              </a:ext>
            </a:extLst>
          </p:cNvPr>
          <p:cNvGrpSpPr/>
          <p:nvPr/>
        </p:nvGrpSpPr>
        <p:grpSpPr>
          <a:xfrm>
            <a:off x="9286375" y="2433624"/>
            <a:ext cx="1853564" cy="786019"/>
            <a:chOff x="10039280" y="2204519"/>
            <a:chExt cx="1853564" cy="786019"/>
          </a:xfrm>
        </p:grpSpPr>
        <p:sp>
          <p:nvSpPr>
            <p:cNvPr id="53" name="Rectangle: Rounded Corners 52">
              <a:extLst>
                <a:ext uri="{FF2B5EF4-FFF2-40B4-BE49-F238E27FC236}">
                  <a16:creationId xmlns:a16="http://schemas.microsoft.com/office/drawing/2014/main" xmlns="" id="{77FE3D36-6960-40C4-9412-E1543A8FAA89}"/>
                </a:ext>
              </a:extLst>
            </p:cNvPr>
            <p:cNvSpPr/>
            <p:nvPr/>
          </p:nvSpPr>
          <p:spPr>
            <a:xfrm>
              <a:off x="10292644" y="2460036"/>
              <a:ext cx="1600200" cy="530502"/>
            </a:xfrm>
            <a:prstGeom prst="roundRect">
              <a:avLst>
                <a:gd name="adj" fmla="val 8000"/>
              </a:avLst>
            </a:prstGeom>
            <a:solidFill>
              <a:srgbClr val="0874B9"/>
            </a:solidFill>
            <a:ln w="19050">
              <a:solidFill>
                <a:schemeClr val="bg1"/>
              </a:solid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ko-KR" sz="1200" dirty="0">
                  <a:solidFill>
                    <a:schemeClr val="bg1"/>
                  </a:solidFill>
                  <a:latin typeface="Roboto" panose="02000000000000000000" pitchFamily="2" charset="0"/>
                  <a:ea typeface="Roboto" panose="02000000000000000000" pitchFamily="2" charset="0"/>
                </a:rPr>
                <a:t>Goal Optimized</a:t>
              </a:r>
              <a:endParaRPr lang="en-US" sz="1200" dirty="0">
                <a:solidFill>
                  <a:schemeClr val="bg1"/>
                </a:solidFill>
                <a:latin typeface="Roboto" panose="02000000000000000000" pitchFamily="2" charset="0"/>
                <a:ea typeface="Roboto" panose="02000000000000000000" pitchFamily="2" charset="0"/>
              </a:endParaRPr>
            </a:p>
          </p:txBody>
        </p:sp>
        <p:grpSp>
          <p:nvGrpSpPr>
            <p:cNvPr id="14" name="Graphic 12" descr="Pie chart with solid fill">
              <a:extLst>
                <a:ext uri="{FF2B5EF4-FFF2-40B4-BE49-F238E27FC236}">
                  <a16:creationId xmlns:a16="http://schemas.microsoft.com/office/drawing/2014/main" xmlns="" id="{6897A4B0-7498-486E-8E24-249BF2A6F0A1}"/>
                </a:ext>
              </a:extLst>
            </p:cNvPr>
            <p:cNvGrpSpPr/>
            <p:nvPr/>
          </p:nvGrpSpPr>
          <p:grpSpPr>
            <a:xfrm rot="13500000">
              <a:off x="10039612" y="2204187"/>
              <a:ext cx="506065" cy="506730"/>
              <a:chOff x="10039279" y="2248342"/>
              <a:chExt cx="506065" cy="506730"/>
            </a:xfrm>
            <a:solidFill>
              <a:srgbClr val="002060"/>
            </a:solidFill>
          </p:grpSpPr>
          <p:sp>
            <p:nvSpPr>
              <p:cNvPr id="56" name="Freeform: Shape 55">
                <a:extLst>
                  <a:ext uri="{FF2B5EF4-FFF2-40B4-BE49-F238E27FC236}">
                    <a16:creationId xmlns:a16="http://schemas.microsoft.com/office/drawing/2014/main" xmlns="" id="{CE6AE039-D1D7-40AE-BC2A-12EFAF828A01}"/>
                  </a:ext>
                </a:extLst>
              </p:cNvPr>
              <p:cNvSpPr/>
              <p:nvPr/>
            </p:nvSpPr>
            <p:spPr>
              <a:xfrm>
                <a:off x="10039279" y="2248342"/>
                <a:ext cx="422720" cy="506730"/>
              </a:xfrm>
              <a:custGeom>
                <a:avLst/>
                <a:gdLst>
                  <a:gd name="connsiteX0" fmla="*/ 240031 w 422720"/>
                  <a:gd name="connsiteY0" fmla="*/ 0 h 506730"/>
                  <a:gd name="connsiteX1" fmla="*/ 0 w 422720"/>
                  <a:gd name="connsiteY1" fmla="*/ 253365 h 506730"/>
                  <a:gd name="connsiteX2" fmla="*/ 253366 w 422720"/>
                  <a:gd name="connsiteY2" fmla="*/ 506730 h 506730"/>
                  <a:gd name="connsiteX3" fmla="*/ 422721 w 422720"/>
                  <a:gd name="connsiteY3" fmla="*/ 441388 h 506730"/>
                  <a:gd name="connsiteX4" fmla="*/ 240031 w 422720"/>
                  <a:gd name="connsiteY4" fmla="*/ 258699 h 506730"/>
                  <a:gd name="connsiteX5" fmla="*/ 240031 w 422720"/>
                  <a:gd name="connsiteY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20" h="506730">
                    <a:moveTo>
                      <a:pt x="240031" y="0"/>
                    </a:moveTo>
                    <a:cubicBezTo>
                      <a:pt x="106680" y="6668"/>
                      <a:pt x="0" y="118681"/>
                      <a:pt x="0" y="253365"/>
                    </a:cubicBezTo>
                    <a:cubicBezTo>
                      <a:pt x="0" y="393383"/>
                      <a:pt x="113348" y="506730"/>
                      <a:pt x="253366" y="506730"/>
                    </a:cubicBezTo>
                    <a:cubicBezTo>
                      <a:pt x="316707" y="506730"/>
                      <a:pt x="376048" y="484061"/>
                      <a:pt x="422721" y="441388"/>
                    </a:cubicBezTo>
                    <a:lnTo>
                      <a:pt x="240031" y="258699"/>
                    </a:lnTo>
                    <a:lnTo>
                      <a:pt x="240031" y="0"/>
                    </a:lnTo>
                    <a:close/>
                  </a:path>
                </a:pathLst>
              </a:custGeom>
              <a:solidFill>
                <a:schemeClr val="bg1"/>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FF854C68-0875-4C3C-8205-17B18023E877}"/>
                  </a:ext>
                </a:extLst>
              </p:cNvPr>
              <p:cNvSpPr/>
              <p:nvPr/>
            </p:nvSpPr>
            <p:spPr>
              <a:xfrm>
                <a:off x="10305980" y="2248342"/>
                <a:ext cx="239364" cy="240030"/>
              </a:xfrm>
              <a:custGeom>
                <a:avLst/>
                <a:gdLst>
                  <a:gd name="connsiteX0" fmla="*/ 0 w 239364"/>
                  <a:gd name="connsiteY0" fmla="*/ 0 h 240030"/>
                  <a:gd name="connsiteX1" fmla="*/ 0 w 239364"/>
                  <a:gd name="connsiteY1" fmla="*/ 240030 h 240030"/>
                  <a:gd name="connsiteX2" fmla="*/ 239364 w 239364"/>
                  <a:gd name="connsiteY2" fmla="*/ 240030 h 240030"/>
                  <a:gd name="connsiteX3" fmla="*/ 0 w 239364"/>
                  <a:gd name="connsiteY3" fmla="*/ 0 h 240030"/>
                </a:gdLst>
                <a:ahLst/>
                <a:cxnLst>
                  <a:cxn ang="0">
                    <a:pos x="connsiteX0" y="connsiteY0"/>
                  </a:cxn>
                  <a:cxn ang="0">
                    <a:pos x="connsiteX1" y="connsiteY1"/>
                  </a:cxn>
                  <a:cxn ang="0">
                    <a:pos x="connsiteX2" y="connsiteY2"/>
                  </a:cxn>
                  <a:cxn ang="0">
                    <a:pos x="connsiteX3" y="connsiteY3"/>
                  </a:cxn>
                </a:cxnLst>
                <a:rect l="l" t="t" r="r" b="b"/>
                <a:pathLst>
                  <a:path w="239364" h="240030">
                    <a:moveTo>
                      <a:pt x="0" y="0"/>
                    </a:moveTo>
                    <a:lnTo>
                      <a:pt x="0" y="240030"/>
                    </a:lnTo>
                    <a:lnTo>
                      <a:pt x="239364" y="240030"/>
                    </a:lnTo>
                    <a:cubicBezTo>
                      <a:pt x="232696" y="110014"/>
                      <a:pt x="129350" y="6668"/>
                      <a:pt x="0" y="0"/>
                    </a:cubicBezTo>
                    <a:close/>
                  </a:path>
                </a:pathLst>
              </a:custGeom>
              <a:solidFill>
                <a:schemeClr val="bg1"/>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A67F44A1-E5C2-4369-B35B-5A37DE51AE1F}"/>
                  </a:ext>
                </a:extLst>
              </p:cNvPr>
              <p:cNvSpPr/>
              <p:nvPr/>
            </p:nvSpPr>
            <p:spPr>
              <a:xfrm>
                <a:off x="10324649" y="2515042"/>
                <a:ext cx="220694" cy="156019"/>
              </a:xfrm>
              <a:custGeom>
                <a:avLst/>
                <a:gdLst>
                  <a:gd name="connsiteX0" fmla="*/ 0 w 220694"/>
                  <a:gd name="connsiteY0" fmla="*/ 0 h 156019"/>
                  <a:gd name="connsiteX1" fmla="*/ 156020 w 220694"/>
                  <a:gd name="connsiteY1" fmla="*/ 156020 h 156019"/>
                  <a:gd name="connsiteX2" fmla="*/ 220695 w 220694"/>
                  <a:gd name="connsiteY2" fmla="*/ 0 h 156019"/>
                  <a:gd name="connsiteX3" fmla="*/ 0 w 220694"/>
                  <a:gd name="connsiteY3" fmla="*/ 0 h 156019"/>
                </a:gdLst>
                <a:ahLst/>
                <a:cxnLst>
                  <a:cxn ang="0">
                    <a:pos x="connsiteX0" y="connsiteY0"/>
                  </a:cxn>
                  <a:cxn ang="0">
                    <a:pos x="connsiteX1" y="connsiteY1"/>
                  </a:cxn>
                  <a:cxn ang="0">
                    <a:pos x="connsiteX2" y="connsiteY2"/>
                  </a:cxn>
                  <a:cxn ang="0">
                    <a:pos x="connsiteX3" y="connsiteY3"/>
                  </a:cxn>
                </a:cxnLst>
                <a:rect l="l" t="t" r="r" b="b"/>
                <a:pathLst>
                  <a:path w="220694" h="156019">
                    <a:moveTo>
                      <a:pt x="0" y="0"/>
                    </a:moveTo>
                    <a:lnTo>
                      <a:pt x="156020" y="156020"/>
                    </a:lnTo>
                    <a:cubicBezTo>
                      <a:pt x="195358" y="112681"/>
                      <a:pt x="218028" y="58007"/>
                      <a:pt x="220695" y="0"/>
                    </a:cubicBezTo>
                    <a:lnTo>
                      <a:pt x="0" y="0"/>
                    </a:lnTo>
                    <a:close/>
                  </a:path>
                </a:pathLst>
              </a:custGeom>
              <a:solidFill>
                <a:srgbClr val="002060"/>
              </a:solidFill>
              <a:ln w="9525" cap="flat">
                <a:noFill/>
                <a:prstDash val="solid"/>
                <a:miter/>
              </a:ln>
            </p:spPr>
            <p:txBody>
              <a:bodyPr rtlCol="0" anchor="ctr"/>
              <a:lstStyle/>
              <a:p>
                <a:endParaRPr lang="en-US"/>
              </a:p>
            </p:txBody>
          </p:sp>
        </p:grpSp>
      </p:grpSp>
      <p:grpSp>
        <p:nvGrpSpPr>
          <p:cNvPr id="68" name="Group 67">
            <a:extLst>
              <a:ext uri="{FF2B5EF4-FFF2-40B4-BE49-F238E27FC236}">
                <a16:creationId xmlns:a16="http://schemas.microsoft.com/office/drawing/2014/main" xmlns="" id="{9E10B55B-1B8A-4FFA-8EFC-DC1129974253}"/>
              </a:ext>
            </a:extLst>
          </p:cNvPr>
          <p:cNvGrpSpPr/>
          <p:nvPr/>
        </p:nvGrpSpPr>
        <p:grpSpPr>
          <a:xfrm>
            <a:off x="9299688" y="3405745"/>
            <a:ext cx="1826938" cy="767454"/>
            <a:chOff x="10020186" y="3100615"/>
            <a:chExt cx="1826938" cy="767454"/>
          </a:xfrm>
        </p:grpSpPr>
        <p:sp>
          <p:nvSpPr>
            <p:cNvPr id="54" name="Rectangle: Rounded Corners 53">
              <a:extLst>
                <a:ext uri="{FF2B5EF4-FFF2-40B4-BE49-F238E27FC236}">
                  <a16:creationId xmlns:a16="http://schemas.microsoft.com/office/drawing/2014/main" xmlns="" id="{65881364-1DB0-4721-BD4F-F92F5AEE0373}"/>
                </a:ext>
              </a:extLst>
            </p:cNvPr>
            <p:cNvSpPr/>
            <p:nvPr/>
          </p:nvSpPr>
          <p:spPr>
            <a:xfrm>
              <a:off x="10292644" y="3337567"/>
              <a:ext cx="1554480" cy="530502"/>
            </a:xfrm>
            <a:prstGeom prst="roundRect">
              <a:avLst>
                <a:gd name="adj" fmla="val 8000"/>
              </a:avLst>
            </a:prstGeom>
            <a:solidFill>
              <a:srgbClr val="0874B9"/>
            </a:solidFill>
            <a:ln w="19050">
              <a:solidFill>
                <a:schemeClr val="bg1"/>
              </a:solid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ko-KR" sz="1200" dirty="0">
                  <a:solidFill>
                    <a:schemeClr val="bg1"/>
                  </a:solidFill>
                  <a:latin typeface="Roboto" panose="02000000000000000000" pitchFamily="2" charset="0"/>
                  <a:ea typeface="Roboto" panose="02000000000000000000" pitchFamily="2" charset="0"/>
                </a:rPr>
                <a:t>Cost Optimized</a:t>
              </a:r>
              <a:endParaRPr lang="en-US" sz="1200" dirty="0">
                <a:solidFill>
                  <a:schemeClr val="bg1"/>
                </a:solidFill>
                <a:latin typeface="Roboto" panose="02000000000000000000" pitchFamily="2" charset="0"/>
                <a:ea typeface="Roboto" panose="02000000000000000000" pitchFamily="2" charset="0"/>
              </a:endParaRPr>
            </a:p>
          </p:txBody>
        </p:sp>
        <p:grpSp>
          <p:nvGrpSpPr>
            <p:cNvPr id="59" name="Graphic 12" descr="Pie chart with solid fill">
              <a:extLst>
                <a:ext uri="{FF2B5EF4-FFF2-40B4-BE49-F238E27FC236}">
                  <a16:creationId xmlns:a16="http://schemas.microsoft.com/office/drawing/2014/main" xmlns="" id="{5A722068-37FC-4C7F-AEFB-B599E21FE1CF}"/>
                </a:ext>
              </a:extLst>
            </p:cNvPr>
            <p:cNvGrpSpPr/>
            <p:nvPr/>
          </p:nvGrpSpPr>
          <p:grpSpPr>
            <a:xfrm rot="13500000">
              <a:off x="10020518" y="3100283"/>
              <a:ext cx="506065" cy="506730"/>
              <a:chOff x="10039279" y="2248342"/>
              <a:chExt cx="506065" cy="506730"/>
            </a:xfrm>
            <a:solidFill>
              <a:srgbClr val="002060"/>
            </a:solidFill>
          </p:grpSpPr>
          <p:sp>
            <p:nvSpPr>
              <p:cNvPr id="60" name="Freeform: Shape 59">
                <a:extLst>
                  <a:ext uri="{FF2B5EF4-FFF2-40B4-BE49-F238E27FC236}">
                    <a16:creationId xmlns:a16="http://schemas.microsoft.com/office/drawing/2014/main" xmlns="" id="{DFF0D8C5-B025-4267-BACB-66C4F6D891D8}"/>
                  </a:ext>
                </a:extLst>
              </p:cNvPr>
              <p:cNvSpPr/>
              <p:nvPr/>
            </p:nvSpPr>
            <p:spPr>
              <a:xfrm>
                <a:off x="10039279" y="2248342"/>
                <a:ext cx="422720" cy="506730"/>
              </a:xfrm>
              <a:custGeom>
                <a:avLst/>
                <a:gdLst>
                  <a:gd name="connsiteX0" fmla="*/ 240031 w 422720"/>
                  <a:gd name="connsiteY0" fmla="*/ 0 h 506730"/>
                  <a:gd name="connsiteX1" fmla="*/ 0 w 422720"/>
                  <a:gd name="connsiteY1" fmla="*/ 253365 h 506730"/>
                  <a:gd name="connsiteX2" fmla="*/ 253366 w 422720"/>
                  <a:gd name="connsiteY2" fmla="*/ 506730 h 506730"/>
                  <a:gd name="connsiteX3" fmla="*/ 422721 w 422720"/>
                  <a:gd name="connsiteY3" fmla="*/ 441388 h 506730"/>
                  <a:gd name="connsiteX4" fmla="*/ 240031 w 422720"/>
                  <a:gd name="connsiteY4" fmla="*/ 258699 h 506730"/>
                  <a:gd name="connsiteX5" fmla="*/ 240031 w 422720"/>
                  <a:gd name="connsiteY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20" h="506730">
                    <a:moveTo>
                      <a:pt x="240031" y="0"/>
                    </a:moveTo>
                    <a:cubicBezTo>
                      <a:pt x="106680" y="6668"/>
                      <a:pt x="0" y="118681"/>
                      <a:pt x="0" y="253365"/>
                    </a:cubicBezTo>
                    <a:cubicBezTo>
                      <a:pt x="0" y="393383"/>
                      <a:pt x="113348" y="506730"/>
                      <a:pt x="253366" y="506730"/>
                    </a:cubicBezTo>
                    <a:cubicBezTo>
                      <a:pt x="316707" y="506730"/>
                      <a:pt x="376048" y="484061"/>
                      <a:pt x="422721" y="441388"/>
                    </a:cubicBezTo>
                    <a:lnTo>
                      <a:pt x="240031" y="258699"/>
                    </a:lnTo>
                    <a:lnTo>
                      <a:pt x="240031" y="0"/>
                    </a:lnTo>
                    <a:close/>
                  </a:path>
                </a:pathLst>
              </a:custGeom>
              <a:solidFill>
                <a:srgbClr val="002060"/>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4E7BD240-90CC-4277-A0E2-394B16E8B7E3}"/>
                  </a:ext>
                </a:extLst>
              </p:cNvPr>
              <p:cNvSpPr/>
              <p:nvPr/>
            </p:nvSpPr>
            <p:spPr>
              <a:xfrm>
                <a:off x="10305980" y="2248342"/>
                <a:ext cx="239364" cy="240030"/>
              </a:xfrm>
              <a:custGeom>
                <a:avLst/>
                <a:gdLst>
                  <a:gd name="connsiteX0" fmla="*/ 0 w 239364"/>
                  <a:gd name="connsiteY0" fmla="*/ 0 h 240030"/>
                  <a:gd name="connsiteX1" fmla="*/ 0 w 239364"/>
                  <a:gd name="connsiteY1" fmla="*/ 240030 h 240030"/>
                  <a:gd name="connsiteX2" fmla="*/ 239364 w 239364"/>
                  <a:gd name="connsiteY2" fmla="*/ 240030 h 240030"/>
                  <a:gd name="connsiteX3" fmla="*/ 0 w 239364"/>
                  <a:gd name="connsiteY3" fmla="*/ 0 h 240030"/>
                </a:gdLst>
                <a:ahLst/>
                <a:cxnLst>
                  <a:cxn ang="0">
                    <a:pos x="connsiteX0" y="connsiteY0"/>
                  </a:cxn>
                  <a:cxn ang="0">
                    <a:pos x="connsiteX1" y="connsiteY1"/>
                  </a:cxn>
                  <a:cxn ang="0">
                    <a:pos x="connsiteX2" y="connsiteY2"/>
                  </a:cxn>
                  <a:cxn ang="0">
                    <a:pos x="connsiteX3" y="connsiteY3"/>
                  </a:cxn>
                </a:cxnLst>
                <a:rect l="l" t="t" r="r" b="b"/>
                <a:pathLst>
                  <a:path w="239364" h="240030">
                    <a:moveTo>
                      <a:pt x="0" y="0"/>
                    </a:moveTo>
                    <a:lnTo>
                      <a:pt x="0" y="240030"/>
                    </a:lnTo>
                    <a:lnTo>
                      <a:pt x="239364" y="240030"/>
                    </a:lnTo>
                    <a:cubicBezTo>
                      <a:pt x="232696" y="110014"/>
                      <a:pt x="129350" y="6668"/>
                      <a:pt x="0" y="0"/>
                    </a:cubicBezTo>
                    <a:close/>
                  </a:path>
                </a:pathLst>
              </a:custGeom>
              <a:solidFill>
                <a:schemeClr val="bg1"/>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xmlns="" id="{DEEC9459-227A-45F4-9514-08207FDD0229}"/>
                  </a:ext>
                </a:extLst>
              </p:cNvPr>
              <p:cNvSpPr/>
              <p:nvPr/>
            </p:nvSpPr>
            <p:spPr>
              <a:xfrm>
                <a:off x="10324649" y="2515042"/>
                <a:ext cx="220694" cy="156019"/>
              </a:xfrm>
              <a:custGeom>
                <a:avLst/>
                <a:gdLst>
                  <a:gd name="connsiteX0" fmla="*/ 0 w 220694"/>
                  <a:gd name="connsiteY0" fmla="*/ 0 h 156019"/>
                  <a:gd name="connsiteX1" fmla="*/ 156020 w 220694"/>
                  <a:gd name="connsiteY1" fmla="*/ 156020 h 156019"/>
                  <a:gd name="connsiteX2" fmla="*/ 220695 w 220694"/>
                  <a:gd name="connsiteY2" fmla="*/ 0 h 156019"/>
                  <a:gd name="connsiteX3" fmla="*/ 0 w 220694"/>
                  <a:gd name="connsiteY3" fmla="*/ 0 h 156019"/>
                </a:gdLst>
                <a:ahLst/>
                <a:cxnLst>
                  <a:cxn ang="0">
                    <a:pos x="connsiteX0" y="connsiteY0"/>
                  </a:cxn>
                  <a:cxn ang="0">
                    <a:pos x="connsiteX1" y="connsiteY1"/>
                  </a:cxn>
                  <a:cxn ang="0">
                    <a:pos x="connsiteX2" y="connsiteY2"/>
                  </a:cxn>
                  <a:cxn ang="0">
                    <a:pos x="connsiteX3" y="connsiteY3"/>
                  </a:cxn>
                </a:cxnLst>
                <a:rect l="l" t="t" r="r" b="b"/>
                <a:pathLst>
                  <a:path w="220694" h="156019">
                    <a:moveTo>
                      <a:pt x="0" y="0"/>
                    </a:moveTo>
                    <a:lnTo>
                      <a:pt x="156020" y="156020"/>
                    </a:lnTo>
                    <a:cubicBezTo>
                      <a:pt x="195358" y="112681"/>
                      <a:pt x="218028" y="58007"/>
                      <a:pt x="220695" y="0"/>
                    </a:cubicBezTo>
                    <a:lnTo>
                      <a:pt x="0" y="0"/>
                    </a:lnTo>
                    <a:close/>
                  </a:path>
                </a:pathLst>
              </a:custGeom>
              <a:solidFill>
                <a:schemeClr val="bg1"/>
              </a:solidFill>
              <a:ln w="9525" cap="flat">
                <a:noFill/>
                <a:prstDash val="solid"/>
                <a:miter/>
              </a:ln>
            </p:spPr>
            <p:txBody>
              <a:bodyPr rtlCol="0" anchor="ctr"/>
              <a:lstStyle/>
              <a:p>
                <a:endParaRPr lang="en-US"/>
              </a:p>
            </p:txBody>
          </p:sp>
        </p:grpSp>
      </p:grpSp>
      <p:grpSp>
        <p:nvGrpSpPr>
          <p:cNvPr id="69" name="Group 68">
            <a:extLst>
              <a:ext uri="{FF2B5EF4-FFF2-40B4-BE49-F238E27FC236}">
                <a16:creationId xmlns:a16="http://schemas.microsoft.com/office/drawing/2014/main" xmlns="" id="{9EAF1E89-9893-4B3D-B348-B65674FFDAF9}"/>
              </a:ext>
            </a:extLst>
          </p:cNvPr>
          <p:cNvGrpSpPr/>
          <p:nvPr/>
        </p:nvGrpSpPr>
        <p:grpSpPr>
          <a:xfrm>
            <a:off x="9286374" y="4307269"/>
            <a:ext cx="1853565" cy="779551"/>
            <a:chOff x="10039279" y="3966048"/>
            <a:chExt cx="1853565" cy="779551"/>
          </a:xfrm>
        </p:grpSpPr>
        <p:sp>
          <p:nvSpPr>
            <p:cNvPr id="55" name="Rectangle: Rounded Corners 54">
              <a:extLst>
                <a:ext uri="{FF2B5EF4-FFF2-40B4-BE49-F238E27FC236}">
                  <a16:creationId xmlns:a16="http://schemas.microsoft.com/office/drawing/2014/main" xmlns="" id="{C4C6EADE-08B9-46CC-9D23-6053BA52EE49}"/>
                </a:ext>
              </a:extLst>
            </p:cNvPr>
            <p:cNvSpPr/>
            <p:nvPr/>
          </p:nvSpPr>
          <p:spPr>
            <a:xfrm>
              <a:off x="10292644" y="4215097"/>
              <a:ext cx="1600200" cy="530502"/>
            </a:xfrm>
            <a:prstGeom prst="roundRect">
              <a:avLst>
                <a:gd name="adj" fmla="val 8000"/>
              </a:avLst>
            </a:prstGeom>
            <a:solidFill>
              <a:srgbClr val="0874B9"/>
            </a:solidFill>
            <a:ln w="19050">
              <a:solidFill>
                <a:schemeClr val="bg1"/>
              </a:solid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ko-KR" sz="1200" dirty="0">
                  <a:solidFill>
                    <a:schemeClr val="bg1"/>
                  </a:solidFill>
                  <a:latin typeface="Roboto" panose="02000000000000000000" pitchFamily="2" charset="0"/>
                  <a:ea typeface="Roboto" panose="02000000000000000000" pitchFamily="2" charset="0"/>
                </a:rPr>
                <a:t>Innovative</a:t>
              </a:r>
              <a:endParaRPr lang="en-US" sz="1200" dirty="0">
                <a:solidFill>
                  <a:schemeClr val="bg1"/>
                </a:solidFill>
                <a:latin typeface="Roboto" panose="02000000000000000000" pitchFamily="2" charset="0"/>
                <a:ea typeface="Roboto" panose="02000000000000000000" pitchFamily="2" charset="0"/>
              </a:endParaRPr>
            </a:p>
          </p:txBody>
        </p:sp>
        <p:grpSp>
          <p:nvGrpSpPr>
            <p:cNvPr id="63" name="Graphic 12" descr="Pie chart with solid fill">
              <a:extLst>
                <a:ext uri="{FF2B5EF4-FFF2-40B4-BE49-F238E27FC236}">
                  <a16:creationId xmlns:a16="http://schemas.microsoft.com/office/drawing/2014/main" xmlns="" id="{096301FE-4A1A-479F-AB35-D7FC47CE52EA}"/>
                </a:ext>
              </a:extLst>
            </p:cNvPr>
            <p:cNvGrpSpPr/>
            <p:nvPr/>
          </p:nvGrpSpPr>
          <p:grpSpPr>
            <a:xfrm rot="13500000">
              <a:off x="10039611" y="3965716"/>
              <a:ext cx="506065" cy="506730"/>
              <a:chOff x="10039279" y="2248342"/>
              <a:chExt cx="506065" cy="506730"/>
            </a:xfrm>
            <a:solidFill>
              <a:srgbClr val="002060"/>
            </a:solidFill>
          </p:grpSpPr>
          <p:sp>
            <p:nvSpPr>
              <p:cNvPr id="64" name="Freeform: Shape 63">
                <a:extLst>
                  <a:ext uri="{FF2B5EF4-FFF2-40B4-BE49-F238E27FC236}">
                    <a16:creationId xmlns:a16="http://schemas.microsoft.com/office/drawing/2014/main" xmlns="" id="{A704F5F1-9CD8-445A-B531-DBD2C55EF75E}"/>
                  </a:ext>
                </a:extLst>
              </p:cNvPr>
              <p:cNvSpPr/>
              <p:nvPr/>
            </p:nvSpPr>
            <p:spPr>
              <a:xfrm>
                <a:off x="10039279" y="2248342"/>
                <a:ext cx="422720" cy="506730"/>
              </a:xfrm>
              <a:custGeom>
                <a:avLst/>
                <a:gdLst>
                  <a:gd name="connsiteX0" fmla="*/ 240031 w 422720"/>
                  <a:gd name="connsiteY0" fmla="*/ 0 h 506730"/>
                  <a:gd name="connsiteX1" fmla="*/ 0 w 422720"/>
                  <a:gd name="connsiteY1" fmla="*/ 253365 h 506730"/>
                  <a:gd name="connsiteX2" fmla="*/ 253366 w 422720"/>
                  <a:gd name="connsiteY2" fmla="*/ 506730 h 506730"/>
                  <a:gd name="connsiteX3" fmla="*/ 422721 w 422720"/>
                  <a:gd name="connsiteY3" fmla="*/ 441388 h 506730"/>
                  <a:gd name="connsiteX4" fmla="*/ 240031 w 422720"/>
                  <a:gd name="connsiteY4" fmla="*/ 258699 h 506730"/>
                  <a:gd name="connsiteX5" fmla="*/ 240031 w 422720"/>
                  <a:gd name="connsiteY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20" h="506730">
                    <a:moveTo>
                      <a:pt x="240031" y="0"/>
                    </a:moveTo>
                    <a:cubicBezTo>
                      <a:pt x="106680" y="6668"/>
                      <a:pt x="0" y="118681"/>
                      <a:pt x="0" y="253365"/>
                    </a:cubicBezTo>
                    <a:cubicBezTo>
                      <a:pt x="0" y="393383"/>
                      <a:pt x="113348" y="506730"/>
                      <a:pt x="253366" y="506730"/>
                    </a:cubicBezTo>
                    <a:cubicBezTo>
                      <a:pt x="316707" y="506730"/>
                      <a:pt x="376048" y="484061"/>
                      <a:pt x="422721" y="441388"/>
                    </a:cubicBezTo>
                    <a:lnTo>
                      <a:pt x="240031" y="258699"/>
                    </a:lnTo>
                    <a:lnTo>
                      <a:pt x="240031" y="0"/>
                    </a:lnTo>
                    <a:close/>
                  </a:path>
                </a:pathLst>
              </a:custGeom>
              <a:solidFill>
                <a:srgbClr val="00206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xmlns="" id="{E627408C-5636-47FA-96C5-6622C92B4F50}"/>
                  </a:ext>
                </a:extLst>
              </p:cNvPr>
              <p:cNvSpPr/>
              <p:nvPr/>
            </p:nvSpPr>
            <p:spPr>
              <a:xfrm>
                <a:off x="10305980" y="2248342"/>
                <a:ext cx="239364" cy="240030"/>
              </a:xfrm>
              <a:custGeom>
                <a:avLst/>
                <a:gdLst>
                  <a:gd name="connsiteX0" fmla="*/ 0 w 239364"/>
                  <a:gd name="connsiteY0" fmla="*/ 0 h 240030"/>
                  <a:gd name="connsiteX1" fmla="*/ 0 w 239364"/>
                  <a:gd name="connsiteY1" fmla="*/ 240030 h 240030"/>
                  <a:gd name="connsiteX2" fmla="*/ 239364 w 239364"/>
                  <a:gd name="connsiteY2" fmla="*/ 240030 h 240030"/>
                  <a:gd name="connsiteX3" fmla="*/ 0 w 239364"/>
                  <a:gd name="connsiteY3" fmla="*/ 0 h 240030"/>
                </a:gdLst>
                <a:ahLst/>
                <a:cxnLst>
                  <a:cxn ang="0">
                    <a:pos x="connsiteX0" y="connsiteY0"/>
                  </a:cxn>
                  <a:cxn ang="0">
                    <a:pos x="connsiteX1" y="connsiteY1"/>
                  </a:cxn>
                  <a:cxn ang="0">
                    <a:pos x="connsiteX2" y="connsiteY2"/>
                  </a:cxn>
                  <a:cxn ang="0">
                    <a:pos x="connsiteX3" y="connsiteY3"/>
                  </a:cxn>
                </a:cxnLst>
                <a:rect l="l" t="t" r="r" b="b"/>
                <a:pathLst>
                  <a:path w="239364" h="240030">
                    <a:moveTo>
                      <a:pt x="0" y="0"/>
                    </a:moveTo>
                    <a:lnTo>
                      <a:pt x="0" y="240030"/>
                    </a:lnTo>
                    <a:lnTo>
                      <a:pt x="239364" y="240030"/>
                    </a:lnTo>
                    <a:cubicBezTo>
                      <a:pt x="232696" y="110014"/>
                      <a:pt x="129350" y="6668"/>
                      <a:pt x="0" y="0"/>
                    </a:cubicBezTo>
                    <a:close/>
                  </a:path>
                </a:pathLst>
              </a:custGeom>
              <a:solidFill>
                <a:srgbClr val="002060"/>
              </a:solid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xmlns="" id="{B9DF3C99-423E-4C59-8C74-CA5F3AB76524}"/>
                  </a:ext>
                </a:extLst>
              </p:cNvPr>
              <p:cNvSpPr/>
              <p:nvPr/>
            </p:nvSpPr>
            <p:spPr>
              <a:xfrm>
                <a:off x="10324649" y="2515042"/>
                <a:ext cx="220694" cy="156019"/>
              </a:xfrm>
              <a:custGeom>
                <a:avLst/>
                <a:gdLst>
                  <a:gd name="connsiteX0" fmla="*/ 0 w 220694"/>
                  <a:gd name="connsiteY0" fmla="*/ 0 h 156019"/>
                  <a:gd name="connsiteX1" fmla="*/ 156020 w 220694"/>
                  <a:gd name="connsiteY1" fmla="*/ 156020 h 156019"/>
                  <a:gd name="connsiteX2" fmla="*/ 220695 w 220694"/>
                  <a:gd name="connsiteY2" fmla="*/ 0 h 156019"/>
                  <a:gd name="connsiteX3" fmla="*/ 0 w 220694"/>
                  <a:gd name="connsiteY3" fmla="*/ 0 h 156019"/>
                </a:gdLst>
                <a:ahLst/>
                <a:cxnLst>
                  <a:cxn ang="0">
                    <a:pos x="connsiteX0" y="connsiteY0"/>
                  </a:cxn>
                  <a:cxn ang="0">
                    <a:pos x="connsiteX1" y="connsiteY1"/>
                  </a:cxn>
                  <a:cxn ang="0">
                    <a:pos x="connsiteX2" y="connsiteY2"/>
                  </a:cxn>
                  <a:cxn ang="0">
                    <a:pos x="connsiteX3" y="connsiteY3"/>
                  </a:cxn>
                </a:cxnLst>
                <a:rect l="l" t="t" r="r" b="b"/>
                <a:pathLst>
                  <a:path w="220694" h="156019">
                    <a:moveTo>
                      <a:pt x="0" y="0"/>
                    </a:moveTo>
                    <a:lnTo>
                      <a:pt x="156020" y="156020"/>
                    </a:lnTo>
                    <a:cubicBezTo>
                      <a:pt x="195358" y="112681"/>
                      <a:pt x="218028" y="58007"/>
                      <a:pt x="220695" y="0"/>
                    </a:cubicBezTo>
                    <a:lnTo>
                      <a:pt x="0" y="0"/>
                    </a:lnTo>
                    <a:close/>
                  </a:path>
                </a:pathLst>
              </a:custGeom>
              <a:solidFill>
                <a:schemeClr val="bg1"/>
              </a:solidFill>
              <a:ln w="9525" cap="flat">
                <a:noFill/>
                <a:prstDash val="solid"/>
                <a:miter/>
              </a:ln>
            </p:spPr>
            <p:txBody>
              <a:bodyPr rtlCol="0" anchor="ctr"/>
              <a:lstStyle/>
              <a:p>
                <a:endParaRPr lang="en-US"/>
              </a:p>
            </p:txBody>
          </p:sp>
        </p:grpSp>
      </p:grpSp>
      <p:sp>
        <p:nvSpPr>
          <p:cNvPr id="75" name="TextBox 74">
            <a:extLst>
              <a:ext uri="{FF2B5EF4-FFF2-40B4-BE49-F238E27FC236}">
                <a16:creationId xmlns:a16="http://schemas.microsoft.com/office/drawing/2014/main" xmlns="" id="{DD9A4E09-5CCF-420C-93E3-5596AEC796F4}"/>
              </a:ext>
            </a:extLst>
          </p:cNvPr>
          <p:cNvSpPr txBox="1"/>
          <p:nvPr/>
        </p:nvSpPr>
        <p:spPr>
          <a:xfrm>
            <a:off x="3693732" y="3218810"/>
            <a:ext cx="1194218" cy="1292662"/>
          </a:xfrm>
          <a:prstGeom prst="rect">
            <a:avLst/>
          </a:prstGeom>
          <a:noFill/>
        </p:spPr>
        <p:txBody>
          <a:bodyPr wrap="square" rtlCol="0">
            <a:spAutoFit/>
          </a:bodyPr>
          <a:lstStyle/>
          <a:p>
            <a:pPr>
              <a:spcBef>
                <a:spcPts val="1200"/>
              </a:spcBef>
            </a:pPr>
            <a:r>
              <a:rPr lang="en-US" sz="1200" b="1">
                <a:latin typeface="Roboto" panose="02000000000000000000" pitchFamily="2" charset="0"/>
                <a:ea typeface="Roboto" panose="02000000000000000000" pitchFamily="2" charset="0"/>
              </a:rPr>
              <a:t>Baseline </a:t>
            </a:r>
          </a:p>
          <a:p>
            <a:pPr>
              <a:spcBef>
                <a:spcPts val="1200"/>
              </a:spcBef>
            </a:pPr>
            <a:r>
              <a:rPr lang="en-US" sz="1200" b="1">
                <a:latin typeface="Roboto" panose="02000000000000000000" pitchFamily="2" charset="0"/>
                <a:ea typeface="Roboto" panose="02000000000000000000" pitchFamily="2" charset="0"/>
              </a:rPr>
              <a:t>Good </a:t>
            </a:r>
          </a:p>
          <a:p>
            <a:pPr>
              <a:spcBef>
                <a:spcPts val="1200"/>
              </a:spcBef>
            </a:pPr>
            <a:r>
              <a:rPr lang="en-US" sz="1200" b="1">
                <a:latin typeface="Roboto" panose="02000000000000000000" pitchFamily="2" charset="0"/>
                <a:ea typeface="Roboto" panose="02000000000000000000" pitchFamily="2" charset="0"/>
              </a:rPr>
              <a:t>Better </a:t>
            </a:r>
          </a:p>
          <a:p>
            <a:pPr>
              <a:spcBef>
                <a:spcPts val="1200"/>
              </a:spcBef>
            </a:pPr>
            <a:r>
              <a:rPr lang="en-US" sz="1200" b="1">
                <a:latin typeface="Roboto" panose="02000000000000000000" pitchFamily="2" charset="0"/>
                <a:ea typeface="Roboto" panose="02000000000000000000" pitchFamily="2" charset="0"/>
              </a:rPr>
              <a:t>Best </a:t>
            </a:r>
          </a:p>
        </p:txBody>
      </p:sp>
      <p:sp>
        <p:nvSpPr>
          <p:cNvPr id="76" name="Oval 75">
            <a:extLst>
              <a:ext uri="{FF2B5EF4-FFF2-40B4-BE49-F238E27FC236}">
                <a16:creationId xmlns:a16="http://schemas.microsoft.com/office/drawing/2014/main" xmlns="" id="{71A660A9-01B7-4416-9765-D610DC2001A6}"/>
              </a:ext>
            </a:extLst>
          </p:cNvPr>
          <p:cNvSpPr/>
          <p:nvPr/>
        </p:nvSpPr>
        <p:spPr>
          <a:xfrm>
            <a:off x="3425011" y="3233272"/>
            <a:ext cx="224784" cy="224784"/>
          </a:xfrm>
          <a:prstGeom prst="ellipse">
            <a:avLst/>
          </a:prstGeom>
          <a:solidFill>
            <a:srgbClr val="BABABA"/>
          </a:solidFill>
          <a:ln>
            <a:noFill/>
          </a:ln>
          <a:effectLst>
            <a:outerShdw blurRad="25400" dist="25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96559280-5C3E-46E9-A237-3CBB66A4A8F5}"/>
              </a:ext>
            </a:extLst>
          </p:cNvPr>
          <p:cNvSpPr/>
          <p:nvPr/>
        </p:nvSpPr>
        <p:spPr>
          <a:xfrm>
            <a:off x="3425011" y="3567353"/>
            <a:ext cx="224784" cy="224784"/>
          </a:xfrm>
          <a:prstGeom prst="ellipse">
            <a:avLst/>
          </a:prstGeom>
          <a:solidFill>
            <a:srgbClr val="FFC000"/>
          </a:solidFill>
          <a:ln>
            <a:noFill/>
          </a:ln>
          <a:effectLst>
            <a:outerShdw blurRad="25400" dist="25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FD75AEA5-1316-4949-B426-826A8E5A2D00}"/>
              </a:ext>
            </a:extLst>
          </p:cNvPr>
          <p:cNvSpPr/>
          <p:nvPr/>
        </p:nvSpPr>
        <p:spPr>
          <a:xfrm>
            <a:off x="3425011" y="4235514"/>
            <a:ext cx="224784" cy="224784"/>
          </a:xfrm>
          <a:prstGeom prst="ellipse">
            <a:avLst/>
          </a:prstGeom>
          <a:solidFill>
            <a:srgbClr val="70AD47"/>
          </a:solidFill>
          <a:ln>
            <a:noFill/>
          </a:ln>
          <a:effectLst>
            <a:outerShdw blurRad="25400" dist="25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xmlns="" id="{0360AFB3-79EE-4BAB-8CAC-7157CC0BBE1E}"/>
              </a:ext>
            </a:extLst>
          </p:cNvPr>
          <p:cNvSpPr/>
          <p:nvPr/>
        </p:nvSpPr>
        <p:spPr>
          <a:xfrm>
            <a:off x="3425011" y="3901434"/>
            <a:ext cx="224784" cy="224784"/>
          </a:xfrm>
          <a:prstGeom prst="ellipse">
            <a:avLst/>
          </a:prstGeom>
          <a:solidFill>
            <a:srgbClr val="ED7D31"/>
          </a:solidFill>
          <a:ln>
            <a:noFill/>
          </a:ln>
          <a:effectLst>
            <a:outerShdw blurRad="25400" dist="25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row: Right 79">
            <a:extLst>
              <a:ext uri="{FF2B5EF4-FFF2-40B4-BE49-F238E27FC236}">
                <a16:creationId xmlns:a16="http://schemas.microsoft.com/office/drawing/2014/main" xmlns="" id="{E60BC524-773C-43EC-AAF6-0C741DE7DFD5}"/>
              </a:ext>
            </a:extLst>
          </p:cNvPr>
          <p:cNvSpPr/>
          <p:nvPr/>
        </p:nvSpPr>
        <p:spPr>
          <a:xfrm>
            <a:off x="6056640" y="2623024"/>
            <a:ext cx="3022354" cy="548640"/>
          </a:xfrm>
          <a:prstGeom prst="rightArrow">
            <a:avLst>
              <a:gd name="adj1" fmla="val 50000"/>
              <a:gd name="adj2" fmla="val 53880"/>
            </a:avLst>
          </a:prstGeom>
          <a:solidFill>
            <a:schemeClr val="bg1"/>
          </a:solidFill>
          <a:ln w="6350">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200" b="1">
                <a:solidFill>
                  <a:srgbClr val="0874B9"/>
                </a:solidFill>
                <a:latin typeface="Roboto" panose="02000000000000000000" pitchFamily="2" charset="0"/>
                <a:ea typeface="Roboto" panose="02000000000000000000" pitchFamily="2" charset="0"/>
              </a:rPr>
              <a:t>Performance Measures</a:t>
            </a:r>
          </a:p>
        </p:txBody>
      </p:sp>
      <p:sp>
        <p:nvSpPr>
          <p:cNvPr id="83" name="Arrow: Right 82">
            <a:extLst>
              <a:ext uri="{FF2B5EF4-FFF2-40B4-BE49-F238E27FC236}">
                <a16:creationId xmlns:a16="http://schemas.microsoft.com/office/drawing/2014/main" xmlns="" id="{D532BE7E-EDD9-4DAB-8335-8656F70DB8AF}"/>
              </a:ext>
            </a:extLst>
          </p:cNvPr>
          <p:cNvSpPr/>
          <p:nvPr/>
        </p:nvSpPr>
        <p:spPr>
          <a:xfrm>
            <a:off x="6056640" y="4538180"/>
            <a:ext cx="3022354" cy="548640"/>
          </a:xfrm>
          <a:prstGeom prst="rightArrow">
            <a:avLst>
              <a:gd name="adj1" fmla="val 50000"/>
              <a:gd name="adj2" fmla="val 53880"/>
            </a:avLst>
          </a:prstGeom>
          <a:solidFill>
            <a:schemeClr val="bg1"/>
          </a:solidFill>
          <a:ln w="6350">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200" b="1">
                <a:solidFill>
                  <a:srgbClr val="0874B9"/>
                </a:solidFill>
                <a:latin typeface="Roboto" panose="02000000000000000000" pitchFamily="2" charset="0"/>
                <a:ea typeface="Roboto" panose="02000000000000000000" pitchFamily="2" charset="0"/>
              </a:rPr>
              <a:t>Smart Capability</a:t>
            </a:r>
          </a:p>
        </p:txBody>
      </p:sp>
      <p:sp>
        <p:nvSpPr>
          <p:cNvPr id="84" name="Arrow: Right 83">
            <a:extLst>
              <a:ext uri="{FF2B5EF4-FFF2-40B4-BE49-F238E27FC236}">
                <a16:creationId xmlns:a16="http://schemas.microsoft.com/office/drawing/2014/main" xmlns="" id="{162AA0C5-D53D-4F0B-B24D-2A59ECDE8DA6}"/>
              </a:ext>
            </a:extLst>
          </p:cNvPr>
          <p:cNvSpPr/>
          <p:nvPr/>
        </p:nvSpPr>
        <p:spPr>
          <a:xfrm>
            <a:off x="6740822" y="3261409"/>
            <a:ext cx="2338172" cy="548640"/>
          </a:xfrm>
          <a:prstGeom prst="rightArrow">
            <a:avLst>
              <a:gd name="adj1" fmla="val 50000"/>
              <a:gd name="adj2" fmla="val 53880"/>
            </a:avLst>
          </a:prstGeom>
          <a:solidFill>
            <a:schemeClr val="bg1"/>
          </a:solidFill>
          <a:ln w="6350">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200" b="1">
                <a:solidFill>
                  <a:srgbClr val="0874B9"/>
                </a:solidFill>
                <a:latin typeface="Roboto" panose="02000000000000000000" pitchFamily="2" charset="0"/>
                <a:ea typeface="Roboto" panose="02000000000000000000" pitchFamily="2" charset="0"/>
              </a:rPr>
              <a:t>CapEx</a:t>
            </a:r>
          </a:p>
        </p:txBody>
      </p:sp>
      <p:sp>
        <p:nvSpPr>
          <p:cNvPr id="85" name="Arrow: Right 84">
            <a:extLst>
              <a:ext uri="{FF2B5EF4-FFF2-40B4-BE49-F238E27FC236}">
                <a16:creationId xmlns:a16="http://schemas.microsoft.com/office/drawing/2014/main" xmlns="" id="{1F503A80-4E9B-4643-86AF-1A7DA4831536}"/>
              </a:ext>
            </a:extLst>
          </p:cNvPr>
          <p:cNvSpPr/>
          <p:nvPr/>
        </p:nvSpPr>
        <p:spPr>
          <a:xfrm>
            <a:off x="6740822" y="3899794"/>
            <a:ext cx="2338172" cy="548640"/>
          </a:xfrm>
          <a:prstGeom prst="rightArrow">
            <a:avLst>
              <a:gd name="adj1" fmla="val 50000"/>
              <a:gd name="adj2" fmla="val 53880"/>
            </a:avLst>
          </a:prstGeom>
          <a:solidFill>
            <a:schemeClr val="bg1"/>
          </a:solidFill>
          <a:ln w="6350">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200" b="1">
                <a:solidFill>
                  <a:srgbClr val="0874B9"/>
                </a:solidFill>
                <a:latin typeface="Roboto" panose="02000000000000000000" pitchFamily="2" charset="0"/>
                <a:ea typeface="Roboto" panose="02000000000000000000" pitchFamily="2" charset="0"/>
              </a:rPr>
              <a:t>OpEx</a:t>
            </a:r>
          </a:p>
        </p:txBody>
      </p:sp>
    </p:spTree>
    <p:extLst>
      <p:ext uri="{BB962C8B-B14F-4D97-AF65-F5344CB8AC3E}">
        <p14:creationId xmlns:p14="http://schemas.microsoft.com/office/powerpoint/2010/main" val="35955727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6x9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8983547-854e-43bb-8820-e3a989f4d5d6">
      <UserInfo>
        <DisplayName>Srivastava, Avinash</DisplayName>
        <AccountId>9</AccountId>
        <AccountType/>
      </UserInfo>
      <UserInfo>
        <DisplayName>Thompson, Calum</DisplayName>
        <AccountId>21</AccountId>
        <AccountType/>
      </UserInfo>
      <UserInfo>
        <DisplayName>Mitoma, Alex</DisplayName>
        <AccountId>36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5380B6DFCC6D4DA5C753BF7871FC6F" ma:contentTypeVersion="12" ma:contentTypeDescription="Create a new document." ma:contentTypeScope="" ma:versionID="79e1748299564aa1263148d55d31d075">
  <xsd:schema xmlns:xsd="http://www.w3.org/2001/XMLSchema" xmlns:xs="http://www.w3.org/2001/XMLSchema" xmlns:p="http://schemas.microsoft.com/office/2006/metadata/properties" xmlns:ns2="41f6f345-5f20-4c8c-b6e8-47dbfc7af11f" xmlns:ns3="28983547-854e-43bb-8820-e3a989f4d5d6" targetNamespace="http://schemas.microsoft.com/office/2006/metadata/properties" ma:root="true" ma:fieldsID="daf4bcc37aedc899054827b7f662246d" ns2:_="" ns3:_="">
    <xsd:import namespace="41f6f345-5f20-4c8c-b6e8-47dbfc7af11f"/>
    <xsd:import namespace="28983547-854e-43bb-8820-e3a989f4d5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6f345-5f20-4c8c-b6e8-47dbfc7af1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983547-854e-43bb-8820-e3a989f4d5d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B38468-19E7-4841-9880-44ED29392F28}">
  <ds:schemaRefs>
    <ds:schemaRef ds:uri="http://schemas.microsoft.com/office/2006/metadata/properties"/>
    <ds:schemaRef ds:uri="http://schemas.microsoft.com/office/2006/documentManagement/types"/>
    <ds:schemaRef ds:uri="41f6f345-5f20-4c8c-b6e8-47dbfc7af11f"/>
    <ds:schemaRef ds:uri="http://purl.org/dc/terms/"/>
    <ds:schemaRef ds:uri="http://purl.org/dc/elements/1.1/"/>
    <ds:schemaRef ds:uri="http://purl.org/dc/dcmitype/"/>
    <ds:schemaRef ds:uri="http://schemas.microsoft.com/office/infopath/2007/PartnerControls"/>
    <ds:schemaRef ds:uri="28983547-854e-43bb-8820-e3a989f4d5d6"/>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FA4D915-31E8-41C8-B28D-93C565D54502}">
  <ds:schemaRefs>
    <ds:schemaRef ds:uri="28983547-854e-43bb-8820-e3a989f4d5d6"/>
    <ds:schemaRef ds:uri="41f6f345-5f20-4c8c-b6e8-47dbfc7af1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2755C8-6C92-4D66-8C86-FFF05AFF16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1371</TotalTime>
  <Words>8477</Words>
  <Application>Microsoft Office PowerPoint</Application>
  <PresentationFormat>Widescreen</PresentationFormat>
  <Paragraphs>1709</Paragraphs>
  <Slides>50</Slides>
  <Notes>49</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50</vt:i4>
      </vt:variant>
    </vt:vector>
  </HeadingPairs>
  <TitlesOfParts>
    <vt:vector size="65" baseType="lpstr">
      <vt:lpstr>Arial</vt:lpstr>
      <vt:lpstr>Arial,Sans-Serif</vt:lpstr>
      <vt:lpstr>Calibri</vt:lpstr>
      <vt:lpstr>Calibri Light</vt:lpstr>
      <vt:lpstr>Roboto</vt:lpstr>
      <vt:lpstr>Roboto Black</vt:lpstr>
      <vt:lpstr>Roboto Light</vt:lpstr>
      <vt:lpstr>Roboto Thin</vt:lpstr>
      <vt:lpstr>Tahoma</vt:lpstr>
      <vt:lpstr>Office Theme</vt:lpstr>
      <vt:lpstr>2_Office Theme</vt:lpstr>
      <vt:lpstr>Custom Design</vt:lpstr>
      <vt:lpstr>2_Custom Design</vt:lpstr>
      <vt:lpstr>1_Office Theme</vt:lpstr>
      <vt:lpstr>16x9 Template</vt:lpstr>
      <vt:lpstr>PowerPoint Presentation</vt:lpstr>
      <vt:lpstr>Framework Plan Goals</vt:lpstr>
      <vt:lpstr>PowerPoint Presentation</vt:lpstr>
      <vt:lpstr>PowerPoint Presentation</vt:lpstr>
      <vt:lpstr>PowerPoint Presentation</vt:lpstr>
      <vt:lpstr>PowerPoint Presentation</vt:lpstr>
      <vt:lpstr>Methodology</vt:lpstr>
      <vt:lpstr>PowerPoint Presentation</vt:lpstr>
      <vt:lpstr>Measuring &amp; Comparing Scenarios </vt:lpstr>
      <vt:lpstr>CapEx</vt:lpstr>
      <vt:lpstr>OpEx</vt:lpstr>
      <vt:lpstr>Smart Mobility Workstream</vt:lpstr>
      <vt:lpstr>Smart Mobility Program Elements</vt:lpstr>
      <vt:lpstr>PowerPoint Presentation</vt:lpstr>
      <vt:lpstr>PowerPoint Presentation</vt:lpstr>
      <vt:lpstr>PowerPoint Presentation</vt:lpstr>
      <vt:lpstr>PowerPoint Presentation</vt:lpstr>
      <vt:lpstr>PowerPoint Presentation</vt:lpstr>
      <vt:lpstr>Smart Mobility Scenario Evaluation Process</vt:lpstr>
      <vt:lpstr>Smart Mobility Scenario Evaluation Process</vt:lpstr>
      <vt:lpstr>Smart Mobility Scenario Evaluation Process</vt:lpstr>
      <vt:lpstr>Smart Mobility Recommended Scenario</vt:lpstr>
      <vt:lpstr>Smart Mobility Recommended Scenario—Capital Costs</vt:lpstr>
      <vt:lpstr>Smart Mobility Recommended Scenario—Annual Operations &amp; Maintenance Costs</vt:lpstr>
      <vt:lpstr>Smart Mobility Recommended Scenario—Annual Costs and Benefits by Responsible Party</vt:lpstr>
      <vt:lpstr>Smart Mobility How will smart mobility benefit The Point and the region? </vt:lpstr>
      <vt:lpstr>Sustainability &amp; Smart Technology Workstreams</vt:lpstr>
      <vt:lpstr>PowerPoint Presentation</vt:lpstr>
      <vt:lpstr>PowerPoint Presentation</vt:lpstr>
      <vt:lpstr>PowerPoint Presentation</vt:lpstr>
      <vt:lpstr>PowerPoint Presentation</vt:lpstr>
      <vt:lpstr>PowerPoint Presentation</vt:lpstr>
      <vt:lpstr>Gameboard Options  </vt:lpstr>
      <vt:lpstr>Sustainability Model</vt:lpstr>
      <vt:lpstr>Program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Comparison</vt:lpstr>
      <vt:lpstr>PowerPoint Presentation</vt:lpstr>
      <vt:lpstr>Scenario Comparison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 Lala</dc:creator>
  <cp:lastModifiedBy>Scott Cuthbertson</cp:lastModifiedBy>
  <cp:revision>96</cp:revision>
  <dcterms:created xsi:type="dcterms:W3CDTF">2021-09-29T15:54:29Z</dcterms:created>
  <dcterms:modified xsi:type="dcterms:W3CDTF">2022-03-08T15:31:34Z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0x010100775380B6DFCC6D4DA5C753BF7871FC6F</vt:lpwstr>
  </property>
</Properties>
</file>