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9" r:id="rId3"/>
    <p:sldId id="272" r:id="rId4"/>
    <p:sldId id="273" r:id="rId5"/>
    <p:sldId id="274" r:id="rId6"/>
    <p:sldId id="275" r:id="rId7"/>
    <p:sldId id="276" r:id="rId8"/>
    <p:sldId id="270" r:id="rId9"/>
    <p:sldId id="263" r:id="rId10"/>
    <p:sldId id="264" r:id="rId11"/>
    <p:sldId id="256" r:id="rId12"/>
    <p:sldId id="266" r:id="rId13"/>
    <p:sldId id="260"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A9BBB-EF59-4697-9EC3-704C39AE2E3F}" type="doc">
      <dgm:prSet loTypeId="urn:microsoft.com/office/officeart/2005/8/layout/venn1" loCatId="relationship" qsTypeId="urn:microsoft.com/office/officeart/2005/8/quickstyle/simple1" qsCatId="simple" csTypeId="urn:microsoft.com/office/officeart/2005/8/colors/accent1_2" csCatId="accent1" phldr="1"/>
      <dgm:spPr/>
    </dgm:pt>
    <dgm:pt modelId="{ADA81319-1A28-4D1C-A22C-ECC67FD8E376}">
      <dgm:prSet phldrT="[Text]"/>
      <dgm:spPr>
        <a:solidFill>
          <a:schemeClr val="accent1">
            <a:lumMod val="60000"/>
            <a:lumOff val="40000"/>
          </a:schemeClr>
        </a:solidFill>
      </dgm:spPr>
      <dgm:t>
        <a:bodyPr/>
        <a:lstStyle/>
        <a:p>
          <a:r>
            <a:rPr lang="en-US" dirty="0" smtClean="0"/>
            <a:t>Legal / Regulatory</a:t>
          </a:r>
          <a:endParaRPr lang="en-US" dirty="0"/>
        </a:p>
      </dgm:t>
    </dgm:pt>
    <dgm:pt modelId="{799A3FFF-E786-41EE-997B-0A76D0F4118C}" type="parTrans" cxnId="{EFDE0926-74B6-4E11-93EA-92DE18E56748}">
      <dgm:prSet/>
      <dgm:spPr/>
      <dgm:t>
        <a:bodyPr/>
        <a:lstStyle/>
        <a:p>
          <a:endParaRPr lang="en-US"/>
        </a:p>
      </dgm:t>
    </dgm:pt>
    <dgm:pt modelId="{12DF8B4E-F5E7-447D-A04F-88C45FFB7ADD}" type="sibTrans" cxnId="{EFDE0926-74B6-4E11-93EA-92DE18E56748}">
      <dgm:prSet/>
      <dgm:spPr/>
      <dgm:t>
        <a:bodyPr/>
        <a:lstStyle/>
        <a:p>
          <a:endParaRPr lang="en-US"/>
        </a:p>
      </dgm:t>
    </dgm:pt>
    <dgm:pt modelId="{E4CE2407-52AD-49B0-84E2-A5BECF01A218}">
      <dgm:prSet phldrT="[Text]"/>
      <dgm:spPr>
        <a:solidFill>
          <a:schemeClr val="accent1">
            <a:alpha val="50000"/>
          </a:schemeClr>
        </a:solidFill>
      </dgm:spPr>
      <dgm:t>
        <a:bodyPr/>
        <a:lstStyle/>
        <a:p>
          <a:r>
            <a:rPr lang="en-US" dirty="0" smtClean="0"/>
            <a:t>Financial</a:t>
          </a:r>
          <a:endParaRPr lang="en-US" dirty="0"/>
        </a:p>
      </dgm:t>
    </dgm:pt>
    <dgm:pt modelId="{5ECA091E-1369-4E57-920B-5B70B02F58B4}" type="parTrans" cxnId="{AE39AA33-2CBC-4E3F-BDD0-FBCB3684122D}">
      <dgm:prSet/>
      <dgm:spPr/>
      <dgm:t>
        <a:bodyPr/>
        <a:lstStyle/>
        <a:p>
          <a:endParaRPr lang="en-US"/>
        </a:p>
      </dgm:t>
    </dgm:pt>
    <dgm:pt modelId="{7775AF3C-2C01-4A44-BBD4-46320D61C09D}" type="sibTrans" cxnId="{AE39AA33-2CBC-4E3F-BDD0-FBCB3684122D}">
      <dgm:prSet/>
      <dgm:spPr/>
      <dgm:t>
        <a:bodyPr/>
        <a:lstStyle/>
        <a:p>
          <a:endParaRPr lang="en-US"/>
        </a:p>
      </dgm:t>
    </dgm:pt>
    <dgm:pt modelId="{51CA49A7-F1D4-4CC2-BBAA-EBE255177641}">
      <dgm:prSet phldrT="[Text]"/>
      <dgm:spPr>
        <a:solidFill>
          <a:schemeClr val="accent1">
            <a:alpha val="50000"/>
          </a:schemeClr>
        </a:solidFill>
      </dgm:spPr>
      <dgm:t>
        <a:bodyPr/>
        <a:lstStyle/>
        <a:p>
          <a:r>
            <a:rPr lang="en-US" dirty="0" smtClean="0">
              <a:solidFill>
                <a:schemeClr val="tx1"/>
              </a:solidFill>
            </a:rPr>
            <a:t>Governance / Operational</a:t>
          </a:r>
          <a:endParaRPr lang="en-US" dirty="0">
            <a:solidFill>
              <a:schemeClr val="tx1"/>
            </a:solidFill>
          </a:endParaRPr>
        </a:p>
      </dgm:t>
    </dgm:pt>
    <dgm:pt modelId="{061D106C-10BF-4B65-AC57-69DF9AB31034}" type="parTrans" cxnId="{2409F60F-FEEC-4D17-B5FD-E2C095218E70}">
      <dgm:prSet/>
      <dgm:spPr/>
      <dgm:t>
        <a:bodyPr/>
        <a:lstStyle/>
        <a:p>
          <a:endParaRPr lang="en-US"/>
        </a:p>
      </dgm:t>
    </dgm:pt>
    <dgm:pt modelId="{905A2FF1-1E25-457A-A0AE-0166ED668B6D}" type="sibTrans" cxnId="{2409F60F-FEEC-4D17-B5FD-E2C095218E70}">
      <dgm:prSet/>
      <dgm:spPr/>
      <dgm:t>
        <a:bodyPr/>
        <a:lstStyle/>
        <a:p>
          <a:endParaRPr lang="en-US"/>
        </a:p>
      </dgm:t>
    </dgm:pt>
    <dgm:pt modelId="{02171236-019C-4098-8136-592B4C0CDB50}">
      <dgm:prSet phldrT="[Text]"/>
      <dgm:spPr>
        <a:solidFill>
          <a:schemeClr val="accent1">
            <a:alpha val="50000"/>
          </a:schemeClr>
        </a:solidFill>
      </dgm:spPr>
      <dgm:t>
        <a:bodyPr/>
        <a:lstStyle/>
        <a:p>
          <a:r>
            <a:rPr lang="en-US" dirty="0" smtClean="0">
              <a:solidFill>
                <a:schemeClr val="tx1"/>
              </a:solidFill>
            </a:rPr>
            <a:t>Technical</a:t>
          </a:r>
          <a:endParaRPr lang="en-US" dirty="0">
            <a:solidFill>
              <a:schemeClr val="tx1"/>
            </a:solidFill>
          </a:endParaRPr>
        </a:p>
      </dgm:t>
    </dgm:pt>
    <dgm:pt modelId="{C40D98A3-4014-4645-9A02-76E21F97C530}" type="parTrans" cxnId="{4D67CC69-46A2-427F-8225-839602D0E540}">
      <dgm:prSet/>
      <dgm:spPr/>
      <dgm:t>
        <a:bodyPr/>
        <a:lstStyle/>
        <a:p>
          <a:endParaRPr lang="en-US"/>
        </a:p>
      </dgm:t>
    </dgm:pt>
    <dgm:pt modelId="{2E37B702-37F2-4B30-8B1B-3B16574AB301}" type="sibTrans" cxnId="{4D67CC69-46A2-427F-8225-839602D0E540}">
      <dgm:prSet/>
      <dgm:spPr/>
      <dgm:t>
        <a:bodyPr/>
        <a:lstStyle/>
        <a:p>
          <a:endParaRPr lang="en-US"/>
        </a:p>
      </dgm:t>
    </dgm:pt>
    <dgm:pt modelId="{8E379DA4-B998-4936-9A7C-FEE0432A9D6B}" type="pres">
      <dgm:prSet presAssocID="{165A9BBB-EF59-4697-9EC3-704C39AE2E3F}" presName="compositeShape" presStyleCnt="0">
        <dgm:presLayoutVars>
          <dgm:chMax val="7"/>
          <dgm:dir/>
          <dgm:resizeHandles val="exact"/>
        </dgm:presLayoutVars>
      </dgm:prSet>
      <dgm:spPr/>
    </dgm:pt>
    <dgm:pt modelId="{C81453EC-EA9B-419C-AF93-B93203AFDD6D}" type="pres">
      <dgm:prSet presAssocID="{ADA81319-1A28-4D1C-A22C-ECC67FD8E376}" presName="circ1" presStyleLbl="vennNode1" presStyleIdx="0" presStyleCnt="4"/>
      <dgm:spPr/>
      <dgm:t>
        <a:bodyPr/>
        <a:lstStyle/>
        <a:p>
          <a:endParaRPr lang="en-US"/>
        </a:p>
      </dgm:t>
    </dgm:pt>
    <dgm:pt modelId="{BFD5DAA3-C045-465C-A098-B388F3B4A7D0}" type="pres">
      <dgm:prSet presAssocID="{ADA81319-1A28-4D1C-A22C-ECC67FD8E376}" presName="circ1Tx" presStyleLbl="revTx" presStyleIdx="0" presStyleCnt="0">
        <dgm:presLayoutVars>
          <dgm:chMax val="0"/>
          <dgm:chPref val="0"/>
          <dgm:bulletEnabled val="1"/>
        </dgm:presLayoutVars>
      </dgm:prSet>
      <dgm:spPr/>
      <dgm:t>
        <a:bodyPr/>
        <a:lstStyle/>
        <a:p>
          <a:endParaRPr lang="en-US"/>
        </a:p>
      </dgm:t>
    </dgm:pt>
    <dgm:pt modelId="{91A71D5F-C119-4BE0-A8F7-0C86BCC03E00}" type="pres">
      <dgm:prSet presAssocID="{E4CE2407-52AD-49B0-84E2-A5BECF01A218}" presName="circ2" presStyleLbl="vennNode1" presStyleIdx="1" presStyleCnt="4"/>
      <dgm:spPr/>
      <dgm:t>
        <a:bodyPr/>
        <a:lstStyle/>
        <a:p>
          <a:endParaRPr lang="en-US"/>
        </a:p>
      </dgm:t>
    </dgm:pt>
    <dgm:pt modelId="{C49DE9CA-5AD2-4AB5-B18C-E2823FB995DD}" type="pres">
      <dgm:prSet presAssocID="{E4CE2407-52AD-49B0-84E2-A5BECF01A218}" presName="circ2Tx" presStyleLbl="revTx" presStyleIdx="0" presStyleCnt="0">
        <dgm:presLayoutVars>
          <dgm:chMax val="0"/>
          <dgm:chPref val="0"/>
          <dgm:bulletEnabled val="1"/>
        </dgm:presLayoutVars>
      </dgm:prSet>
      <dgm:spPr/>
      <dgm:t>
        <a:bodyPr/>
        <a:lstStyle/>
        <a:p>
          <a:endParaRPr lang="en-US"/>
        </a:p>
      </dgm:t>
    </dgm:pt>
    <dgm:pt modelId="{52104414-C03A-4135-A3EC-CE9F479F1F3F}" type="pres">
      <dgm:prSet presAssocID="{51CA49A7-F1D4-4CC2-BBAA-EBE255177641}" presName="circ3" presStyleLbl="vennNode1" presStyleIdx="2" presStyleCnt="4"/>
      <dgm:spPr/>
      <dgm:t>
        <a:bodyPr/>
        <a:lstStyle/>
        <a:p>
          <a:endParaRPr lang="en-US"/>
        </a:p>
      </dgm:t>
    </dgm:pt>
    <dgm:pt modelId="{D79F5758-53B5-4933-8DDD-8BD66306D9BE}" type="pres">
      <dgm:prSet presAssocID="{51CA49A7-F1D4-4CC2-BBAA-EBE255177641}" presName="circ3Tx" presStyleLbl="revTx" presStyleIdx="0" presStyleCnt="0">
        <dgm:presLayoutVars>
          <dgm:chMax val="0"/>
          <dgm:chPref val="0"/>
          <dgm:bulletEnabled val="1"/>
        </dgm:presLayoutVars>
      </dgm:prSet>
      <dgm:spPr/>
      <dgm:t>
        <a:bodyPr/>
        <a:lstStyle/>
        <a:p>
          <a:endParaRPr lang="en-US"/>
        </a:p>
      </dgm:t>
    </dgm:pt>
    <dgm:pt modelId="{E149993E-F95C-42B8-90A7-C1422E3E1AB2}" type="pres">
      <dgm:prSet presAssocID="{02171236-019C-4098-8136-592B4C0CDB50}" presName="circ4" presStyleLbl="vennNode1" presStyleIdx="3" presStyleCnt="4"/>
      <dgm:spPr/>
      <dgm:t>
        <a:bodyPr/>
        <a:lstStyle/>
        <a:p>
          <a:endParaRPr lang="en-US"/>
        </a:p>
      </dgm:t>
    </dgm:pt>
    <dgm:pt modelId="{21CD144E-9998-447A-A422-41A950AE5505}" type="pres">
      <dgm:prSet presAssocID="{02171236-019C-4098-8136-592B4C0CDB50}" presName="circ4Tx" presStyleLbl="revTx" presStyleIdx="0" presStyleCnt="0">
        <dgm:presLayoutVars>
          <dgm:chMax val="0"/>
          <dgm:chPref val="0"/>
          <dgm:bulletEnabled val="1"/>
        </dgm:presLayoutVars>
      </dgm:prSet>
      <dgm:spPr/>
      <dgm:t>
        <a:bodyPr/>
        <a:lstStyle/>
        <a:p>
          <a:endParaRPr lang="en-US"/>
        </a:p>
      </dgm:t>
    </dgm:pt>
  </dgm:ptLst>
  <dgm:cxnLst>
    <dgm:cxn modelId="{2409F60F-FEEC-4D17-B5FD-E2C095218E70}" srcId="{165A9BBB-EF59-4697-9EC3-704C39AE2E3F}" destId="{51CA49A7-F1D4-4CC2-BBAA-EBE255177641}" srcOrd="2" destOrd="0" parTransId="{061D106C-10BF-4B65-AC57-69DF9AB31034}" sibTransId="{905A2FF1-1E25-457A-A0AE-0166ED668B6D}"/>
    <dgm:cxn modelId="{4D67CC69-46A2-427F-8225-839602D0E540}" srcId="{165A9BBB-EF59-4697-9EC3-704C39AE2E3F}" destId="{02171236-019C-4098-8136-592B4C0CDB50}" srcOrd="3" destOrd="0" parTransId="{C40D98A3-4014-4645-9A02-76E21F97C530}" sibTransId="{2E37B702-37F2-4B30-8B1B-3B16574AB301}"/>
    <dgm:cxn modelId="{AE39AA33-2CBC-4E3F-BDD0-FBCB3684122D}" srcId="{165A9BBB-EF59-4697-9EC3-704C39AE2E3F}" destId="{E4CE2407-52AD-49B0-84E2-A5BECF01A218}" srcOrd="1" destOrd="0" parTransId="{5ECA091E-1369-4E57-920B-5B70B02F58B4}" sibTransId="{7775AF3C-2C01-4A44-BBD4-46320D61C09D}"/>
    <dgm:cxn modelId="{53873093-FC2B-4427-9F92-AC39254C0FBC}" type="presOf" srcId="{E4CE2407-52AD-49B0-84E2-A5BECF01A218}" destId="{C49DE9CA-5AD2-4AB5-B18C-E2823FB995DD}" srcOrd="1" destOrd="0" presId="urn:microsoft.com/office/officeart/2005/8/layout/venn1"/>
    <dgm:cxn modelId="{926E9259-A2A2-475B-A382-0AD5FF0E5D87}" type="presOf" srcId="{ADA81319-1A28-4D1C-A22C-ECC67FD8E376}" destId="{BFD5DAA3-C045-465C-A098-B388F3B4A7D0}" srcOrd="1" destOrd="0" presId="urn:microsoft.com/office/officeart/2005/8/layout/venn1"/>
    <dgm:cxn modelId="{F9311FEF-DA43-44AD-8BAC-D27DE3C08B63}" type="presOf" srcId="{51CA49A7-F1D4-4CC2-BBAA-EBE255177641}" destId="{52104414-C03A-4135-A3EC-CE9F479F1F3F}" srcOrd="0" destOrd="0" presId="urn:microsoft.com/office/officeart/2005/8/layout/venn1"/>
    <dgm:cxn modelId="{0CE5E4A9-8597-4BC0-9BFD-D6C53F356C9D}" type="presOf" srcId="{E4CE2407-52AD-49B0-84E2-A5BECF01A218}" destId="{91A71D5F-C119-4BE0-A8F7-0C86BCC03E00}" srcOrd="0" destOrd="0" presId="urn:microsoft.com/office/officeart/2005/8/layout/venn1"/>
    <dgm:cxn modelId="{7B02BDA8-8BFC-4104-A4C6-F4439B4B8462}" type="presOf" srcId="{165A9BBB-EF59-4697-9EC3-704C39AE2E3F}" destId="{8E379DA4-B998-4936-9A7C-FEE0432A9D6B}" srcOrd="0" destOrd="0" presId="urn:microsoft.com/office/officeart/2005/8/layout/venn1"/>
    <dgm:cxn modelId="{B54E2F5A-EA4F-4714-A1F6-12E581FE92D6}" type="presOf" srcId="{02171236-019C-4098-8136-592B4C0CDB50}" destId="{E149993E-F95C-42B8-90A7-C1422E3E1AB2}" srcOrd="0" destOrd="0" presId="urn:microsoft.com/office/officeart/2005/8/layout/venn1"/>
    <dgm:cxn modelId="{95210189-A300-4109-97BD-59739A35C403}" type="presOf" srcId="{51CA49A7-F1D4-4CC2-BBAA-EBE255177641}" destId="{D79F5758-53B5-4933-8DDD-8BD66306D9BE}" srcOrd="1" destOrd="0" presId="urn:microsoft.com/office/officeart/2005/8/layout/venn1"/>
    <dgm:cxn modelId="{3233B51B-9517-4479-9CBA-33243C8864AF}" type="presOf" srcId="{ADA81319-1A28-4D1C-A22C-ECC67FD8E376}" destId="{C81453EC-EA9B-419C-AF93-B93203AFDD6D}" srcOrd="0" destOrd="0" presId="urn:microsoft.com/office/officeart/2005/8/layout/venn1"/>
    <dgm:cxn modelId="{EFDE0926-74B6-4E11-93EA-92DE18E56748}" srcId="{165A9BBB-EF59-4697-9EC3-704C39AE2E3F}" destId="{ADA81319-1A28-4D1C-A22C-ECC67FD8E376}" srcOrd="0" destOrd="0" parTransId="{799A3FFF-E786-41EE-997B-0A76D0F4118C}" sibTransId="{12DF8B4E-F5E7-447D-A04F-88C45FFB7ADD}"/>
    <dgm:cxn modelId="{8ACAAE7B-D8EF-467B-907E-1A42BF0A371A}" type="presOf" srcId="{02171236-019C-4098-8136-592B4C0CDB50}" destId="{21CD144E-9998-447A-A422-41A950AE5505}" srcOrd="1" destOrd="0" presId="urn:microsoft.com/office/officeart/2005/8/layout/venn1"/>
    <dgm:cxn modelId="{AA7386E4-6B68-49D2-923E-DEF7EDDF4496}" type="presParOf" srcId="{8E379DA4-B998-4936-9A7C-FEE0432A9D6B}" destId="{C81453EC-EA9B-419C-AF93-B93203AFDD6D}" srcOrd="0" destOrd="0" presId="urn:microsoft.com/office/officeart/2005/8/layout/venn1"/>
    <dgm:cxn modelId="{115B1B15-0C87-44A7-8BDF-5BFE9BAE1EE5}" type="presParOf" srcId="{8E379DA4-B998-4936-9A7C-FEE0432A9D6B}" destId="{BFD5DAA3-C045-465C-A098-B388F3B4A7D0}" srcOrd="1" destOrd="0" presId="urn:microsoft.com/office/officeart/2005/8/layout/venn1"/>
    <dgm:cxn modelId="{CB76E9F9-021E-44DF-B061-55DD96768C2E}" type="presParOf" srcId="{8E379DA4-B998-4936-9A7C-FEE0432A9D6B}" destId="{91A71D5F-C119-4BE0-A8F7-0C86BCC03E00}" srcOrd="2" destOrd="0" presId="urn:microsoft.com/office/officeart/2005/8/layout/venn1"/>
    <dgm:cxn modelId="{D0610744-2500-4D27-910D-0646D595899F}" type="presParOf" srcId="{8E379DA4-B998-4936-9A7C-FEE0432A9D6B}" destId="{C49DE9CA-5AD2-4AB5-B18C-E2823FB995DD}" srcOrd="3" destOrd="0" presId="urn:microsoft.com/office/officeart/2005/8/layout/venn1"/>
    <dgm:cxn modelId="{5B6E4F61-CF8F-4042-88B0-FEE645FD2180}" type="presParOf" srcId="{8E379DA4-B998-4936-9A7C-FEE0432A9D6B}" destId="{52104414-C03A-4135-A3EC-CE9F479F1F3F}" srcOrd="4" destOrd="0" presId="urn:microsoft.com/office/officeart/2005/8/layout/venn1"/>
    <dgm:cxn modelId="{58FE78C3-3BA4-47AE-BA17-FA9B0924ED6D}" type="presParOf" srcId="{8E379DA4-B998-4936-9A7C-FEE0432A9D6B}" destId="{D79F5758-53B5-4933-8DDD-8BD66306D9BE}" srcOrd="5" destOrd="0" presId="urn:microsoft.com/office/officeart/2005/8/layout/venn1"/>
    <dgm:cxn modelId="{777E73DC-D6E2-4219-AA25-17A1614DB541}" type="presParOf" srcId="{8E379DA4-B998-4936-9A7C-FEE0432A9D6B}" destId="{E149993E-F95C-42B8-90A7-C1422E3E1AB2}" srcOrd="6" destOrd="0" presId="urn:microsoft.com/office/officeart/2005/8/layout/venn1"/>
    <dgm:cxn modelId="{C8A93354-48E0-44D4-93C2-C5C5AD3D9013}" type="presParOf" srcId="{8E379DA4-B998-4936-9A7C-FEE0432A9D6B}" destId="{21CD144E-9998-447A-A422-41A950AE550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A9BBB-EF59-4697-9EC3-704C39AE2E3F}" type="doc">
      <dgm:prSet loTypeId="urn:microsoft.com/office/officeart/2005/8/layout/venn1" loCatId="relationship" qsTypeId="urn:microsoft.com/office/officeart/2005/8/quickstyle/simple1" qsCatId="simple" csTypeId="urn:microsoft.com/office/officeart/2005/8/colors/accent1_2" csCatId="accent1" phldr="1"/>
      <dgm:spPr/>
    </dgm:pt>
    <dgm:pt modelId="{ADA81319-1A28-4D1C-A22C-ECC67FD8E376}">
      <dgm:prSet phldrT="[Text]"/>
      <dgm:spPr>
        <a:solidFill>
          <a:schemeClr val="accent1">
            <a:lumMod val="60000"/>
            <a:lumOff val="40000"/>
          </a:schemeClr>
        </a:solidFill>
      </dgm:spPr>
      <dgm:t>
        <a:bodyPr/>
        <a:lstStyle/>
        <a:p>
          <a:r>
            <a:rPr lang="en-US" dirty="0" smtClean="0"/>
            <a:t>Legal / Regulatory</a:t>
          </a:r>
          <a:endParaRPr lang="en-US" dirty="0"/>
        </a:p>
      </dgm:t>
    </dgm:pt>
    <dgm:pt modelId="{799A3FFF-E786-41EE-997B-0A76D0F4118C}" type="parTrans" cxnId="{EFDE0926-74B6-4E11-93EA-92DE18E56748}">
      <dgm:prSet/>
      <dgm:spPr/>
      <dgm:t>
        <a:bodyPr/>
        <a:lstStyle/>
        <a:p>
          <a:endParaRPr lang="en-US"/>
        </a:p>
      </dgm:t>
    </dgm:pt>
    <dgm:pt modelId="{12DF8B4E-F5E7-447D-A04F-88C45FFB7ADD}" type="sibTrans" cxnId="{EFDE0926-74B6-4E11-93EA-92DE18E56748}">
      <dgm:prSet/>
      <dgm:spPr/>
      <dgm:t>
        <a:bodyPr/>
        <a:lstStyle/>
        <a:p>
          <a:endParaRPr lang="en-US"/>
        </a:p>
      </dgm:t>
    </dgm:pt>
    <dgm:pt modelId="{E4CE2407-52AD-49B0-84E2-A5BECF01A218}">
      <dgm:prSet phldrT="[Text]"/>
      <dgm:spPr>
        <a:solidFill>
          <a:schemeClr val="accent1">
            <a:alpha val="50000"/>
          </a:schemeClr>
        </a:solidFill>
      </dgm:spPr>
      <dgm:t>
        <a:bodyPr/>
        <a:lstStyle/>
        <a:p>
          <a:r>
            <a:rPr lang="en-US" dirty="0" smtClean="0"/>
            <a:t>Financial</a:t>
          </a:r>
          <a:endParaRPr lang="en-US" dirty="0"/>
        </a:p>
      </dgm:t>
    </dgm:pt>
    <dgm:pt modelId="{5ECA091E-1369-4E57-920B-5B70B02F58B4}" type="parTrans" cxnId="{AE39AA33-2CBC-4E3F-BDD0-FBCB3684122D}">
      <dgm:prSet/>
      <dgm:spPr/>
      <dgm:t>
        <a:bodyPr/>
        <a:lstStyle/>
        <a:p>
          <a:endParaRPr lang="en-US"/>
        </a:p>
      </dgm:t>
    </dgm:pt>
    <dgm:pt modelId="{7775AF3C-2C01-4A44-BBD4-46320D61C09D}" type="sibTrans" cxnId="{AE39AA33-2CBC-4E3F-BDD0-FBCB3684122D}">
      <dgm:prSet/>
      <dgm:spPr/>
      <dgm:t>
        <a:bodyPr/>
        <a:lstStyle/>
        <a:p>
          <a:endParaRPr lang="en-US"/>
        </a:p>
      </dgm:t>
    </dgm:pt>
    <dgm:pt modelId="{51CA49A7-F1D4-4CC2-BBAA-EBE255177641}">
      <dgm:prSet phldrT="[Text]"/>
      <dgm:spPr>
        <a:solidFill>
          <a:schemeClr val="bg1">
            <a:lumMod val="65000"/>
            <a:alpha val="50000"/>
          </a:schemeClr>
        </a:solidFill>
      </dgm:spPr>
      <dgm:t>
        <a:bodyPr/>
        <a:lstStyle/>
        <a:p>
          <a:r>
            <a:rPr lang="en-US" dirty="0" smtClean="0">
              <a:solidFill>
                <a:schemeClr val="bg1">
                  <a:lumMod val="50000"/>
                </a:schemeClr>
              </a:solidFill>
            </a:rPr>
            <a:t>Governance / Operational</a:t>
          </a:r>
          <a:endParaRPr lang="en-US" dirty="0">
            <a:solidFill>
              <a:schemeClr val="bg1">
                <a:lumMod val="50000"/>
              </a:schemeClr>
            </a:solidFill>
          </a:endParaRPr>
        </a:p>
      </dgm:t>
    </dgm:pt>
    <dgm:pt modelId="{061D106C-10BF-4B65-AC57-69DF9AB31034}" type="parTrans" cxnId="{2409F60F-FEEC-4D17-B5FD-E2C095218E70}">
      <dgm:prSet/>
      <dgm:spPr/>
      <dgm:t>
        <a:bodyPr/>
        <a:lstStyle/>
        <a:p>
          <a:endParaRPr lang="en-US"/>
        </a:p>
      </dgm:t>
    </dgm:pt>
    <dgm:pt modelId="{905A2FF1-1E25-457A-A0AE-0166ED668B6D}" type="sibTrans" cxnId="{2409F60F-FEEC-4D17-B5FD-E2C095218E70}">
      <dgm:prSet/>
      <dgm:spPr/>
      <dgm:t>
        <a:bodyPr/>
        <a:lstStyle/>
        <a:p>
          <a:endParaRPr lang="en-US"/>
        </a:p>
      </dgm:t>
    </dgm:pt>
    <dgm:pt modelId="{02171236-019C-4098-8136-592B4C0CDB50}">
      <dgm:prSet phldrT="[Text]"/>
      <dgm:spPr>
        <a:solidFill>
          <a:schemeClr val="bg1">
            <a:lumMod val="65000"/>
            <a:alpha val="50000"/>
          </a:schemeClr>
        </a:solidFill>
      </dgm:spPr>
      <dgm:t>
        <a:bodyPr/>
        <a:lstStyle/>
        <a:p>
          <a:r>
            <a:rPr lang="en-US" dirty="0" smtClean="0">
              <a:solidFill>
                <a:schemeClr val="bg1">
                  <a:lumMod val="50000"/>
                </a:schemeClr>
              </a:solidFill>
            </a:rPr>
            <a:t>Technical</a:t>
          </a:r>
          <a:endParaRPr lang="en-US" dirty="0">
            <a:solidFill>
              <a:schemeClr val="bg1">
                <a:lumMod val="50000"/>
              </a:schemeClr>
            </a:solidFill>
          </a:endParaRPr>
        </a:p>
      </dgm:t>
    </dgm:pt>
    <dgm:pt modelId="{C40D98A3-4014-4645-9A02-76E21F97C530}" type="parTrans" cxnId="{4D67CC69-46A2-427F-8225-839602D0E540}">
      <dgm:prSet/>
      <dgm:spPr/>
      <dgm:t>
        <a:bodyPr/>
        <a:lstStyle/>
        <a:p>
          <a:endParaRPr lang="en-US"/>
        </a:p>
      </dgm:t>
    </dgm:pt>
    <dgm:pt modelId="{2E37B702-37F2-4B30-8B1B-3B16574AB301}" type="sibTrans" cxnId="{4D67CC69-46A2-427F-8225-839602D0E540}">
      <dgm:prSet/>
      <dgm:spPr/>
      <dgm:t>
        <a:bodyPr/>
        <a:lstStyle/>
        <a:p>
          <a:endParaRPr lang="en-US"/>
        </a:p>
      </dgm:t>
    </dgm:pt>
    <dgm:pt modelId="{8E379DA4-B998-4936-9A7C-FEE0432A9D6B}" type="pres">
      <dgm:prSet presAssocID="{165A9BBB-EF59-4697-9EC3-704C39AE2E3F}" presName="compositeShape" presStyleCnt="0">
        <dgm:presLayoutVars>
          <dgm:chMax val="7"/>
          <dgm:dir/>
          <dgm:resizeHandles val="exact"/>
        </dgm:presLayoutVars>
      </dgm:prSet>
      <dgm:spPr/>
    </dgm:pt>
    <dgm:pt modelId="{C81453EC-EA9B-419C-AF93-B93203AFDD6D}" type="pres">
      <dgm:prSet presAssocID="{ADA81319-1A28-4D1C-A22C-ECC67FD8E376}" presName="circ1" presStyleLbl="vennNode1" presStyleIdx="0" presStyleCnt="4"/>
      <dgm:spPr/>
      <dgm:t>
        <a:bodyPr/>
        <a:lstStyle/>
        <a:p>
          <a:endParaRPr lang="en-US"/>
        </a:p>
      </dgm:t>
    </dgm:pt>
    <dgm:pt modelId="{BFD5DAA3-C045-465C-A098-B388F3B4A7D0}" type="pres">
      <dgm:prSet presAssocID="{ADA81319-1A28-4D1C-A22C-ECC67FD8E376}" presName="circ1Tx" presStyleLbl="revTx" presStyleIdx="0" presStyleCnt="0">
        <dgm:presLayoutVars>
          <dgm:chMax val="0"/>
          <dgm:chPref val="0"/>
          <dgm:bulletEnabled val="1"/>
        </dgm:presLayoutVars>
      </dgm:prSet>
      <dgm:spPr/>
      <dgm:t>
        <a:bodyPr/>
        <a:lstStyle/>
        <a:p>
          <a:endParaRPr lang="en-US"/>
        </a:p>
      </dgm:t>
    </dgm:pt>
    <dgm:pt modelId="{91A71D5F-C119-4BE0-A8F7-0C86BCC03E00}" type="pres">
      <dgm:prSet presAssocID="{E4CE2407-52AD-49B0-84E2-A5BECF01A218}" presName="circ2" presStyleLbl="vennNode1" presStyleIdx="1" presStyleCnt="4"/>
      <dgm:spPr/>
      <dgm:t>
        <a:bodyPr/>
        <a:lstStyle/>
        <a:p>
          <a:endParaRPr lang="en-US"/>
        </a:p>
      </dgm:t>
    </dgm:pt>
    <dgm:pt modelId="{C49DE9CA-5AD2-4AB5-B18C-E2823FB995DD}" type="pres">
      <dgm:prSet presAssocID="{E4CE2407-52AD-49B0-84E2-A5BECF01A218}" presName="circ2Tx" presStyleLbl="revTx" presStyleIdx="0" presStyleCnt="0">
        <dgm:presLayoutVars>
          <dgm:chMax val="0"/>
          <dgm:chPref val="0"/>
          <dgm:bulletEnabled val="1"/>
        </dgm:presLayoutVars>
      </dgm:prSet>
      <dgm:spPr/>
      <dgm:t>
        <a:bodyPr/>
        <a:lstStyle/>
        <a:p>
          <a:endParaRPr lang="en-US"/>
        </a:p>
      </dgm:t>
    </dgm:pt>
    <dgm:pt modelId="{52104414-C03A-4135-A3EC-CE9F479F1F3F}" type="pres">
      <dgm:prSet presAssocID="{51CA49A7-F1D4-4CC2-BBAA-EBE255177641}" presName="circ3" presStyleLbl="vennNode1" presStyleIdx="2" presStyleCnt="4"/>
      <dgm:spPr/>
      <dgm:t>
        <a:bodyPr/>
        <a:lstStyle/>
        <a:p>
          <a:endParaRPr lang="en-US"/>
        </a:p>
      </dgm:t>
    </dgm:pt>
    <dgm:pt modelId="{D79F5758-53B5-4933-8DDD-8BD66306D9BE}" type="pres">
      <dgm:prSet presAssocID="{51CA49A7-F1D4-4CC2-BBAA-EBE255177641}" presName="circ3Tx" presStyleLbl="revTx" presStyleIdx="0" presStyleCnt="0">
        <dgm:presLayoutVars>
          <dgm:chMax val="0"/>
          <dgm:chPref val="0"/>
          <dgm:bulletEnabled val="1"/>
        </dgm:presLayoutVars>
      </dgm:prSet>
      <dgm:spPr/>
      <dgm:t>
        <a:bodyPr/>
        <a:lstStyle/>
        <a:p>
          <a:endParaRPr lang="en-US"/>
        </a:p>
      </dgm:t>
    </dgm:pt>
    <dgm:pt modelId="{E149993E-F95C-42B8-90A7-C1422E3E1AB2}" type="pres">
      <dgm:prSet presAssocID="{02171236-019C-4098-8136-592B4C0CDB50}" presName="circ4" presStyleLbl="vennNode1" presStyleIdx="3" presStyleCnt="4"/>
      <dgm:spPr/>
      <dgm:t>
        <a:bodyPr/>
        <a:lstStyle/>
        <a:p>
          <a:endParaRPr lang="en-US"/>
        </a:p>
      </dgm:t>
    </dgm:pt>
    <dgm:pt modelId="{21CD144E-9998-447A-A422-41A950AE5505}" type="pres">
      <dgm:prSet presAssocID="{02171236-019C-4098-8136-592B4C0CDB50}" presName="circ4Tx" presStyleLbl="revTx" presStyleIdx="0" presStyleCnt="0">
        <dgm:presLayoutVars>
          <dgm:chMax val="0"/>
          <dgm:chPref val="0"/>
          <dgm:bulletEnabled val="1"/>
        </dgm:presLayoutVars>
      </dgm:prSet>
      <dgm:spPr/>
      <dgm:t>
        <a:bodyPr/>
        <a:lstStyle/>
        <a:p>
          <a:endParaRPr lang="en-US"/>
        </a:p>
      </dgm:t>
    </dgm:pt>
  </dgm:ptLst>
  <dgm:cxnLst>
    <dgm:cxn modelId="{2409F60F-FEEC-4D17-B5FD-E2C095218E70}" srcId="{165A9BBB-EF59-4697-9EC3-704C39AE2E3F}" destId="{51CA49A7-F1D4-4CC2-BBAA-EBE255177641}" srcOrd="2" destOrd="0" parTransId="{061D106C-10BF-4B65-AC57-69DF9AB31034}" sibTransId="{905A2FF1-1E25-457A-A0AE-0166ED668B6D}"/>
    <dgm:cxn modelId="{2BAC28AA-4E32-450E-81B6-9D9A7FC685B8}" type="presOf" srcId="{165A9BBB-EF59-4697-9EC3-704C39AE2E3F}" destId="{8E379DA4-B998-4936-9A7C-FEE0432A9D6B}" srcOrd="0" destOrd="0" presId="urn:microsoft.com/office/officeart/2005/8/layout/venn1"/>
    <dgm:cxn modelId="{3758A3F7-8F8D-4108-92AF-F1DD83247F3B}" type="presOf" srcId="{02171236-019C-4098-8136-592B4C0CDB50}" destId="{21CD144E-9998-447A-A422-41A950AE5505}" srcOrd="1" destOrd="0" presId="urn:microsoft.com/office/officeart/2005/8/layout/venn1"/>
    <dgm:cxn modelId="{4D67CC69-46A2-427F-8225-839602D0E540}" srcId="{165A9BBB-EF59-4697-9EC3-704C39AE2E3F}" destId="{02171236-019C-4098-8136-592B4C0CDB50}" srcOrd="3" destOrd="0" parTransId="{C40D98A3-4014-4645-9A02-76E21F97C530}" sibTransId="{2E37B702-37F2-4B30-8B1B-3B16574AB301}"/>
    <dgm:cxn modelId="{AE39AA33-2CBC-4E3F-BDD0-FBCB3684122D}" srcId="{165A9BBB-EF59-4697-9EC3-704C39AE2E3F}" destId="{E4CE2407-52AD-49B0-84E2-A5BECF01A218}" srcOrd="1" destOrd="0" parTransId="{5ECA091E-1369-4E57-920B-5B70B02F58B4}" sibTransId="{7775AF3C-2C01-4A44-BBD4-46320D61C09D}"/>
    <dgm:cxn modelId="{2575BEE5-36DC-445A-B94C-13D92E5724D4}" type="presOf" srcId="{02171236-019C-4098-8136-592B4C0CDB50}" destId="{E149993E-F95C-42B8-90A7-C1422E3E1AB2}" srcOrd="0" destOrd="0" presId="urn:microsoft.com/office/officeart/2005/8/layout/venn1"/>
    <dgm:cxn modelId="{7B549394-54B7-4D52-9EF9-D4A33DBC7CFE}" type="presOf" srcId="{ADA81319-1A28-4D1C-A22C-ECC67FD8E376}" destId="{BFD5DAA3-C045-465C-A098-B388F3B4A7D0}" srcOrd="1" destOrd="0" presId="urn:microsoft.com/office/officeart/2005/8/layout/venn1"/>
    <dgm:cxn modelId="{E70C4F30-E0EF-4C38-83FE-6A7E93CB14CC}" type="presOf" srcId="{51CA49A7-F1D4-4CC2-BBAA-EBE255177641}" destId="{52104414-C03A-4135-A3EC-CE9F479F1F3F}" srcOrd="0" destOrd="0" presId="urn:microsoft.com/office/officeart/2005/8/layout/venn1"/>
    <dgm:cxn modelId="{EFDE0926-74B6-4E11-93EA-92DE18E56748}" srcId="{165A9BBB-EF59-4697-9EC3-704C39AE2E3F}" destId="{ADA81319-1A28-4D1C-A22C-ECC67FD8E376}" srcOrd="0" destOrd="0" parTransId="{799A3FFF-E786-41EE-997B-0A76D0F4118C}" sibTransId="{12DF8B4E-F5E7-447D-A04F-88C45FFB7ADD}"/>
    <dgm:cxn modelId="{C98B9FEF-A4D7-4105-A727-A8664F07256E}" type="presOf" srcId="{ADA81319-1A28-4D1C-A22C-ECC67FD8E376}" destId="{C81453EC-EA9B-419C-AF93-B93203AFDD6D}" srcOrd="0" destOrd="0" presId="urn:microsoft.com/office/officeart/2005/8/layout/venn1"/>
    <dgm:cxn modelId="{916BD826-B93E-4782-9FD6-B82DAB360206}" type="presOf" srcId="{E4CE2407-52AD-49B0-84E2-A5BECF01A218}" destId="{91A71D5F-C119-4BE0-A8F7-0C86BCC03E00}" srcOrd="0" destOrd="0" presId="urn:microsoft.com/office/officeart/2005/8/layout/venn1"/>
    <dgm:cxn modelId="{0F875502-6FB5-4A38-AFC3-88818BBEB20D}" type="presOf" srcId="{51CA49A7-F1D4-4CC2-BBAA-EBE255177641}" destId="{D79F5758-53B5-4933-8DDD-8BD66306D9BE}" srcOrd="1" destOrd="0" presId="urn:microsoft.com/office/officeart/2005/8/layout/venn1"/>
    <dgm:cxn modelId="{C92F6D02-8186-4C68-BC5B-20CC15E3DDB3}" type="presOf" srcId="{E4CE2407-52AD-49B0-84E2-A5BECF01A218}" destId="{C49DE9CA-5AD2-4AB5-B18C-E2823FB995DD}" srcOrd="1" destOrd="0" presId="urn:microsoft.com/office/officeart/2005/8/layout/venn1"/>
    <dgm:cxn modelId="{DCF93357-1017-42E7-97EA-45DBBC3EDF85}" type="presParOf" srcId="{8E379DA4-B998-4936-9A7C-FEE0432A9D6B}" destId="{C81453EC-EA9B-419C-AF93-B93203AFDD6D}" srcOrd="0" destOrd="0" presId="urn:microsoft.com/office/officeart/2005/8/layout/venn1"/>
    <dgm:cxn modelId="{F092258C-92A8-4FE1-81B5-57F113D538DE}" type="presParOf" srcId="{8E379DA4-B998-4936-9A7C-FEE0432A9D6B}" destId="{BFD5DAA3-C045-465C-A098-B388F3B4A7D0}" srcOrd="1" destOrd="0" presId="urn:microsoft.com/office/officeart/2005/8/layout/venn1"/>
    <dgm:cxn modelId="{E959A4B7-D7A5-4C4A-BBEF-4832E4B93552}" type="presParOf" srcId="{8E379DA4-B998-4936-9A7C-FEE0432A9D6B}" destId="{91A71D5F-C119-4BE0-A8F7-0C86BCC03E00}" srcOrd="2" destOrd="0" presId="urn:microsoft.com/office/officeart/2005/8/layout/venn1"/>
    <dgm:cxn modelId="{D17D0879-0A45-498B-896F-273B42BAF63B}" type="presParOf" srcId="{8E379DA4-B998-4936-9A7C-FEE0432A9D6B}" destId="{C49DE9CA-5AD2-4AB5-B18C-E2823FB995DD}" srcOrd="3" destOrd="0" presId="urn:microsoft.com/office/officeart/2005/8/layout/venn1"/>
    <dgm:cxn modelId="{F4CB88C0-7C5B-4C0A-9406-5B7A4339FB62}" type="presParOf" srcId="{8E379DA4-B998-4936-9A7C-FEE0432A9D6B}" destId="{52104414-C03A-4135-A3EC-CE9F479F1F3F}" srcOrd="4" destOrd="0" presId="urn:microsoft.com/office/officeart/2005/8/layout/venn1"/>
    <dgm:cxn modelId="{E098F753-9EA6-479F-AEB4-70C03CBA95EA}" type="presParOf" srcId="{8E379DA4-B998-4936-9A7C-FEE0432A9D6B}" destId="{D79F5758-53B5-4933-8DDD-8BD66306D9BE}" srcOrd="5" destOrd="0" presId="urn:microsoft.com/office/officeart/2005/8/layout/venn1"/>
    <dgm:cxn modelId="{0019AF4A-AD91-4080-9814-A9946FB2437A}" type="presParOf" srcId="{8E379DA4-B998-4936-9A7C-FEE0432A9D6B}" destId="{E149993E-F95C-42B8-90A7-C1422E3E1AB2}" srcOrd="6" destOrd="0" presId="urn:microsoft.com/office/officeart/2005/8/layout/venn1"/>
    <dgm:cxn modelId="{64A6916E-2A47-4E31-8A1A-4EF33AE45F9F}" type="presParOf" srcId="{8E379DA4-B998-4936-9A7C-FEE0432A9D6B}" destId="{21CD144E-9998-447A-A422-41A950AE550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32B20-208A-4243-ABA0-98CE38D09171}" type="doc">
      <dgm:prSet loTypeId="urn:microsoft.com/office/officeart/2005/8/layout/chevron1" loCatId="process" qsTypeId="urn:microsoft.com/office/officeart/2005/8/quickstyle/simple1" qsCatId="simple" csTypeId="urn:microsoft.com/office/officeart/2005/8/colors/accent1_2" csCatId="accent1" phldr="1"/>
      <dgm:spPr/>
    </dgm:pt>
    <dgm:pt modelId="{113425EE-FA5F-4A44-BA44-0F1A84C7A026}">
      <dgm:prSet phldrT="[Text]"/>
      <dgm:spPr>
        <a:solidFill>
          <a:schemeClr val="accent1"/>
        </a:solidFill>
      </dgm:spPr>
      <dgm:t>
        <a:bodyPr/>
        <a:lstStyle/>
        <a:p>
          <a:r>
            <a:rPr lang="en-US" dirty="0" smtClean="0"/>
            <a:t>Regulatory/Legal</a:t>
          </a:r>
          <a:endParaRPr lang="en-US" dirty="0"/>
        </a:p>
      </dgm:t>
    </dgm:pt>
    <dgm:pt modelId="{9AC733D0-D62A-4D72-B39C-12BAC18EB141}" type="parTrans" cxnId="{E66CCBA5-1361-4B02-A1B8-728203D1542F}">
      <dgm:prSet/>
      <dgm:spPr/>
      <dgm:t>
        <a:bodyPr/>
        <a:lstStyle/>
        <a:p>
          <a:endParaRPr lang="en-US"/>
        </a:p>
      </dgm:t>
    </dgm:pt>
    <dgm:pt modelId="{C3318A29-74E4-4298-B245-34BC2DF1F9E7}" type="sibTrans" cxnId="{E66CCBA5-1361-4B02-A1B8-728203D1542F}">
      <dgm:prSet/>
      <dgm:spPr/>
      <dgm:t>
        <a:bodyPr/>
        <a:lstStyle/>
        <a:p>
          <a:endParaRPr lang="en-US"/>
        </a:p>
      </dgm:t>
    </dgm:pt>
    <dgm:pt modelId="{081CAE33-7E28-4D36-899C-DD8B57DE094F}">
      <dgm:prSet phldrT="[Text]"/>
      <dgm:spPr>
        <a:solidFill>
          <a:schemeClr val="accent1"/>
        </a:solidFill>
      </dgm:spPr>
      <dgm:t>
        <a:bodyPr/>
        <a:lstStyle/>
        <a:p>
          <a:r>
            <a:rPr lang="en-US" dirty="0" smtClean="0"/>
            <a:t>Financial</a:t>
          </a:r>
          <a:endParaRPr lang="en-US" dirty="0"/>
        </a:p>
      </dgm:t>
    </dgm:pt>
    <dgm:pt modelId="{1D2FEFAE-4CC0-47DF-8E7F-460A14830B97}" type="parTrans" cxnId="{241AFA86-F93E-425D-8955-477751392CA6}">
      <dgm:prSet/>
      <dgm:spPr/>
      <dgm:t>
        <a:bodyPr/>
        <a:lstStyle/>
        <a:p>
          <a:endParaRPr lang="en-US"/>
        </a:p>
      </dgm:t>
    </dgm:pt>
    <dgm:pt modelId="{E4C82436-8006-4467-A12B-97A83B7D13EA}" type="sibTrans" cxnId="{241AFA86-F93E-425D-8955-477751392CA6}">
      <dgm:prSet/>
      <dgm:spPr/>
      <dgm:t>
        <a:bodyPr/>
        <a:lstStyle/>
        <a:p>
          <a:endParaRPr lang="en-US"/>
        </a:p>
      </dgm:t>
    </dgm:pt>
    <dgm:pt modelId="{3A68566D-6933-4CEF-96B1-404268E7AD6B}">
      <dgm:prSet phldrT="[Text]"/>
      <dgm:spPr>
        <a:solidFill>
          <a:schemeClr val="accent1"/>
        </a:solidFill>
      </dgm:spPr>
      <dgm:t>
        <a:bodyPr/>
        <a:lstStyle/>
        <a:p>
          <a:r>
            <a:rPr lang="en-US" dirty="0" smtClean="0"/>
            <a:t>Governance / Operations</a:t>
          </a:r>
          <a:endParaRPr lang="en-US" dirty="0"/>
        </a:p>
      </dgm:t>
    </dgm:pt>
    <dgm:pt modelId="{FF6FEB04-88F7-4A56-92C3-619E2C56745C}" type="parTrans" cxnId="{425DB39E-456B-466A-95BA-6168EA36DC3D}">
      <dgm:prSet/>
      <dgm:spPr/>
      <dgm:t>
        <a:bodyPr/>
        <a:lstStyle/>
        <a:p>
          <a:endParaRPr lang="en-US"/>
        </a:p>
      </dgm:t>
    </dgm:pt>
    <dgm:pt modelId="{8B1CBACB-68CF-468C-B626-A51B853ABE04}" type="sibTrans" cxnId="{425DB39E-456B-466A-95BA-6168EA36DC3D}">
      <dgm:prSet/>
      <dgm:spPr/>
      <dgm:t>
        <a:bodyPr/>
        <a:lstStyle/>
        <a:p>
          <a:endParaRPr lang="en-US"/>
        </a:p>
      </dgm:t>
    </dgm:pt>
    <dgm:pt modelId="{A4E2A467-555D-4DBC-B0AB-D75132BD07F5}">
      <dgm:prSet phldrT="[Text]"/>
      <dgm:spPr>
        <a:solidFill>
          <a:schemeClr val="accent1"/>
        </a:solidFill>
      </dgm:spPr>
      <dgm:t>
        <a:bodyPr/>
        <a:lstStyle/>
        <a:p>
          <a:r>
            <a:rPr lang="en-US" dirty="0" smtClean="0"/>
            <a:t>Technical </a:t>
          </a:r>
          <a:endParaRPr lang="en-US" dirty="0"/>
        </a:p>
      </dgm:t>
    </dgm:pt>
    <dgm:pt modelId="{3096BFFF-0A7A-48B7-BAA4-82479E1F1AFC}" type="parTrans" cxnId="{CAD36715-6B5F-4DBE-852C-AC4A141CA75C}">
      <dgm:prSet/>
      <dgm:spPr/>
      <dgm:t>
        <a:bodyPr/>
        <a:lstStyle/>
        <a:p>
          <a:endParaRPr lang="en-US"/>
        </a:p>
      </dgm:t>
    </dgm:pt>
    <dgm:pt modelId="{F9512C05-0F03-4319-8507-4740B982AC48}" type="sibTrans" cxnId="{CAD36715-6B5F-4DBE-852C-AC4A141CA75C}">
      <dgm:prSet/>
      <dgm:spPr/>
      <dgm:t>
        <a:bodyPr/>
        <a:lstStyle/>
        <a:p>
          <a:endParaRPr lang="en-US"/>
        </a:p>
      </dgm:t>
    </dgm:pt>
    <dgm:pt modelId="{AA82BE09-2F83-4640-846D-D9109D76ADBF}" type="pres">
      <dgm:prSet presAssocID="{63A32B20-208A-4243-ABA0-98CE38D09171}" presName="Name0" presStyleCnt="0">
        <dgm:presLayoutVars>
          <dgm:dir/>
          <dgm:animLvl val="lvl"/>
          <dgm:resizeHandles val="exact"/>
        </dgm:presLayoutVars>
      </dgm:prSet>
      <dgm:spPr/>
    </dgm:pt>
    <dgm:pt modelId="{531754DF-7D42-4E3E-B333-34758DB212FF}" type="pres">
      <dgm:prSet presAssocID="{113425EE-FA5F-4A44-BA44-0F1A84C7A026}" presName="parTxOnly" presStyleLbl="node1" presStyleIdx="0" presStyleCnt="4">
        <dgm:presLayoutVars>
          <dgm:chMax val="0"/>
          <dgm:chPref val="0"/>
          <dgm:bulletEnabled val="1"/>
        </dgm:presLayoutVars>
      </dgm:prSet>
      <dgm:spPr/>
      <dgm:t>
        <a:bodyPr/>
        <a:lstStyle/>
        <a:p>
          <a:endParaRPr lang="en-US"/>
        </a:p>
      </dgm:t>
    </dgm:pt>
    <dgm:pt modelId="{6325F909-ED90-480A-BCED-4DE34F616416}" type="pres">
      <dgm:prSet presAssocID="{C3318A29-74E4-4298-B245-34BC2DF1F9E7}" presName="parTxOnlySpace" presStyleCnt="0"/>
      <dgm:spPr/>
    </dgm:pt>
    <dgm:pt modelId="{C56D7BFB-14B1-44B2-9196-7BFBA4E39250}" type="pres">
      <dgm:prSet presAssocID="{081CAE33-7E28-4D36-899C-DD8B57DE094F}" presName="parTxOnly" presStyleLbl="node1" presStyleIdx="1" presStyleCnt="4">
        <dgm:presLayoutVars>
          <dgm:chMax val="0"/>
          <dgm:chPref val="0"/>
          <dgm:bulletEnabled val="1"/>
        </dgm:presLayoutVars>
      </dgm:prSet>
      <dgm:spPr/>
      <dgm:t>
        <a:bodyPr/>
        <a:lstStyle/>
        <a:p>
          <a:endParaRPr lang="en-US"/>
        </a:p>
      </dgm:t>
    </dgm:pt>
    <dgm:pt modelId="{BFA48A39-5831-42F3-BC82-3F3E0C9983C1}" type="pres">
      <dgm:prSet presAssocID="{E4C82436-8006-4467-A12B-97A83B7D13EA}" presName="parTxOnlySpace" presStyleCnt="0"/>
      <dgm:spPr/>
    </dgm:pt>
    <dgm:pt modelId="{5C5D7392-FD29-4AFF-B250-27999CFB5EA5}" type="pres">
      <dgm:prSet presAssocID="{3A68566D-6933-4CEF-96B1-404268E7AD6B}" presName="parTxOnly" presStyleLbl="node1" presStyleIdx="2" presStyleCnt="4">
        <dgm:presLayoutVars>
          <dgm:chMax val="0"/>
          <dgm:chPref val="0"/>
          <dgm:bulletEnabled val="1"/>
        </dgm:presLayoutVars>
      </dgm:prSet>
      <dgm:spPr/>
      <dgm:t>
        <a:bodyPr/>
        <a:lstStyle/>
        <a:p>
          <a:endParaRPr lang="en-US"/>
        </a:p>
      </dgm:t>
    </dgm:pt>
    <dgm:pt modelId="{9FEA1D83-8FE3-49CC-A831-86D673AD4044}" type="pres">
      <dgm:prSet presAssocID="{8B1CBACB-68CF-468C-B626-A51B853ABE04}" presName="parTxOnlySpace" presStyleCnt="0"/>
      <dgm:spPr/>
    </dgm:pt>
    <dgm:pt modelId="{4E4A8814-72FD-4C2F-83CC-8C0E25C184BB}" type="pres">
      <dgm:prSet presAssocID="{A4E2A467-555D-4DBC-B0AB-D75132BD07F5}" presName="parTxOnly" presStyleLbl="node1" presStyleIdx="3" presStyleCnt="4">
        <dgm:presLayoutVars>
          <dgm:chMax val="0"/>
          <dgm:chPref val="0"/>
          <dgm:bulletEnabled val="1"/>
        </dgm:presLayoutVars>
      </dgm:prSet>
      <dgm:spPr/>
      <dgm:t>
        <a:bodyPr/>
        <a:lstStyle/>
        <a:p>
          <a:endParaRPr lang="en-US"/>
        </a:p>
      </dgm:t>
    </dgm:pt>
  </dgm:ptLst>
  <dgm:cxnLst>
    <dgm:cxn modelId="{241AFA86-F93E-425D-8955-477751392CA6}" srcId="{63A32B20-208A-4243-ABA0-98CE38D09171}" destId="{081CAE33-7E28-4D36-899C-DD8B57DE094F}" srcOrd="1" destOrd="0" parTransId="{1D2FEFAE-4CC0-47DF-8E7F-460A14830B97}" sibTransId="{E4C82436-8006-4467-A12B-97A83B7D13EA}"/>
    <dgm:cxn modelId="{6BB1E4EF-494F-4E8F-B524-AA75669CEB76}" type="presOf" srcId="{113425EE-FA5F-4A44-BA44-0F1A84C7A026}" destId="{531754DF-7D42-4E3E-B333-34758DB212FF}" srcOrd="0" destOrd="0" presId="urn:microsoft.com/office/officeart/2005/8/layout/chevron1"/>
    <dgm:cxn modelId="{FA2B4A6B-120B-4827-B8A2-62D488664A79}" type="presOf" srcId="{A4E2A467-555D-4DBC-B0AB-D75132BD07F5}" destId="{4E4A8814-72FD-4C2F-83CC-8C0E25C184BB}" srcOrd="0" destOrd="0" presId="urn:microsoft.com/office/officeart/2005/8/layout/chevron1"/>
    <dgm:cxn modelId="{E66CCBA5-1361-4B02-A1B8-728203D1542F}" srcId="{63A32B20-208A-4243-ABA0-98CE38D09171}" destId="{113425EE-FA5F-4A44-BA44-0F1A84C7A026}" srcOrd="0" destOrd="0" parTransId="{9AC733D0-D62A-4D72-B39C-12BAC18EB141}" sibTransId="{C3318A29-74E4-4298-B245-34BC2DF1F9E7}"/>
    <dgm:cxn modelId="{425DB39E-456B-466A-95BA-6168EA36DC3D}" srcId="{63A32B20-208A-4243-ABA0-98CE38D09171}" destId="{3A68566D-6933-4CEF-96B1-404268E7AD6B}" srcOrd="2" destOrd="0" parTransId="{FF6FEB04-88F7-4A56-92C3-619E2C56745C}" sibTransId="{8B1CBACB-68CF-468C-B626-A51B853ABE04}"/>
    <dgm:cxn modelId="{CAD36715-6B5F-4DBE-852C-AC4A141CA75C}" srcId="{63A32B20-208A-4243-ABA0-98CE38D09171}" destId="{A4E2A467-555D-4DBC-B0AB-D75132BD07F5}" srcOrd="3" destOrd="0" parTransId="{3096BFFF-0A7A-48B7-BAA4-82479E1F1AFC}" sibTransId="{F9512C05-0F03-4319-8507-4740B982AC48}"/>
    <dgm:cxn modelId="{49E24670-F459-43CA-A102-D3E842B63FFC}" type="presOf" srcId="{63A32B20-208A-4243-ABA0-98CE38D09171}" destId="{AA82BE09-2F83-4640-846D-D9109D76ADBF}" srcOrd="0" destOrd="0" presId="urn:microsoft.com/office/officeart/2005/8/layout/chevron1"/>
    <dgm:cxn modelId="{0EA7F12F-5117-410E-A215-8677FA34B541}" type="presOf" srcId="{3A68566D-6933-4CEF-96B1-404268E7AD6B}" destId="{5C5D7392-FD29-4AFF-B250-27999CFB5EA5}" srcOrd="0" destOrd="0" presId="urn:microsoft.com/office/officeart/2005/8/layout/chevron1"/>
    <dgm:cxn modelId="{34714FC9-ACF5-4639-ACCE-D5FA7BED88BF}" type="presOf" srcId="{081CAE33-7E28-4D36-899C-DD8B57DE094F}" destId="{C56D7BFB-14B1-44B2-9196-7BFBA4E39250}" srcOrd="0" destOrd="0" presId="urn:microsoft.com/office/officeart/2005/8/layout/chevron1"/>
    <dgm:cxn modelId="{98770692-0CBE-4FA0-872D-9DCD69E48B4C}" type="presParOf" srcId="{AA82BE09-2F83-4640-846D-D9109D76ADBF}" destId="{531754DF-7D42-4E3E-B333-34758DB212FF}" srcOrd="0" destOrd="0" presId="urn:microsoft.com/office/officeart/2005/8/layout/chevron1"/>
    <dgm:cxn modelId="{4DF05305-9939-4B15-9638-4B114BD74359}" type="presParOf" srcId="{AA82BE09-2F83-4640-846D-D9109D76ADBF}" destId="{6325F909-ED90-480A-BCED-4DE34F616416}" srcOrd="1" destOrd="0" presId="urn:microsoft.com/office/officeart/2005/8/layout/chevron1"/>
    <dgm:cxn modelId="{49FACDF8-9E15-44C0-88BA-55C5A4F052DB}" type="presParOf" srcId="{AA82BE09-2F83-4640-846D-D9109D76ADBF}" destId="{C56D7BFB-14B1-44B2-9196-7BFBA4E39250}" srcOrd="2" destOrd="0" presId="urn:microsoft.com/office/officeart/2005/8/layout/chevron1"/>
    <dgm:cxn modelId="{4F433278-2C37-4635-84C0-D9B5D445976F}" type="presParOf" srcId="{AA82BE09-2F83-4640-846D-D9109D76ADBF}" destId="{BFA48A39-5831-42F3-BC82-3F3E0C9983C1}" srcOrd="3" destOrd="0" presId="urn:microsoft.com/office/officeart/2005/8/layout/chevron1"/>
    <dgm:cxn modelId="{C6EADF2A-378B-463E-8599-9D1E263517AA}" type="presParOf" srcId="{AA82BE09-2F83-4640-846D-D9109D76ADBF}" destId="{5C5D7392-FD29-4AFF-B250-27999CFB5EA5}" srcOrd="4" destOrd="0" presId="urn:microsoft.com/office/officeart/2005/8/layout/chevron1"/>
    <dgm:cxn modelId="{C814440E-3438-4267-8C31-EA9DF63C6508}" type="presParOf" srcId="{AA82BE09-2F83-4640-846D-D9109D76ADBF}" destId="{9FEA1D83-8FE3-49CC-A831-86D673AD4044}" srcOrd="5" destOrd="0" presId="urn:microsoft.com/office/officeart/2005/8/layout/chevron1"/>
    <dgm:cxn modelId="{EE1A978E-3A0A-43E7-B6EA-A2DFF5A04BC4}" type="presParOf" srcId="{AA82BE09-2F83-4640-846D-D9109D76ADBF}" destId="{4E4A8814-72FD-4C2F-83CC-8C0E25C184B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49687-48A6-4916-9B7D-FBA575CEEE4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352B4894-436B-42F5-BC5C-BA51E710AD4A}">
      <dgm:prSet phldrT="[Text]" custT="1"/>
      <dgm:spPr/>
      <dgm:t>
        <a:bodyPr/>
        <a:lstStyle/>
        <a:p>
          <a:r>
            <a:rPr lang="en-US" sz="1800" dirty="0" smtClean="0"/>
            <a:t>The Point</a:t>
          </a:r>
          <a:endParaRPr lang="en-US" sz="1800" dirty="0"/>
        </a:p>
      </dgm:t>
    </dgm:pt>
    <dgm:pt modelId="{59E4E882-B2F4-45FF-82AC-D4FC7E7648C7}" type="parTrans" cxnId="{0B02C6BA-5060-43C8-8F4E-69CF7524035E}">
      <dgm:prSet/>
      <dgm:spPr/>
      <dgm:t>
        <a:bodyPr/>
        <a:lstStyle/>
        <a:p>
          <a:endParaRPr lang="en-US"/>
        </a:p>
      </dgm:t>
    </dgm:pt>
    <dgm:pt modelId="{C7380A56-3377-4204-A236-E8992CAC416C}" type="sibTrans" cxnId="{0B02C6BA-5060-43C8-8F4E-69CF7524035E}">
      <dgm:prSet/>
      <dgm:spPr/>
      <dgm:t>
        <a:bodyPr/>
        <a:lstStyle/>
        <a:p>
          <a:endParaRPr lang="en-US"/>
        </a:p>
      </dgm:t>
    </dgm:pt>
    <dgm:pt modelId="{76DD6900-996B-4011-B6F7-BD87AC507751}">
      <dgm:prSet phldrT="[Text]"/>
      <dgm:spPr/>
      <dgm:t>
        <a:bodyPr/>
        <a:lstStyle/>
        <a:p>
          <a:r>
            <a:rPr lang="en-US" dirty="0" smtClean="0"/>
            <a:t>MIB Partners</a:t>
          </a:r>
          <a:endParaRPr lang="en-US" dirty="0"/>
        </a:p>
      </dgm:t>
    </dgm:pt>
    <dgm:pt modelId="{F04C84CC-1A45-4564-9E52-C076626C20E6}" type="parTrans" cxnId="{72DA409B-6DEB-41FD-8DA7-640B2AE1ED97}">
      <dgm:prSet/>
      <dgm:spPr/>
      <dgm:t>
        <a:bodyPr/>
        <a:lstStyle/>
        <a:p>
          <a:endParaRPr lang="en-US"/>
        </a:p>
      </dgm:t>
    </dgm:pt>
    <dgm:pt modelId="{F8341127-67CD-49FC-A5CD-75616011E05D}" type="sibTrans" cxnId="{72DA409B-6DEB-41FD-8DA7-640B2AE1ED97}">
      <dgm:prSet/>
      <dgm:spPr/>
      <dgm:t>
        <a:bodyPr/>
        <a:lstStyle/>
        <a:p>
          <a:endParaRPr lang="en-US"/>
        </a:p>
      </dgm:t>
    </dgm:pt>
    <dgm:pt modelId="{C065A77E-5F5D-44D6-8FEF-E74369822BE1}">
      <dgm:prSet phldrT="[Text]"/>
      <dgm:spPr/>
      <dgm:t>
        <a:bodyPr/>
        <a:lstStyle/>
        <a:p>
          <a:r>
            <a:rPr lang="en-US" dirty="0" smtClean="0"/>
            <a:t>AECOM</a:t>
          </a:r>
          <a:endParaRPr lang="en-US" dirty="0"/>
        </a:p>
      </dgm:t>
    </dgm:pt>
    <dgm:pt modelId="{738E44DD-C86F-488F-A80F-517CE72F0B27}" type="parTrans" cxnId="{C3E8A8DD-1779-4FCA-A14F-3C1D4F9CC70C}">
      <dgm:prSet/>
      <dgm:spPr/>
      <dgm:t>
        <a:bodyPr/>
        <a:lstStyle/>
        <a:p>
          <a:endParaRPr lang="en-US"/>
        </a:p>
      </dgm:t>
    </dgm:pt>
    <dgm:pt modelId="{075A43DE-DBA9-43C0-B0B4-98D7985D0ED9}" type="sibTrans" cxnId="{C3E8A8DD-1779-4FCA-A14F-3C1D4F9CC70C}">
      <dgm:prSet/>
      <dgm:spPr/>
      <dgm:t>
        <a:bodyPr/>
        <a:lstStyle/>
        <a:p>
          <a:endParaRPr lang="en-US"/>
        </a:p>
      </dgm:t>
    </dgm:pt>
    <dgm:pt modelId="{E5EF6418-657E-4F76-9117-C64E936275FB}">
      <dgm:prSet phldrT="[Text]"/>
      <dgm:spPr/>
      <dgm:t>
        <a:bodyPr/>
        <a:lstStyle/>
        <a:p>
          <a:r>
            <a:rPr lang="en-US" dirty="0" smtClean="0"/>
            <a:t>Local Developers</a:t>
          </a:r>
          <a:endParaRPr lang="en-US" dirty="0"/>
        </a:p>
      </dgm:t>
    </dgm:pt>
    <dgm:pt modelId="{7E5054AE-6EF9-410D-BCD5-28DCB28EBF9E}" type="parTrans" cxnId="{D5B445A9-D1A1-483F-84CF-7589082F0D8A}">
      <dgm:prSet/>
      <dgm:spPr/>
      <dgm:t>
        <a:bodyPr/>
        <a:lstStyle/>
        <a:p>
          <a:endParaRPr lang="en-US"/>
        </a:p>
      </dgm:t>
    </dgm:pt>
    <dgm:pt modelId="{99AB6FA9-F967-497C-A963-12CF4B144C17}" type="sibTrans" cxnId="{D5B445A9-D1A1-483F-84CF-7589082F0D8A}">
      <dgm:prSet/>
      <dgm:spPr/>
      <dgm:t>
        <a:bodyPr/>
        <a:lstStyle/>
        <a:p>
          <a:endParaRPr lang="en-US"/>
        </a:p>
      </dgm:t>
    </dgm:pt>
    <dgm:pt modelId="{CA1FC152-7EF5-4BC0-94C0-DFF6772B7593}">
      <dgm:prSet phldrT="[Text]"/>
      <dgm:spPr/>
      <dgm:t>
        <a:bodyPr/>
        <a:lstStyle/>
        <a:p>
          <a:endParaRPr lang="en-US"/>
        </a:p>
      </dgm:t>
    </dgm:pt>
    <dgm:pt modelId="{990EB36A-0E33-4A86-ADF0-6A7031911DB1}" type="parTrans" cxnId="{D3F2DA46-3D1B-4A2E-96C6-92AD2744C022}">
      <dgm:prSet/>
      <dgm:spPr/>
      <dgm:t>
        <a:bodyPr/>
        <a:lstStyle/>
        <a:p>
          <a:endParaRPr lang="en-US"/>
        </a:p>
      </dgm:t>
    </dgm:pt>
    <dgm:pt modelId="{ECBB33F8-61ED-444E-AE72-30622F580E13}" type="sibTrans" cxnId="{D3F2DA46-3D1B-4A2E-96C6-92AD2744C022}">
      <dgm:prSet/>
      <dgm:spPr/>
      <dgm:t>
        <a:bodyPr/>
        <a:lstStyle/>
        <a:p>
          <a:endParaRPr lang="en-US"/>
        </a:p>
      </dgm:t>
    </dgm:pt>
    <dgm:pt modelId="{C83A71D9-9696-4F98-AB8F-4FE738D043D8}">
      <dgm:prSet phldrT="[Text]"/>
      <dgm:spPr/>
      <dgm:t>
        <a:bodyPr/>
        <a:lstStyle/>
        <a:p>
          <a:endParaRPr lang="en-US" dirty="0"/>
        </a:p>
      </dgm:t>
    </dgm:pt>
    <dgm:pt modelId="{EC40B974-8AD5-40FA-B41F-2397DB692DDD}" type="parTrans" cxnId="{2035D1A0-FB2A-40CB-A28A-BBCECA1702AD}">
      <dgm:prSet/>
      <dgm:spPr/>
      <dgm:t>
        <a:bodyPr/>
        <a:lstStyle/>
        <a:p>
          <a:endParaRPr lang="en-US"/>
        </a:p>
      </dgm:t>
    </dgm:pt>
    <dgm:pt modelId="{4AE4DC70-E67A-4A36-9382-CC0AB37A25EA}" type="sibTrans" cxnId="{2035D1A0-FB2A-40CB-A28A-BBCECA1702AD}">
      <dgm:prSet/>
      <dgm:spPr/>
      <dgm:t>
        <a:bodyPr/>
        <a:lstStyle/>
        <a:p>
          <a:endParaRPr lang="en-US"/>
        </a:p>
      </dgm:t>
    </dgm:pt>
    <dgm:pt modelId="{49FD3F39-15B7-4B90-9E82-649FC5AFD326}">
      <dgm:prSet phldrT="[Text]"/>
      <dgm:spPr/>
      <dgm:t>
        <a:bodyPr/>
        <a:lstStyle/>
        <a:p>
          <a:endParaRPr lang="en-US" dirty="0"/>
        </a:p>
      </dgm:t>
    </dgm:pt>
    <dgm:pt modelId="{138C5963-C3B1-4850-A3CE-33E3F94CEC2C}" type="parTrans" cxnId="{B4F09881-5041-4837-9853-B9268E40AF84}">
      <dgm:prSet/>
      <dgm:spPr/>
      <dgm:t>
        <a:bodyPr/>
        <a:lstStyle/>
        <a:p>
          <a:endParaRPr lang="en-US"/>
        </a:p>
      </dgm:t>
    </dgm:pt>
    <dgm:pt modelId="{A7EF241C-26A9-4D64-B971-B3AE6B17AF4A}" type="sibTrans" cxnId="{B4F09881-5041-4837-9853-B9268E40AF84}">
      <dgm:prSet/>
      <dgm:spPr/>
      <dgm:t>
        <a:bodyPr/>
        <a:lstStyle/>
        <a:p>
          <a:endParaRPr lang="en-US"/>
        </a:p>
      </dgm:t>
    </dgm:pt>
    <dgm:pt modelId="{72C32878-6A71-42C4-B634-11D727ECC3A8}">
      <dgm:prSet phldrT="[Text]"/>
      <dgm:spPr/>
      <dgm:t>
        <a:bodyPr/>
        <a:lstStyle/>
        <a:p>
          <a:endParaRPr lang="en-US" dirty="0"/>
        </a:p>
      </dgm:t>
    </dgm:pt>
    <dgm:pt modelId="{4EF6AF4A-ADBF-4BFA-96FA-85BB0E4FCD40}" type="sibTrans" cxnId="{B3ECF148-50EC-484C-9582-66A78507FB1E}">
      <dgm:prSet/>
      <dgm:spPr/>
      <dgm:t>
        <a:bodyPr/>
        <a:lstStyle/>
        <a:p>
          <a:endParaRPr lang="en-US"/>
        </a:p>
      </dgm:t>
    </dgm:pt>
    <dgm:pt modelId="{294F5AF2-D65B-4536-8750-CB96F630DE2D}" type="parTrans" cxnId="{B3ECF148-50EC-484C-9582-66A78507FB1E}">
      <dgm:prSet/>
      <dgm:spPr/>
      <dgm:t>
        <a:bodyPr/>
        <a:lstStyle/>
        <a:p>
          <a:endParaRPr lang="en-US"/>
        </a:p>
      </dgm:t>
    </dgm:pt>
    <dgm:pt modelId="{327EACF0-546F-4256-B2F6-289145C5A7AA}" type="pres">
      <dgm:prSet presAssocID="{C7949687-48A6-4916-9B7D-FBA575CEEE4F}" presName="Name0" presStyleCnt="0">
        <dgm:presLayoutVars>
          <dgm:chMax val="1"/>
          <dgm:dir/>
          <dgm:animLvl val="ctr"/>
          <dgm:resizeHandles val="exact"/>
        </dgm:presLayoutVars>
      </dgm:prSet>
      <dgm:spPr/>
      <dgm:t>
        <a:bodyPr/>
        <a:lstStyle/>
        <a:p>
          <a:endParaRPr lang="en-US"/>
        </a:p>
      </dgm:t>
    </dgm:pt>
    <dgm:pt modelId="{AEABB038-4061-45D2-A89D-57F860C6144F}" type="pres">
      <dgm:prSet presAssocID="{352B4894-436B-42F5-BC5C-BA51E710AD4A}" presName="centerShape" presStyleLbl="node0" presStyleIdx="0" presStyleCnt="1"/>
      <dgm:spPr/>
      <dgm:t>
        <a:bodyPr/>
        <a:lstStyle/>
        <a:p>
          <a:endParaRPr lang="en-US"/>
        </a:p>
      </dgm:t>
    </dgm:pt>
    <dgm:pt modelId="{6BF3B266-726E-4A19-AE6F-B105CFD17BB7}" type="pres">
      <dgm:prSet presAssocID="{F04C84CC-1A45-4564-9E52-C076626C20E6}" presName="parTrans" presStyleLbl="sibTrans2D1" presStyleIdx="0" presStyleCnt="3"/>
      <dgm:spPr/>
      <dgm:t>
        <a:bodyPr/>
        <a:lstStyle/>
        <a:p>
          <a:endParaRPr lang="en-US"/>
        </a:p>
      </dgm:t>
    </dgm:pt>
    <dgm:pt modelId="{43978611-AECD-4BC3-A3EC-797C7DE57CA4}" type="pres">
      <dgm:prSet presAssocID="{F04C84CC-1A45-4564-9E52-C076626C20E6}" presName="connectorText" presStyleLbl="sibTrans2D1" presStyleIdx="0" presStyleCnt="3"/>
      <dgm:spPr/>
      <dgm:t>
        <a:bodyPr/>
        <a:lstStyle/>
        <a:p>
          <a:endParaRPr lang="en-US"/>
        </a:p>
      </dgm:t>
    </dgm:pt>
    <dgm:pt modelId="{042F2E34-158C-4D1B-BB9A-ED14FC3C4F6F}" type="pres">
      <dgm:prSet presAssocID="{76DD6900-996B-4011-B6F7-BD87AC507751}" presName="node" presStyleLbl="node1" presStyleIdx="0" presStyleCnt="3">
        <dgm:presLayoutVars>
          <dgm:bulletEnabled val="1"/>
        </dgm:presLayoutVars>
      </dgm:prSet>
      <dgm:spPr/>
      <dgm:t>
        <a:bodyPr/>
        <a:lstStyle/>
        <a:p>
          <a:endParaRPr lang="en-US"/>
        </a:p>
      </dgm:t>
    </dgm:pt>
    <dgm:pt modelId="{89133056-6678-4C92-8683-D9EC6B0B75B9}" type="pres">
      <dgm:prSet presAssocID="{738E44DD-C86F-488F-A80F-517CE72F0B27}" presName="parTrans" presStyleLbl="sibTrans2D1" presStyleIdx="1" presStyleCnt="3"/>
      <dgm:spPr/>
      <dgm:t>
        <a:bodyPr/>
        <a:lstStyle/>
        <a:p>
          <a:endParaRPr lang="en-US"/>
        </a:p>
      </dgm:t>
    </dgm:pt>
    <dgm:pt modelId="{AD30631F-C81E-417F-9F8D-1304B30C93C8}" type="pres">
      <dgm:prSet presAssocID="{738E44DD-C86F-488F-A80F-517CE72F0B27}" presName="connectorText" presStyleLbl="sibTrans2D1" presStyleIdx="1" presStyleCnt="3"/>
      <dgm:spPr/>
      <dgm:t>
        <a:bodyPr/>
        <a:lstStyle/>
        <a:p>
          <a:endParaRPr lang="en-US"/>
        </a:p>
      </dgm:t>
    </dgm:pt>
    <dgm:pt modelId="{8F047687-22D7-44B3-85BE-C4B5EAAF6771}" type="pres">
      <dgm:prSet presAssocID="{C065A77E-5F5D-44D6-8FEF-E74369822BE1}" presName="node" presStyleLbl="node1" presStyleIdx="1" presStyleCnt="3">
        <dgm:presLayoutVars>
          <dgm:bulletEnabled val="1"/>
        </dgm:presLayoutVars>
      </dgm:prSet>
      <dgm:spPr/>
      <dgm:t>
        <a:bodyPr/>
        <a:lstStyle/>
        <a:p>
          <a:endParaRPr lang="en-US"/>
        </a:p>
      </dgm:t>
    </dgm:pt>
    <dgm:pt modelId="{E382CA5E-B904-48A3-B62F-08E3ED831E39}" type="pres">
      <dgm:prSet presAssocID="{7E5054AE-6EF9-410D-BCD5-28DCB28EBF9E}" presName="parTrans" presStyleLbl="sibTrans2D1" presStyleIdx="2" presStyleCnt="3"/>
      <dgm:spPr/>
      <dgm:t>
        <a:bodyPr/>
        <a:lstStyle/>
        <a:p>
          <a:endParaRPr lang="en-US"/>
        </a:p>
      </dgm:t>
    </dgm:pt>
    <dgm:pt modelId="{C791AAED-6A72-4DB1-A08A-01CBD17F778E}" type="pres">
      <dgm:prSet presAssocID="{7E5054AE-6EF9-410D-BCD5-28DCB28EBF9E}" presName="connectorText" presStyleLbl="sibTrans2D1" presStyleIdx="2" presStyleCnt="3"/>
      <dgm:spPr/>
      <dgm:t>
        <a:bodyPr/>
        <a:lstStyle/>
        <a:p>
          <a:endParaRPr lang="en-US"/>
        </a:p>
      </dgm:t>
    </dgm:pt>
    <dgm:pt modelId="{8F37F294-CB1F-4B76-91A3-7413FC285720}" type="pres">
      <dgm:prSet presAssocID="{E5EF6418-657E-4F76-9117-C64E936275FB}" presName="node" presStyleLbl="node1" presStyleIdx="2" presStyleCnt="3">
        <dgm:presLayoutVars>
          <dgm:bulletEnabled val="1"/>
        </dgm:presLayoutVars>
      </dgm:prSet>
      <dgm:spPr/>
      <dgm:t>
        <a:bodyPr/>
        <a:lstStyle/>
        <a:p>
          <a:endParaRPr lang="en-US"/>
        </a:p>
      </dgm:t>
    </dgm:pt>
  </dgm:ptLst>
  <dgm:cxnLst>
    <dgm:cxn modelId="{50E7B902-5F8C-43D5-B32D-AB9FE7447A26}" type="presOf" srcId="{7E5054AE-6EF9-410D-BCD5-28DCB28EBF9E}" destId="{C791AAED-6A72-4DB1-A08A-01CBD17F778E}" srcOrd="1" destOrd="0" presId="urn:microsoft.com/office/officeart/2005/8/layout/radial5"/>
    <dgm:cxn modelId="{B3ECF148-50EC-484C-9582-66A78507FB1E}" srcId="{C7949687-48A6-4916-9B7D-FBA575CEEE4F}" destId="{72C32878-6A71-42C4-B634-11D727ECC3A8}" srcOrd="1" destOrd="0" parTransId="{294F5AF2-D65B-4536-8750-CB96F630DE2D}" sibTransId="{4EF6AF4A-ADBF-4BFA-96FA-85BB0E4FCD40}"/>
    <dgm:cxn modelId="{B05FEBAC-2F3B-42FE-9CCF-F3F722E93F80}" type="presOf" srcId="{F04C84CC-1A45-4564-9E52-C076626C20E6}" destId="{6BF3B266-726E-4A19-AE6F-B105CFD17BB7}" srcOrd="0" destOrd="0" presId="urn:microsoft.com/office/officeart/2005/8/layout/radial5"/>
    <dgm:cxn modelId="{AD4598D9-6C28-4810-9526-1028C7526FDC}" type="presOf" srcId="{C7949687-48A6-4916-9B7D-FBA575CEEE4F}" destId="{327EACF0-546F-4256-B2F6-289145C5A7AA}" srcOrd="0" destOrd="0" presId="urn:microsoft.com/office/officeart/2005/8/layout/radial5"/>
    <dgm:cxn modelId="{91E4A1EC-8F53-40E8-B7AE-650E84EA110E}" type="presOf" srcId="{738E44DD-C86F-488F-A80F-517CE72F0B27}" destId="{89133056-6678-4C92-8683-D9EC6B0B75B9}" srcOrd="0" destOrd="0" presId="urn:microsoft.com/office/officeart/2005/8/layout/radial5"/>
    <dgm:cxn modelId="{7DB740C0-ADF2-4BD1-8C47-FEBBA61EF083}" type="presOf" srcId="{76DD6900-996B-4011-B6F7-BD87AC507751}" destId="{042F2E34-158C-4D1B-BB9A-ED14FC3C4F6F}" srcOrd="0" destOrd="0" presId="urn:microsoft.com/office/officeart/2005/8/layout/radial5"/>
    <dgm:cxn modelId="{0B02C6BA-5060-43C8-8F4E-69CF7524035E}" srcId="{C7949687-48A6-4916-9B7D-FBA575CEEE4F}" destId="{352B4894-436B-42F5-BC5C-BA51E710AD4A}" srcOrd="0" destOrd="0" parTransId="{59E4E882-B2F4-45FF-82AC-D4FC7E7648C7}" sibTransId="{C7380A56-3377-4204-A236-E8992CAC416C}"/>
    <dgm:cxn modelId="{110F2B03-92B0-41F3-9BBC-94AA3D6F4478}" type="presOf" srcId="{F04C84CC-1A45-4564-9E52-C076626C20E6}" destId="{43978611-AECD-4BC3-A3EC-797C7DE57CA4}" srcOrd="1" destOrd="0" presId="urn:microsoft.com/office/officeart/2005/8/layout/radial5"/>
    <dgm:cxn modelId="{1CB04BA4-A1B0-48ED-A446-C9A320AB575C}" type="presOf" srcId="{738E44DD-C86F-488F-A80F-517CE72F0B27}" destId="{AD30631F-C81E-417F-9F8D-1304B30C93C8}" srcOrd="1" destOrd="0" presId="urn:microsoft.com/office/officeart/2005/8/layout/radial5"/>
    <dgm:cxn modelId="{F9BCF6F8-0A47-4178-A149-7ACE0EEA332F}" type="presOf" srcId="{C065A77E-5F5D-44D6-8FEF-E74369822BE1}" destId="{8F047687-22D7-44B3-85BE-C4B5EAAF6771}" srcOrd="0" destOrd="0" presId="urn:microsoft.com/office/officeart/2005/8/layout/radial5"/>
    <dgm:cxn modelId="{C3E8A8DD-1779-4FCA-A14F-3C1D4F9CC70C}" srcId="{352B4894-436B-42F5-BC5C-BA51E710AD4A}" destId="{C065A77E-5F5D-44D6-8FEF-E74369822BE1}" srcOrd="1" destOrd="0" parTransId="{738E44DD-C86F-488F-A80F-517CE72F0B27}" sibTransId="{075A43DE-DBA9-43C0-B0B4-98D7985D0ED9}"/>
    <dgm:cxn modelId="{39C9523D-8DA4-4EBE-95FE-565561B894EC}" type="presOf" srcId="{E5EF6418-657E-4F76-9117-C64E936275FB}" destId="{8F37F294-CB1F-4B76-91A3-7413FC285720}" srcOrd="0" destOrd="0" presId="urn:microsoft.com/office/officeart/2005/8/layout/radial5"/>
    <dgm:cxn modelId="{72DA409B-6DEB-41FD-8DA7-640B2AE1ED97}" srcId="{352B4894-436B-42F5-BC5C-BA51E710AD4A}" destId="{76DD6900-996B-4011-B6F7-BD87AC507751}" srcOrd="0" destOrd="0" parTransId="{F04C84CC-1A45-4564-9E52-C076626C20E6}" sibTransId="{F8341127-67CD-49FC-A5CD-75616011E05D}"/>
    <dgm:cxn modelId="{D3F2DA46-3D1B-4A2E-96C6-92AD2744C022}" srcId="{C7949687-48A6-4916-9B7D-FBA575CEEE4F}" destId="{CA1FC152-7EF5-4BC0-94C0-DFF6772B7593}" srcOrd="2" destOrd="0" parTransId="{990EB36A-0E33-4A86-ADF0-6A7031911DB1}" sibTransId="{ECBB33F8-61ED-444E-AE72-30622F580E13}"/>
    <dgm:cxn modelId="{B4F09881-5041-4837-9853-B9268E40AF84}" srcId="{C7949687-48A6-4916-9B7D-FBA575CEEE4F}" destId="{49FD3F39-15B7-4B90-9E82-649FC5AFD326}" srcOrd="4" destOrd="0" parTransId="{138C5963-C3B1-4850-A3CE-33E3F94CEC2C}" sibTransId="{A7EF241C-26A9-4D64-B971-B3AE6B17AF4A}"/>
    <dgm:cxn modelId="{C4D9D01F-0770-4BE4-A8DD-85D62EE3F35E}" type="presOf" srcId="{7E5054AE-6EF9-410D-BCD5-28DCB28EBF9E}" destId="{E382CA5E-B904-48A3-B62F-08E3ED831E39}" srcOrd="0" destOrd="0" presId="urn:microsoft.com/office/officeart/2005/8/layout/radial5"/>
    <dgm:cxn modelId="{D5B445A9-D1A1-483F-84CF-7589082F0D8A}" srcId="{352B4894-436B-42F5-BC5C-BA51E710AD4A}" destId="{E5EF6418-657E-4F76-9117-C64E936275FB}" srcOrd="2" destOrd="0" parTransId="{7E5054AE-6EF9-410D-BCD5-28DCB28EBF9E}" sibTransId="{99AB6FA9-F967-497C-A963-12CF4B144C17}"/>
    <dgm:cxn modelId="{8BEA9FBF-9D9D-409B-848C-DF9D53ED5B80}" type="presOf" srcId="{352B4894-436B-42F5-BC5C-BA51E710AD4A}" destId="{AEABB038-4061-45D2-A89D-57F860C6144F}" srcOrd="0" destOrd="0" presId="urn:microsoft.com/office/officeart/2005/8/layout/radial5"/>
    <dgm:cxn modelId="{2035D1A0-FB2A-40CB-A28A-BBCECA1702AD}" srcId="{C7949687-48A6-4916-9B7D-FBA575CEEE4F}" destId="{C83A71D9-9696-4F98-AB8F-4FE738D043D8}" srcOrd="3" destOrd="0" parTransId="{EC40B974-8AD5-40FA-B41F-2397DB692DDD}" sibTransId="{4AE4DC70-E67A-4A36-9382-CC0AB37A25EA}"/>
    <dgm:cxn modelId="{F31B5D99-3682-44A4-BCDD-35825520A2D8}" type="presParOf" srcId="{327EACF0-546F-4256-B2F6-289145C5A7AA}" destId="{AEABB038-4061-45D2-A89D-57F860C6144F}" srcOrd="0" destOrd="0" presId="urn:microsoft.com/office/officeart/2005/8/layout/radial5"/>
    <dgm:cxn modelId="{FD908013-B9C8-43A3-B0EA-68ECFE15990A}" type="presParOf" srcId="{327EACF0-546F-4256-B2F6-289145C5A7AA}" destId="{6BF3B266-726E-4A19-AE6F-B105CFD17BB7}" srcOrd="1" destOrd="0" presId="urn:microsoft.com/office/officeart/2005/8/layout/radial5"/>
    <dgm:cxn modelId="{1FC016AA-D8AB-409A-9C46-0BD5D6C0DA80}" type="presParOf" srcId="{6BF3B266-726E-4A19-AE6F-B105CFD17BB7}" destId="{43978611-AECD-4BC3-A3EC-797C7DE57CA4}" srcOrd="0" destOrd="0" presId="urn:microsoft.com/office/officeart/2005/8/layout/radial5"/>
    <dgm:cxn modelId="{B28D03A2-ED47-4EE0-8AC5-F525D5710176}" type="presParOf" srcId="{327EACF0-546F-4256-B2F6-289145C5A7AA}" destId="{042F2E34-158C-4D1B-BB9A-ED14FC3C4F6F}" srcOrd="2" destOrd="0" presId="urn:microsoft.com/office/officeart/2005/8/layout/radial5"/>
    <dgm:cxn modelId="{A5F2782A-44B1-49B4-A3A0-78202257EB4D}" type="presParOf" srcId="{327EACF0-546F-4256-B2F6-289145C5A7AA}" destId="{89133056-6678-4C92-8683-D9EC6B0B75B9}" srcOrd="3" destOrd="0" presId="urn:microsoft.com/office/officeart/2005/8/layout/radial5"/>
    <dgm:cxn modelId="{B34BE6D7-887A-43D7-AC4F-332D2B5B65F1}" type="presParOf" srcId="{89133056-6678-4C92-8683-D9EC6B0B75B9}" destId="{AD30631F-C81E-417F-9F8D-1304B30C93C8}" srcOrd="0" destOrd="0" presId="urn:microsoft.com/office/officeart/2005/8/layout/radial5"/>
    <dgm:cxn modelId="{5CD2AE78-982D-43BA-AA2F-58A2732A190C}" type="presParOf" srcId="{327EACF0-546F-4256-B2F6-289145C5A7AA}" destId="{8F047687-22D7-44B3-85BE-C4B5EAAF6771}" srcOrd="4" destOrd="0" presId="urn:microsoft.com/office/officeart/2005/8/layout/radial5"/>
    <dgm:cxn modelId="{CB096C5B-643A-428B-A7CB-B00030F01815}" type="presParOf" srcId="{327EACF0-546F-4256-B2F6-289145C5A7AA}" destId="{E382CA5E-B904-48A3-B62F-08E3ED831E39}" srcOrd="5" destOrd="0" presId="urn:microsoft.com/office/officeart/2005/8/layout/radial5"/>
    <dgm:cxn modelId="{79184F2F-93FB-4DDB-A5E8-C252BE3891BC}" type="presParOf" srcId="{E382CA5E-B904-48A3-B62F-08E3ED831E39}" destId="{C791AAED-6A72-4DB1-A08A-01CBD17F778E}" srcOrd="0" destOrd="0" presId="urn:microsoft.com/office/officeart/2005/8/layout/radial5"/>
    <dgm:cxn modelId="{8896A561-1301-4D91-AA49-1D6F44244CC7}" type="presParOf" srcId="{327EACF0-546F-4256-B2F6-289145C5A7AA}" destId="{8F37F294-CB1F-4B76-91A3-7413FC285720}"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53EC-EA9B-419C-AF93-B93203AFDD6D}">
      <dsp:nvSpPr>
        <dsp:cNvPr id="0" name=""/>
        <dsp:cNvSpPr/>
      </dsp:nvSpPr>
      <dsp:spPr>
        <a:xfrm>
          <a:off x="2216207" y="42670"/>
          <a:ext cx="2218841" cy="2218841"/>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Legal / Regulatory</a:t>
          </a:r>
          <a:endParaRPr lang="en-US" sz="1800" kern="1200" dirty="0"/>
        </a:p>
      </dsp:txBody>
      <dsp:txXfrm>
        <a:off x="2472227" y="341360"/>
        <a:ext cx="1706801" cy="704055"/>
      </dsp:txXfrm>
    </dsp:sp>
    <dsp:sp modelId="{91A71D5F-C119-4BE0-A8F7-0C86BCC03E00}">
      <dsp:nvSpPr>
        <dsp:cNvPr id="0" name=""/>
        <dsp:cNvSpPr/>
      </dsp:nvSpPr>
      <dsp:spPr>
        <a:xfrm>
          <a:off x="3197617" y="1024080"/>
          <a:ext cx="2218841" cy="2218841"/>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Financial</a:t>
          </a:r>
          <a:endParaRPr lang="en-US" sz="1800" kern="1200" dirty="0"/>
        </a:p>
      </dsp:txBody>
      <dsp:txXfrm>
        <a:off x="4392378" y="1280100"/>
        <a:ext cx="853400" cy="1706801"/>
      </dsp:txXfrm>
    </dsp:sp>
    <dsp:sp modelId="{52104414-C03A-4135-A3EC-CE9F479F1F3F}">
      <dsp:nvSpPr>
        <dsp:cNvPr id="0" name=""/>
        <dsp:cNvSpPr/>
      </dsp:nvSpPr>
      <dsp:spPr>
        <a:xfrm>
          <a:off x="2216207" y="2005491"/>
          <a:ext cx="2218841" cy="2218841"/>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Governance / Operational</a:t>
          </a:r>
          <a:endParaRPr lang="en-US" sz="1800" kern="1200" dirty="0">
            <a:solidFill>
              <a:schemeClr val="tx1"/>
            </a:solidFill>
          </a:endParaRPr>
        </a:p>
      </dsp:txBody>
      <dsp:txXfrm>
        <a:off x="2472227" y="3221587"/>
        <a:ext cx="1706801" cy="704055"/>
      </dsp:txXfrm>
    </dsp:sp>
    <dsp:sp modelId="{E149993E-F95C-42B8-90A7-C1422E3E1AB2}">
      <dsp:nvSpPr>
        <dsp:cNvPr id="0" name=""/>
        <dsp:cNvSpPr/>
      </dsp:nvSpPr>
      <dsp:spPr>
        <a:xfrm>
          <a:off x="1234796" y="1024080"/>
          <a:ext cx="2218841" cy="2218841"/>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Technical</a:t>
          </a:r>
          <a:endParaRPr lang="en-US" sz="1800" kern="1200" dirty="0">
            <a:solidFill>
              <a:schemeClr val="tx1"/>
            </a:solidFill>
          </a:endParaRPr>
        </a:p>
      </dsp:txBody>
      <dsp:txXfrm>
        <a:off x="1405476" y="1280100"/>
        <a:ext cx="853400" cy="17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53EC-EA9B-419C-AF93-B93203AFDD6D}">
      <dsp:nvSpPr>
        <dsp:cNvPr id="0" name=""/>
        <dsp:cNvSpPr/>
      </dsp:nvSpPr>
      <dsp:spPr>
        <a:xfrm>
          <a:off x="2216207" y="42670"/>
          <a:ext cx="2218841" cy="2218841"/>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Legal / Regulatory</a:t>
          </a:r>
          <a:endParaRPr lang="en-US" sz="1800" kern="1200" dirty="0"/>
        </a:p>
      </dsp:txBody>
      <dsp:txXfrm>
        <a:off x="2472227" y="341360"/>
        <a:ext cx="1706801" cy="704055"/>
      </dsp:txXfrm>
    </dsp:sp>
    <dsp:sp modelId="{91A71D5F-C119-4BE0-A8F7-0C86BCC03E00}">
      <dsp:nvSpPr>
        <dsp:cNvPr id="0" name=""/>
        <dsp:cNvSpPr/>
      </dsp:nvSpPr>
      <dsp:spPr>
        <a:xfrm>
          <a:off x="3197617" y="1024080"/>
          <a:ext cx="2218841" cy="2218841"/>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Financial</a:t>
          </a:r>
          <a:endParaRPr lang="en-US" sz="1800" kern="1200" dirty="0"/>
        </a:p>
      </dsp:txBody>
      <dsp:txXfrm>
        <a:off x="4392378" y="1280100"/>
        <a:ext cx="853400" cy="1706801"/>
      </dsp:txXfrm>
    </dsp:sp>
    <dsp:sp modelId="{52104414-C03A-4135-A3EC-CE9F479F1F3F}">
      <dsp:nvSpPr>
        <dsp:cNvPr id="0" name=""/>
        <dsp:cNvSpPr/>
      </dsp:nvSpPr>
      <dsp:spPr>
        <a:xfrm>
          <a:off x="2216207" y="2005491"/>
          <a:ext cx="2218841" cy="2218841"/>
        </a:xfrm>
        <a:prstGeom prst="ellipse">
          <a:avLst/>
        </a:prstGeom>
        <a:solidFill>
          <a:schemeClr val="bg1">
            <a:lumMod val="6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50000"/>
                </a:schemeClr>
              </a:solidFill>
            </a:rPr>
            <a:t>Governance / Operational</a:t>
          </a:r>
          <a:endParaRPr lang="en-US" sz="1800" kern="1200" dirty="0">
            <a:solidFill>
              <a:schemeClr val="bg1">
                <a:lumMod val="50000"/>
              </a:schemeClr>
            </a:solidFill>
          </a:endParaRPr>
        </a:p>
      </dsp:txBody>
      <dsp:txXfrm>
        <a:off x="2472227" y="3221587"/>
        <a:ext cx="1706801" cy="704055"/>
      </dsp:txXfrm>
    </dsp:sp>
    <dsp:sp modelId="{E149993E-F95C-42B8-90A7-C1422E3E1AB2}">
      <dsp:nvSpPr>
        <dsp:cNvPr id="0" name=""/>
        <dsp:cNvSpPr/>
      </dsp:nvSpPr>
      <dsp:spPr>
        <a:xfrm>
          <a:off x="1234796" y="1024080"/>
          <a:ext cx="2218841" cy="2218841"/>
        </a:xfrm>
        <a:prstGeom prst="ellipse">
          <a:avLst/>
        </a:prstGeom>
        <a:solidFill>
          <a:schemeClr val="bg1">
            <a:lumMod val="6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50000"/>
                </a:schemeClr>
              </a:solidFill>
            </a:rPr>
            <a:t>Technical</a:t>
          </a:r>
          <a:endParaRPr lang="en-US" sz="1800" kern="1200" dirty="0">
            <a:solidFill>
              <a:schemeClr val="bg1">
                <a:lumMod val="50000"/>
              </a:schemeClr>
            </a:solidFill>
          </a:endParaRPr>
        </a:p>
      </dsp:txBody>
      <dsp:txXfrm>
        <a:off x="1405476" y="1280100"/>
        <a:ext cx="853400" cy="17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754DF-7D42-4E3E-B333-34758DB212FF}">
      <dsp:nvSpPr>
        <dsp:cNvPr id="0" name=""/>
        <dsp:cNvSpPr/>
      </dsp:nvSpPr>
      <dsp:spPr>
        <a:xfrm>
          <a:off x="4907" y="0"/>
          <a:ext cx="2856772" cy="68381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Regulatory/Legal</a:t>
          </a:r>
          <a:endParaRPr lang="en-US" sz="2200" kern="1200" dirty="0"/>
        </a:p>
      </dsp:txBody>
      <dsp:txXfrm>
        <a:off x="346813" y="0"/>
        <a:ext cx="2172961" cy="683811"/>
      </dsp:txXfrm>
    </dsp:sp>
    <dsp:sp modelId="{C56D7BFB-14B1-44B2-9196-7BFBA4E39250}">
      <dsp:nvSpPr>
        <dsp:cNvPr id="0" name=""/>
        <dsp:cNvSpPr/>
      </dsp:nvSpPr>
      <dsp:spPr>
        <a:xfrm>
          <a:off x="2576002" y="0"/>
          <a:ext cx="2856772" cy="68381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Financial</a:t>
          </a:r>
          <a:endParaRPr lang="en-US" sz="2200" kern="1200" dirty="0"/>
        </a:p>
      </dsp:txBody>
      <dsp:txXfrm>
        <a:off x="2917908" y="0"/>
        <a:ext cx="2172961" cy="683811"/>
      </dsp:txXfrm>
    </dsp:sp>
    <dsp:sp modelId="{5C5D7392-FD29-4AFF-B250-27999CFB5EA5}">
      <dsp:nvSpPr>
        <dsp:cNvPr id="0" name=""/>
        <dsp:cNvSpPr/>
      </dsp:nvSpPr>
      <dsp:spPr>
        <a:xfrm>
          <a:off x="5147097" y="0"/>
          <a:ext cx="2856772" cy="68381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Governance / Operations</a:t>
          </a:r>
          <a:endParaRPr lang="en-US" sz="2200" kern="1200" dirty="0"/>
        </a:p>
      </dsp:txBody>
      <dsp:txXfrm>
        <a:off x="5489003" y="0"/>
        <a:ext cx="2172961" cy="683811"/>
      </dsp:txXfrm>
    </dsp:sp>
    <dsp:sp modelId="{4E4A8814-72FD-4C2F-83CC-8C0E25C184BB}">
      <dsp:nvSpPr>
        <dsp:cNvPr id="0" name=""/>
        <dsp:cNvSpPr/>
      </dsp:nvSpPr>
      <dsp:spPr>
        <a:xfrm>
          <a:off x="7718192" y="0"/>
          <a:ext cx="2856772" cy="68381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Technical </a:t>
          </a:r>
          <a:endParaRPr lang="en-US" sz="2200" kern="1200" dirty="0"/>
        </a:p>
      </dsp:txBody>
      <dsp:txXfrm>
        <a:off x="8060098" y="0"/>
        <a:ext cx="2172961" cy="683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BB038-4061-45D2-A89D-57F860C6144F}">
      <dsp:nvSpPr>
        <dsp:cNvPr id="0" name=""/>
        <dsp:cNvSpPr/>
      </dsp:nvSpPr>
      <dsp:spPr>
        <a:xfrm>
          <a:off x="1780229" y="1313090"/>
          <a:ext cx="794458" cy="7944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Point</a:t>
          </a:r>
          <a:endParaRPr lang="en-US" sz="1800" kern="1200" dirty="0"/>
        </a:p>
      </dsp:txBody>
      <dsp:txXfrm>
        <a:off x="1896575" y="1429436"/>
        <a:ext cx="561766" cy="561766"/>
      </dsp:txXfrm>
    </dsp:sp>
    <dsp:sp modelId="{6BF3B266-726E-4A19-AE6F-B105CFD17BB7}">
      <dsp:nvSpPr>
        <dsp:cNvPr id="0" name=""/>
        <dsp:cNvSpPr/>
      </dsp:nvSpPr>
      <dsp:spPr>
        <a:xfrm rot="16200000">
          <a:off x="2093006" y="1026764"/>
          <a:ext cx="168903" cy="26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118342" y="1104805"/>
        <a:ext cx="118232" cy="158117"/>
      </dsp:txXfrm>
    </dsp:sp>
    <dsp:sp modelId="{042F2E34-158C-4D1B-BB9A-ED14FC3C4F6F}">
      <dsp:nvSpPr>
        <dsp:cNvPr id="0" name=""/>
        <dsp:cNvSpPr/>
      </dsp:nvSpPr>
      <dsp:spPr>
        <a:xfrm>
          <a:off x="1680921" y="1332"/>
          <a:ext cx="993073" cy="993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MIB Partners</a:t>
          </a:r>
          <a:endParaRPr lang="en-US" sz="1100" kern="1200" dirty="0"/>
        </a:p>
      </dsp:txBody>
      <dsp:txXfrm>
        <a:off x="1826353" y="146764"/>
        <a:ext cx="702209" cy="702209"/>
      </dsp:txXfrm>
    </dsp:sp>
    <dsp:sp modelId="{89133056-6678-4C92-8683-D9EC6B0B75B9}">
      <dsp:nvSpPr>
        <dsp:cNvPr id="0" name=""/>
        <dsp:cNvSpPr/>
      </dsp:nvSpPr>
      <dsp:spPr>
        <a:xfrm rot="1800000">
          <a:off x="2570872" y="1854452"/>
          <a:ext cx="168903" cy="26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74266" y="1894489"/>
        <a:ext cx="118232" cy="158117"/>
      </dsp:txXfrm>
    </dsp:sp>
    <dsp:sp modelId="{8F047687-22D7-44B3-85BE-C4B5EAAF6771}">
      <dsp:nvSpPr>
        <dsp:cNvPr id="0" name=""/>
        <dsp:cNvSpPr/>
      </dsp:nvSpPr>
      <dsp:spPr>
        <a:xfrm>
          <a:off x="2730935" y="1820009"/>
          <a:ext cx="993073" cy="993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AECOM</a:t>
          </a:r>
          <a:endParaRPr lang="en-US" sz="1100" kern="1200" dirty="0"/>
        </a:p>
      </dsp:txBody>
      <dsp:txXfrm>
        <a:off x="2876367" y="1965441"/>
        <a:ext cx="702209" cy="702209"/>
      </dsp:txXfrm>
    </dsp:sp>
    <dsp:sp modelId="{E382CA5E-B904-48A3-B62F-08E3ED831E39}">
      <dsp:nvSpPr>
        <dsp:cNvPr id="0" name=""/>
        <dsp:cNvSpPr/>
      </dsp:nvSpPr>
      <dsp:spPr>
        <a:xfrm rot="9000000">
          <a:off x="1615141" y="1854452"/>
          <a:ext cx="168903" cy="263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62418" y="1894489"/>
        <a:ext cx="118232" cy="158117"/>
      </dsp:txXfrm>
    </dsp:sp>
    <dsp:sp modelId="{8F37F294-CB1F-4B76-91A3-7413FC285720}">
      <dsp:nvSpPr>
        <dsp:cNvPr id="0" name=""/>
        <dsp:cNvSpPr/>
      </dsp:nvSpPr>
      <dsp:spPr>
        <a:xfrm>
          <a:off x="630908" y="1820009"/>
          <a:ext cx="993073" cy="993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Local Developers</a:t>
          </a:r>
          <a:endParaRPr lang="en-US" sz="1100" kern="1200" dirty="0"/>
        </a:p>
      </dsp:txBody>
      <dsp:txXfrm>
        <a:off x="776340" y="1965441"/>
        <a:ext cx="702209" cy="7022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CBC4E-A717-44C8-8605-831457C86018}"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C04A4-F104-4C9F-91B8-49EF57FAB618}" type="slidenum">
              <a:rPr lang="en-US" smtClean="0"/>
              <a:t>‹#›</a:t>
            </a:fld>
            <a:endParaRPr lang="en-US"/>
          </a:p>
        </p:txBody>
      </p:sp>
    </p:spTree>
    <p:extLst>
      <p:ext uri="{BB962C8B-B14F-4D97-AF65-F5344CB8AC3E}">
        <p14:creationId xmlns:p14="http://schemas.microsoft.com/office/powerpoint/2010/main" val="115487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the opportunity to present. We’ve been working on these studies for many months and are excited about the opportunity to make the aspirations of the point a reality. </a:t>
            </a:r>
            <a:endParaRPr/>
          </a:p>
          <a:p>
            <a:pPr marL="0" lvl="0" indent="0" algn="l" rtl="0">
              <a:spcBef>
                <a:spcPts val="0"/>
              </a:spcBef>
              <a:spcAft>
                <a:spcPts val="0"/>
              </a:spcAft>
              <a:buNone/>
            </a:pPr>
            <a:endParaRPr/>
          </a:p>
          <a:p>
            <a:pPr marL="0" lvl="0" indent="0" algn="l" rtl="0">
              <a:spcBef>
                <a:spcPts val="0"/>
              </a:spcBef>
              <a:spcAft>
                <a:spcPts val="0"/>
              </a:spcAft>
              <a:buNone/>
            </a:pPr>
            <a:r>
              <a:rPr lang="en-US"/>
              <a:t>Thank consultants </a:t>
            </a:r>
            <a:endParaRPr/>
          </a:p>
          <a:p>
            <a:pPr marL="0" lvl="0" indent="0" algn="l" rtl="0">
              <a:spcBef>
                <a:spcPts val="0"/>
              </a:spcBef>
              <a:spcAft>
                <a:spcPts val="0"/>
              </a:spcAft>
              <a:buNone/>
            </a:pPr>
            <a:endParaRPr/>
          </a:p>
          <a:p>
            <a:pPr marL="0" lvl="0" indent="0" algn="l" rtl="0">
              <a:spcBef>
                <a:spcPts val="0"/>
              </a:spcBef>
              <a:spcAft>
                <a:spcPts val="0"/>
              </a:spcAft>
              <a:buNone/>
            </a:pPr>
            <a:r>
              <a:rPr lang="en-US"/>
              <a:t>I recognize your time is valuable and limited. Which presents a challenge to summarizing these studies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Today what we want to accomplish is share the strategies our consultants have identified and which we feel best align with the framework plan goals, and the associated cost / benefit trade-offs.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 should note a critical dependency before selecting a final program is the selection of a master development partner  / zions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And so our request is for your feedback as to whether we’re on the right track and your approval to continue additional analysis on how these strategies can be operationalized</a:t>
            </a:r>
            <a:br>
              <a:rPr lang="en-US"/>
            </a:b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62" name="Google Shape;2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096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you know we have a mandate to be a model for smart growth and to deliver on what Utahns expressed they want with the land which belongs to them and those aspirations were captured in our framework plan and our statute.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These studies help us take a step further to making those ambitions a reality as they relate to smart mobility, sustainability and smart city technology.</a:t>
            </a:r>
            <a:endParaRPr/>
          </a:p>
          <a:p>
            <a:pPr marL="0" lvl="0" indent="0" algn="l" rtl="0">
              <a:spcBef>
                <a:spcPts val="0"/>
              </a:spcBef>
              <a:spcAft>
                <a:spcPts val="0"/>
              </a:spcAft>
              <a:buNone/>
            </a:pPr>
            <a:endParaRPr/>
          </a:p>
          <a:p>
            <a:pPr marL="0" lvl="0" indent="0" algn="l" rtl="0">
              <a:spcBef>
                <a:spcPts val="0"/>
              </a:spcBef>
              <a:spcAft>
                <a:spcPts val="0"/>
              </a:spcAft>
              <a:buNone/>
            </a:pPr>
            <a:r>
              <a:rPr lang="en-US"/>
              <a:t>KVE &gt; Aspirations &gt; Framework Goals </a:t>
            </a:r>
            <a:endParaRPr/>
          </a:p>
        </p:txBody>
      </p:sp>
      <p:sp>
        <p:nvSpPr>
          <p:cNvPr id="282" name="Google Shape;2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03223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t>If you’re a resident or employee at the point your offered a suite of mobility options to achieve goals….</a:t>
            </a:r>
            <a:endParaRPr/>
          </a:p>
          <a:p>
            <a:pPr marL="158750" lvl="0" indent="0" algn="l" rtl="0">
              <a:spcBef>
                <a:spcPts val="0"/>
              </a:spcBef>
              <a:spcAft>
                <a:spcPts val="0"/>
              </a:spcAft>
              <a:buClr>
                <a:schemeClr val="dk1"/>
              </a:buClr>
              <a:buSzPts val="1200"/>
              <a:buFont typeface="Calibri"/>
              <a:buNone/>
            </a:pPr>
            <a:endParaRPr/>
          </a:p>
          <a:p>
            <a:pPr marL="158750" lvl="0" indent="0" algn="l" rtl="0">
              <a:spcBef>
                <a:spcPts val="0"/>
              </a:spcBef>
              <a:spcAft>
                <a:spcPts val="0"/>
              </a:spcAft>
              <a:buClr>
                <a:schemeClr val="dk1"/>
              </a:buClr>
              <a:buSzPts val="1200"/>
              <a:buFont typeface="Calibri"/>
              <a:buNone/>
            </a:pPr>
            <a:r>
              <a:rPr lang="en-US"/>
              <a:t>----</a:t>
            </a:r>
            <a:endParaRPr/>
          </a:p>
          <a:p>
            <a:pPr marL="158750" lvl="0" indent="0" algn="l" rtl="0">
              <a:spcBef>
                <a:spcPts val="0"/>
              </a:spcBef>
              <a:spcAft>
                <a:spcPts val="0"/>
              </a:spcAft>
              <a:buClr>
                <a:schemeClr val="dk1"/>
              </a:buClr>
              <a:buSzPts val="1200"/>
              <a:buFont typeface="Calibri"/>
              <a:buNone/>
            </a:pPr>
            <a:r>
              <a:rPr lang="en-US"/>
              <a:t>Circulator in 2 directions</a:t>
            </a:r>
            <a:endParaRPr/>
          </a:p>
          <a:p>
            <a:pPr marL="158750" lvl="0" indent="0" algn="l" rtl="0">
              <a:spcBef>
                <a:spcPts val="0"/>
              </a:spcBef>
              <a:spcAft>
                <a:spcPts val="0"/>
              </a:spcAft>
              <a:buClr>
                <a:schemeClr val="dk1"/>
              </a:buClr>
              <a:buSzPts val="1200"/>
              <a:buFont typeface="Calibri"/>
              <a:buNone/>
            </a:pPr>
            <a:endParaRPr/>
          </a:p>
          <a:p>
            <a:pPr marL="158750" marR="0" lvl="0" indent="0" algn="l" rtl="0">
              <a:lnSpc>
                <a:spcPct val="100000"/>
              </a:lnSpc>
              <a:spcBef>
                <a:spcPts val="0"/>
              </a:spcBef>
              <a:spcAft>
                <a:spcPts val="0"/>
              </a:spcAft>
              <a:buClr>
                <a:srgbClr val="000000"/>
              </a:buClr>
              <a:buSzPts val="1100"/>
              <a:buFont typeface="Arial"/>
              <a:buNone/>
            </a:pPr>
            <a:r>
              <a:rPr lang="en-US"/>
              <a:t>Employees and residents and automatically enrolled, with free membership but a capped amount of free rides however there is a mobility credit – incentive to try out the system (someone who owns a car may be reluctant) </a:t>
            </a:r>
            <a:endParaRPr/>
          </a:p>
        </p:txBody>
      </p:sp>
    </p:spTree>
    <p:extLst>
      <p:ext uri="{BB962C8B-B14F-4D97-AF65-F5344CB8AC3E}">
        <p14:creationId xmlns:p14="http://schemas.microsoft.com/office/powerpoint/2010/main" val="232385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Circles are innovative program </a:t>
            </a:r>
            <a:endParaRPr/>
          </a:p>
          <a:p>
            <a:pPr marL="0" lvl="0" indent="0" algn="l" rtl="0">
              <a:spcBef>
                <a:spcPts val="0"/>
              </a:spcBef>
              <a:spcAft>
                <a:spcPts val="0"/>
              </a:spcAft>
              <a:buNone/>
            </a:pPr>
            <a:endParaRPr u="sng"/>
          </a:p>
          <a:p>
            <a:pPr marL="0" lvl="0" indent="0" algn="l" rtl="0">
              <a:spcBef>
                <a:spcPts val="0"/>
              </a:spcBef>
              <a:spcAft>
                <a:spcPts val="0"/>
              </a:spcAft>
              <a:buNone/>
            </a:pPr>
            <a:r>
              <a:rPr lang="en-US" i="1" u="sng"/>
              <a:t>Secondary Water for toilet flushing</a:t>
            </a:r>
            <a:endParaRPr i="1" u="sng"/>
          </a:p>
          <a:p>
            <a:pPr marL="0" lvl="0" indent="0" algn="l" rtl="0">
              <a:spcBef>
                <a:spcPts val="0"/>
              </a:spcBef>
              <a:spcAft>
                <a:spcPts val="0"/>
              </a:spcAft>
              <a:buNone/>
            </a:pPr>
            <a:r>
              <a:rPr lang="en-US" i="1"/>
              <a:t>Currently WaterPro is using blended Utah lake water with treated water which won’t work for toilet flushing for NonRes; also question over WaterPro water rights to use it for toilet flushing (JVWC treats the water but it’s supplied by WaterPro)</a:t>
            </a:r>
            <a:endParaRPr i="1"/>
          </a:p>
        </p:txBody>
      </p:sp>
      <p:sp>
        <p:nvSpPr>
          <p:cNvPr id="704" name="Google Shape;70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18322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a:p>
            <a:pPr marL="0" lvl="0" indent="0" algn="l" rtl="0">
              <a:spcBef>
                <a:spcPts val="0"/>
              </a:spcBef>
              <a:spcAft>
                <a:spcPts val="0"/>
              </a:spcAft>
              <a:buNone/>
            </a:pPr>
            <a:endParaRPr b="0"/>
          </a:p>
          <a:p>
            <a:pPr marL="0" lvl="0" indent="0" algn="l" rtl="0">
              <a:spcBef>
                <a:spcPts val="0"/>
              </a:spcBef>
              <a:spcAft>
                <a:spcPts val="0"/>
              </a:spcAft>
              <a:buNone/>
            </a:pPr>
            <a:r>
              <a:rPr lang="en-US" b="0"/>
              <a:t>Goal optimized has no Geo Thermal </a:t>
            </a:r>
            <a:endParaRPr/>
          </a:p>
          <a:p>
            <a:pPr marL="0" lvl="0" indent="0" algn="l" rtl="0">
              <a:spcBef>
                <a:spcPts val="0"/>
              </a:spcBef>
              <a:spcAft>
                <a:spcPts val="0"/>
              </a:spcAft>
              <a:buNone/>
            </a:pPr>
            <a:r>
              <a:rPr lang="en-US" b="0"/>
              <a:t>Cost optimized has district Geo Thermal (ESCO)</a:t>
            </a:r>
            <a:endParaRPr/>
          </a:p>
          <a:p>
            <a:pPr marL="0" marR="0" lvl="0" indent="0" algn="l" rtl="0">
              <a:lnSpc>
                <a:spcPct val="100000"/>
              </a:lnSpc>
              <a:spcBef>
                <a:spcPts val="0"/>
              </a:spcBef>
              <a:spcAft>
                <a:spcPts val="0"/>
              </a:spcAft>
              <a:buClr>
                <a:schemeClr val="dk1"/>
              </a:buClr>
              <a:buSzPts val="1200"/>
              <a:buFont typeface="Calibri"/>
              <a:buNone/>
            </a:pPr>
            <a:r>
              <a:rPr lang="en-US" b="0"/>
              <a:t>Innovation optimized has district Geo Thermal (ESCO)</a:t>
            </a:r>
            <a:endParaRPr/>
          </a:p>
          <a:p>
            <a:pPr marL="0" lvl="0" indent="0" algn="l" rtl="0">
              <a:spcBef>
                <a:spcPts val="0"/>
              </a:spcBef>
              <a:spcAft>
                <a:spcPts val="0"/>
              </a:spcAft>
              <a:buNone/>
            </a:pPr>
            <a:endParaRPr b="0"/>
          </a:p>
        </p:txBody>
      </p:sp>
      <p:sp>
        <p:nvSpPr>
          <p:cNvPr id="713" name="Google Shape;71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8218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Pay-as-you-throw (PAYT):</a:t>
            </a:r>
            <a:endParaRPr/>
          </a:p>
          <a:p>
            <a:pPr marL="457200" lvl="1" indent="0" algn="l" rtl="0">
              <a:spcBef>
                <a:spcPts val="0"/>
              </a:spcBef>
              <a:spcAft>
                <a:spcPts val="0"/>
              </a:spcAft>
              <a:buNone/>
            </a:pPr>
            <a:r>
              <a:rPr lang="en-US" sz="1200" b="0" i="0">
                <a:solidFill>
                  <a:schemeClr val="dk1"/>
                </a:solidFill>
                <a:latin typeface="Calibri"/>
                <a:ea typeface="Calibri"/>
                <a:cs typeface="Calibri"/>
                <a:sym typeface="Calibri"/>
              </a:rPr>
              <a:t>Customers/tenants are </a:t>
            </a:r>
            <a:r>
              <a:rPr lang="en-US" sz="1200" b="1" i="0">
                <a:solidFill>
                  <a:schemeClr val="dk1"/>
                </a:solidFill>
                <a:latin typeface="Calibri"/>
                <a:ea typeface="Calibri"/>
                <a:cs typeface="Calibri"/>
                <a:sym typeface="Calibri"/>
              </a:rPr>
              <a:t>charged for waste disposal based on the amount generated rather than a flat-fee</a:t>
            </a:r>
            <a:r>
              <a:rPr lang="en-US" sz="1200" b="0" i="0">
                <a:solidFill>
                  <a:schemeClr val="dk1"/>
                </a:solidFill>
                <a:latin typeface="Calibri"/>
                <a:ea typeface="Calibri"/>
                <a:cs typeface="Calibri"/>
                <a:sym typeface="Calibri"/>
              </a:rPr>
              <a:t>. There are two types of PAYT programs,  by volume or by weight.</a:t>
            </a:r>
            <a:endParaRPr/>
          </a:p>
          <a:p>
            <a:pPr marL="457200" lvl="1" indent="0" algn="l" rtl="0">
              <a:spcBef>
                <a:spcPts val="0"/>
              </a:spcBef>
              <a:spcAft>
                <a:spcPts val="0"/>
              </a:spcAft>
              <a:buNone/>
            </a:pPr>
            <a:r>
              <a:rPr lang="en-US" sz="1200" b="0" i="0">
                <a:solidFill>
                  <a:schemeClr val="dk1"/>
                </a:solidFill>
                <a:latin typeface="Calibri"/>
                <a:ea typeface="Calibri"/>
                <a:cs typeface="Calibri"/>
                <a:sym typeface="Calibri"/>
              </a:rPr>
              <a:t>According to EPA, </a:t>
            </a:r>
            <a:r>
              <a:rPr lang="en-US" sz="1200" b="1" i="0">
                <a:solidFill>
                  <a:schemeClr val="dk1"/>
                </a:solidFill>
                <a:latin typeface="Calibri"/>
                <a:ea typeface="Calibri"/>
                <a:cs typeface="Calibri"/>
                <a:sym typeface="Calibri"/>
              </a:rPr>
              <a:t>most communities charge residents by volume, using either bags or cans </a:t>
            </a:r>
            <a:r>
              <a:rPr lang="en-US" sz="1200" b="0" i="0">
                <a:solidFill>
                  <a:schemeClr val="dk1"/>
                </a:solidFill>
                <a:latin typeface="Calibri"/>
                <a:ea typeface="Calibri"/>
                <a:cs typeface="Calibri"/>
                <a:sym typeface="Calibri"/>
              </a:rPr>
              <a:t>(or tags or stickers indicating specific can or bag sizes) as their program's unit of measure.</a:t>
            </a:r>
            <a:endParaRPr/>
          </a:p>
          <a:p>
            <a:pPr marL="457200" lvl="1" indent="0" algn="l" rtl="0">
              <a:spcBef>
                <a:spcPts val="0"/>
              </a:spcBef>
              <a:spcAft>
                <a:spcPts val="0"/>
              </a:spcAft>
              <a:buNone/>
            </a:pPr>
            <a:r>
              <a:rPr lang="en-US" sz="1200" b="0" i="0">
                <a:solidFill>
                  <a:schemeClr val="dk1"/>
                </a:solidFill>
                <a:latin typeface="Calibri"/>
                <a:ea typeface="Calibri"/>
                <a:cs typeface="Calibri"/>
                <a:sym typeface="Calibri"/>
              </a:rPr>
              <a:t>For example, the rate structure requires all trash to be placed in city-approved bags (i.e. $1 or $2 per bag depending on size) available for purchase at area retailers and other designated locations (i.e. city)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Materials Exchange program</a:t>
            </a:r>
            <a:endParaRPr/>
          </a:p>
          <a:p>
            <a:pPr marL="457200" lvl="1" indent="0" algn="l" rtl="0">
              <a:spcBef>
                <a:spcPts val="0"/>
              </a:spcBef>
              <a:spcAft>
                <a:spcPts val="0"/>
              </a:spcAft>
              <a:buNone/>
            </a:pPr>
            <a:r>
              <a:rPr lang="en-US" sz="1200" b="0" i="0">
                <a:solidFill>
                  <a:schemeClr val="dk1"/>
                </a:solidFill>
                <a:latin typeface="Calibri"/>
                <a:ea typeface="Calibri"/>
                <a:cs typeface="Calibri"/>
                <a:sym typeface="Calibri"/>
              </a:rPr>
              <a:t>Develop or facilitate an online network to foster business-to-business connections to match unwanted material byproducts or commodities to opportunities for reuse or recycling as feedstock. e.g., computers, containers, furniture, office supplies, textiles, and surplus food.</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Waste education – waste standards in leases, apt bldg. owner standards, community education, </a:t>
            </a:r>
            <a:endParaRPr/>
          </a:p>
          <a:p>
            <a:pPr marL="0" lvl="0" indent="0" algn="l" rtl="0">
              <a:spcBef>
                <a:spcPts val="0"/>
              </a:spcBef>
              <a:spcAft>
                <a:spcPts val="0"/>
              </a:spcAft>
              <a:buNone/>
            </a:pPr>
            <a:r>
              <a:rPr lang="en-US" b="0"/>
              <a:t>3 Bin – waste, recycle, food/organics </a:t>
            </a:r>
            <a:endParaRPr/>
          </a:p>
        </p:txBody>
      </p:sp>
      <p:sp>
        <p:nvSpPr>
          <p:cNvPr id="728" name="Google Shape;72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4242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Community micro grid – which is a model that allows power in particular solar to be allocated across building in the community for more cost effective pricing and efficient service</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EV – 3</a:t>
            </a:r>
            <a:r>
              <a:rPr lang="en-US" b="0" baseline="30000"/>
              <a:t>rd</a:t>
            </a:r>
            <a:r>
              <a:rPr lang="en-US" b="0"/>
              <a:t> party to build and operate; 10k w/ 2/3 in offices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HPC – micro data center that allows for cost effective dynamic demand power mgmt. at the site, including load banking as a revenue stream to avoid demand charges and optimize return on solar </a:t>
            </a:r>
            <a:endParaRPr b="0"/>
          </a:p>
        </p:txBody>
      </p:sp>
      <p:sp>
        <p:nvSpPr>
          <p:cNvPr id="738" name="Google Shape;73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2709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goal-optimized scenario is the simplest to implement with no district energy or community solar</a:t>
            </a:r>
            <a:endParaRPr/>
          </a:p>
          <a:p>
            <a:pPr marL="0" lvl="0" indent="0" algn="l" rtl="0">
              <a:spcBef>
                <a:spcPts val="0"/>
              </a:spcBef>
              <a:spcAft>
                <a:spcPts val="0"/>
              </a:spcAft>
              <a:buNone/>
            </a:pPr>
            <a:r>
              <a:rPr lang="en-US"/>
              <a:t>-The cost optimized scenario keeps vertical developer costs and residual land value costs at practical levels w/o the unanswered questions about the utility association and governance model found in the Innovative program </a:t>
            </a:r>
            <a:endParaRPr/>
          </a:p>
          <a:p>
            <a:pPr marL="0" lvl="0" indent="0" algn="l" rtl="0">
              <a:spcBef>
                <a:spcPts val="0"/>
              </a:spcBef>
              <a:spcAft>
                <a:spcPts val="0"/>
              </a:spcAft>
              <a:buNone/>
            </a:pPr>
            <a:r>
              <a:rPr lang="en-US"/>
              <a:t>-The Innovative scenario provides the most benefits but relies on more creative financing but provides more benefits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And our request is to explore the innovative option but we are able to pursue the Goal Optimized or Cost Optimized scenarios with more certainty at the moment</a:t>
            </a: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Under Cost Optimized Land authority cost comes largely from land value; but achieves the social benefits and objectives expressed by Utahns and our statute; serves as a model for smart growth; and additionally attracts the type of companies who we want at the site that help achieve the goal of being an economic catalyst – and as you all well know the economic benefits as laid out by GPI and revenues projected from the project provide really a monumental ROI for the state far greater than lease payments for the land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82" name="Google Shape;108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72336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AB775-C176-450A-B08B-011FF7DA29F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422374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AB775-C176-450A-B08B-011FF7DA29F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309039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AB775-C176-450A-B08B-011FF7DA29F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354884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318334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 White bkgd - Footer 5">
  <p:cSld name="2 - White bkgd - Footer 5">
    <p:spTree>
      <p:nvGrpSpPr>
        <p:cNvPr id="1" name="Shape 36"/>
        <p:cNvGrpSpPr/>
        <p:nvPr/>
      </p:nvGrpSpPr>
      <p:grpSpPr>
        <a:xfrm>
          <a:off x="0" y="0"/>
          <a:ext cx="0" cy="0"/>
          <a:chOff x="0" y="0"/>
          <a:chExt cx="0" cy="0"/>
        </a:xfrm>
      </p:grpSpPr>
      <p:sp>
        <p:nvSpPr>
          <p:cNvPr id="37" name="Google Shape;37;p56"/>
          <p:cNvSpPr txBox="1">
            <a:spLocks noGrp="1"/>
          </p:cNvSpPr>
          <p:nvPr>
            <p:ph type="sldNum" idx="12"/>
          </p:nvPr>
        </p:nvSpPr>
        <p:spPr>
          <a:xfrm>
            <a:off x="11053416" y="6365041"/>
            <a:ext cx="731600" cy="188400"/>
          </a:xfrm>
          <a:prstGeom prst="rect">
            <a:avLst/>
          </a:prstGeom>
          <a:noFill/>
          <a:ln>
            <a:noFill/>
          </a:ln>
        </p:spPr>
        <p:txBody>
          <a:bodyPr spcFirstLastPara="1" wrap="square" lIns="0" tIns="0" rIns="0" bIns="0" anchor="t" anchorCtr="0">
            <a:noAutofit/>
          </a:bodyPr>
          <a:lstStyle>
            <a:lvl1pPr marL="0" lvl="0" indent="0" algn="r">
              <a:buClr>
                <a:srgbClr val="A6A6A6"/>
              </a:buClr>
              <a:buSzPts val="800"/>
              <a:buFont typeface="Calibri"/>
              <a:buNone/>
              <a:defRPr sz="800">
                <a:solidFill>
                  <a:srgbClr val="A6A6A6"/>
                </a:solidFill>
                <a:latin typeface="Calibri"/>
                <a:ea typeface="Calibri"/>
                <a:cs typeface="Calibri"/>
                <a:sym typeface="Calibri"/>
              </a:defRPr>
            </a:lvl1pPr>
            <a:lvl2pPr marL="0" lvl="1" indent="0" algn="r">
              <a:buClr>
                <a:srgbClr val="A6A6A6"/>
              </a:buClr>
              <a:buSzPts val="800"/>
              <a:buFont typeface="Calibri"/>
              <a:buNone/>
              <a:defRPr sz="800">
                <a:solidFill>
                  <a:srgbClr val="A6A6A6"/>
                </a:solidFill>
                <a:latin typeface="Calibri"/>
                <a:ea typeface="Calibri"/>
                <a:cs typeface="Calibri"/>
                <a:sym typeface="Calibri"/>
              </a:defRPr>
            </a:lvl2pPr>
            <a:lvl3pPr marL="0" lvl="2" indent="0" algn="r">
              <a:buClr>
                <a:srgbClr val="A6A6A6"/>
              </a:buClr>
              <a:buSzPts val="800"/>
              <a:buFont typeface="Calibri"/>
              <a:buNone/>
              <a:defRPr sz="800">
                <a:solidFill>
                  <a:srgbClr val="A6A6A6"/>
                </a:solidFill>
                <a:latin typeface="Calibri"/>
                <a:ea typeface="Calibri"/>
                <a:cs typeface="Calibri"/>
                <a:sym typeface="Calibri"/>
              </a:defRPr>
            </a:lvl3pPr>
            <a:lvl4pPr marL="0" lvl="3" indent="0" algn="r">
              <a:buClr>
                <a:srgbClr val="A6A6A6"/>
              </a:buClr>
              <a:buSzPts val="800"/>
              <a:buFont typeface="Calibri"/>
              <a:buNone/>
              <a:defRPr sz="800">
                <a:solidFill>
                  <a:srgbClr val="A6A6A6"/>
                </a:solidFill>
                <a:latin typeface="Calibri"/>
                <a:ea typeface="Calibri"/>
                <a:cs typeface="Calibri"/>
                <a:sym typeface="Calibri"/>
              </a:defRPr>
            </a:lvl4pPr>
            <a:lvl5pPr marL="0" lvl="4" indent="0" algn="r">
              <a:buClr>
                <a:srgbClr val="A6A6A6"/>
              </a:buClr>
              <a:buSzPts val="800"/>
              <a:buFont typeface="Calibri"/>
              <a:buNone/>
              <a:defRPr sz="800">
                <a:solidFill>
                  <a:srgbClr val="A6A6A6"/>
                </a:solidFill>
                <a:latin typeface="Calibri"/>
                <a:ea typeface="Calibri"/>
                <a:cs typeface="Calibri"/>
                <a:sym typeface="Calibri"/>
              </a:defRPr>
            </a:lvl5pPr>
            <a:lvl6pPr marL="0" lvl="5" indent="0" algn="r">
              <a:buClr>
                <a:srgbClr val="A6A6A6"/>
              </a:buClr>
              <a:buSzPts val="800"/>
              <a:buFont typeface="Calibri"/>
              <a:buNone/>
              <a:defRPr sz="800">
                <a:solidFill>
                  <a:srgbClr val="A6A6A6"/>
                </a:solidFill>
                <a:latin typeface="Calibri"/>
                <a:ea typeface="Calibri"/>
                <a:cs typeface="Calibri"/>
                <a:sym typeface="Calibri"/>
              </a:defRPr>
            </a:lvl6pPr>
            <a:lvl7pPr marL="0" lvl="6" indent="0" algn="r">
              <a:buClr>
                <a:srgbClr val="A6A6A6"/>
              </a:buClr>
              <a:buSzPts val="800"/>
              <a:buFont typeface="Calibri"/>
              <a:buNone/>
              <a:defRPr sz="800">
                <a:solidFill>
                  <a:srgbClr val="A6A6A6"/>
                </a:solidFill>
                <a:latin typeface="Calibri"/>
                <a:ea typeface="Calibri"/>
                <a:cs typeface="Calibri"/>
                <a:sym typeface="Calibri"/>
              </a:defRPr>
            </a:lvl7pPr>
            <a:lvl8pPr marL="0" lvl="7" indent="0" algn="r">
              <a:buClr>
                <a:srgbClr val="A6A6A6"/>
              </a:buClr>
              <a:buSzPts val="800"/>
              <a:buFont typeface="Calibri"/>
              <a:buNone/>
              <a:defRPr sz="800">
                <a:solidFill>
                  <a:srgbClr val="A6A6A6"/>
                </a:solidFill>
                <a:latin typeface="Calibri"/>
                <a:ea typeface="Calibri"/>
                <a:cs typeface="Calibri"/>
                <a:sym typeface="Calibri"/>
              </a:defRPr>
            </a:lvl8pPr>
            <a:lvl9pPr marL="0" lvl="8" indent="0" algn="r">
              <a:buClr>
                <a:srgbClr val="A6A6A6"/>
              </a:buClr>
              <a:buSzPts val="800"/>
              <a:buFont typeface="Calibri"/>
              <a:buNone/>
              <a:defRPr sz="800">
                <a:solidFill>
                  <a:srgbClr val="A6A6A6"/>
                </a:solidFill>
                <a:latin typeface="Calibri"/>
                <a:ea typeface="Calibri"/>
                <a:cs typeface="Calibri"/>
                <a:sym typeface="Calibri"/>
              </a:defRPr>
            </a:lvl9pPr>
          </a:lstStyle>
          <a:p>
            <a:pPr marL="0" lvl="0" indent="0" algn="r" rtl="0">
              <a:spcBef>
                <a:spcPts val="0"/>
              </a:spcBef>
              <a:spcAft>
                <a:spcPts val="0"/>
              </a:spcAft>
              <a:buNone/>
            </a:pPr>
            <a:r>
              <a:rPr lang="en-US"/>
              <a:t>#</a:t>
            </a:r>
            <a:endParaRPr>
              <a:solidFill>
                <a:srgbClr val="FFFFFF"/>
              </a:solidFill>
            </a:endParaRPr>
          </a:p>
        </p:txBody>
      </p:sp>
      <p:sp>
        <p:nvSpPr>
          <p:cNvPr id="38" name="Google Shape;38;p56"/>
          <p:cNvSpPr txBox="1">
            <a:spLocks noGrp="1"/>
          </p:cNvSpPr>
          <p:nvPr>
            <p:ph type="title"/>
          </p:nvPr>
        </p:nvSpPr>
        <p:spPr>
          <a:xfrm>
            <a:off x="424745" y="439875"/>
            <a:ext cx="5643600" cy="760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67"/>
              <a:buFont typeface="Roboto"/>
              <a:buNone/>
              <a:defRPr sz="2667" b="1">
                <a:latin typeface="Roboto"/>
                <a:ea typeface="Roboto"/>
                <a:cs typeface="Roboto"/>
                <a:sym typeface="Roboto"/>
              </a:defRPr>
            </a:lvl1pPr>
            <a:lvl2pPr lvl="1">
              <a:spcBef>
                <a:spcPts val="0"/>
              </a:spcBef>
              <a:spcAft>
                <a:spcPts val="0"/>
              </a:spcAft>
              <a:buSzPts val="1067"/>
              <a:buNone/>
              <a:defRPr sz="1067"/>
            </a:lvl2pPr>
            <a:lvl3pPr lvl="2">
              <a:spcBef>
                <a:spcPts val="0"/>
              </a:spcBef>
              <a:spcAft>
                <a:spcPts val="0"/>
              </a:spcAft>
              <a:buSzPts val="1067"/>
              <a:buNone/>
              <a:defRPr sz="1067"/>
            </a:lvl3pPr>
            <a:lvl4pPr lvl="3">
              <a:spcBef>
                <a:spcPts val="0"/>
              </a:spcBef>
              <a:spcAft>
                <a:spcPts val="0"/>
              </a:spcAft>
              <a:buSzPts val="1067"/>
              <a:buNone/>
              <a:defRPr sz="1067"/>
            </a:lvl4pPr>
            <a:lvl5pPr lvl="4">
              <a:spcBef>
                <a:spcPts val="0"/>
              </a:spcBef>
              <a:spcAft>
                <a:spcPts val="0"/>
              </a:spcAft>
              <a:buSzPts val="1067"/>
              <a:buNone/>
              <a:defRPr sz="1067"/>
            </a:lvl5pPr>
            <a:lvl6pPr lvl="5">
              <a:spcBef>
                <a:spcPts val="0"/>
              </a:spcBef>
              <a:spcAft>
                <a:spcPts val="0"/>
              </a:spcAft>
              <a:buSzPts val="1067"/>
              <a:buNone/>
              <a:defRPr sz="1067"/>
            </a:lvl6pPr>
            <a:lvl7pPr lvl="6">
              <a:spcBef>
                <a:spcPts val="0"/>
              </a:spcBef>
              <a:spcAft>
                <a:spcPts val="0"/>
              </a:spcAft>
              <a:buSzPts val="1067"/>
              <a:buNone/>
              <a:defRPr sz="1067"/>
            </a:lvl7pPr>
            <a:lvl8pPr lvl="7">
              <a:spcBef>
                <a:spcPts val="0"/>
              </a:spcBef>
              <a:spcAft>
                <a:spcPts val="0"/>
              </a:spcAft>
              <a:buSzPts val="1067"/>
              <a:buNone/>
              <a:defRPr sz="1067"/>
            </a:lvl8pPr>
            <a:lvl9pPr lvl="8">
              <a:spcBef>
                <a:spcPts val="0"/>
              </a:spcBef>
              <a:spcAft>
                <a:spcPts val="0"/>
              </a:spcAft>
              <a:buSzPts val="1067"/>
              <a:buNone/>
              <a:defRPr sz="1067"/>
            </a:lvl9pPr>
          </a:lstStyle>
          <a:p>
            <a:endParaRPr/>
          </a:p>
        </p:txBody>
      </p:sp>
    </p:spTree>
    <p:extLst>
      <p:ext uri="{BB962C8B-B14F-4D97-AF65-F5344CB8AC3E}">
        <p14:creationId xmlns:p14="http://schemas.microsoft.com/office/powerpoint/2010/main" val="1822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AB775-C176-450A-B08B-011FF7DA29F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168315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AB775-C176-450A-B08B-011FF7DA29F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413204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AB775-C176-450A-B08B-011FF7DA29F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338451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AB775-C176-450A-B08B-011FF7DA29FF}"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7057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AB775-C176-450A-B08B-011FF7DA29FF}"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401699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AB775-C176-450A-B08B-011FF7DA29FF}"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313603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AB775-C176-450A-B08B-011FF7DA29F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19922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AB775-C176-450A-B08B-011FF7DA29F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40D8-E96D-4DC8-AFED-17C205D0877B}" type="slidenum">
              <a:rPr lang="en-US" smtClean="0"/>
              <a:t>‹#›</a:t>
            </a:fld>
            <a:endParaRPr lang="en-US"/>
          </a:p>
        </p:txBody>
      </p:sp>
    </p:spTree>
    <p:extLst>
      <p:ext uri="{BB962C8B-B14F-4D97-AF65-F5344CB8AC3E}">
        <p14:creationId xmlns:p14="http://schemas.microsoft.com/office/powerpoint/2010/main" val="386164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AB775-C176-450A-B08B-011FF7DA29FF}" type="datetimeFigureOut">
              <a:rPr lang="en-US" smtClean="0"/>
              <a:t>4/12/2022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D40D8-E96D-4DC8-AFED-17C205D0877B}" type="slidenum">
              <a:rPr lang="en-US" smtClean="0"/>
              <a:t>‹#›</a:t>
            </a:fld>
            <a:endParaRPr lang="en-US"/>
          </a:p>
        </p:txBody>
      </p:sp>
    </p:spTree>
    <p:extLst>
      <p:ext uri="{BB962C8B-B14F-4D97-AF65-F5344CB8AC3E}">
        <p14:creationId xmlns:p14="http://schemas.microsoft.com/office/powerpoint/2010/main" val="6379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4.sv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4.svg"/><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3.xml"/><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7.png"/><Relationship Id="rId5" Type="http://schemas.openxmlformats.org/officeDocument/2006/relationships/diagramColors" Target="../diagrams/colors3.xml"/><Relationship Id="rId10" Type="http://schemas.openxmlformats.org/officeDocument/2006/relationships/image" Target="../media/image4.svg"/><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8.png"/><Relationship Id="rId3" Type="http://schemas.openxmlformats.org/officeDocument/2006/relationships/image" Target="../media/image2.png"/><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12"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image" Target="../media/image4.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 descr="Map&#10;&#10;Description automatically generated"/>
          <p:cNvPicPr preferRelativeResize="0"/>
          <p:nvPr/>
        </p:nvPicPr>
        <p:blipFill rotWithShape="1">
          <a:blip r:embed="rId3">
            <a:alphaModFix/>
          </a:blip>
          <a:srcRect t="37123" b="22067"/>
          <a:stretch/>
        </p:blipFill>
        <p:spPr>
          <a:xfrm>
            <a:off x="0" y="3773156"/>
            <a:ext cx="12192000" cy="3084844"/>
          </a:xfrm>
          <a:prstGeom prst="rect">
            <a:avLst/>
          </a:prstGeom>
          <a:noFill/>
          <a:ln>
            <a:noFill/>
          </a:ln>
        </p:spPr>
      </p:pic>
      <p:sp>
        <p:nvSpPr>
          <p:cNvPr id="265" name="Google Shape;265;p1"/>
          <p:cNvSpPr txBox="1"/>
          <p:nvPr/>
        </p:nvSpPr>
        <p:spPr>
          <a:xfrm>
            <a:off x="512615" y="796481"/>
            <a:ext cx="9077952" cy="831125"/>
          </a:xfrm>
          <a:prstGeom prst="rect">
            <a:avLst/>
          </a:prstGeom>
        </p:spPr>
        <p:txBody>
          <a:bodyPr vert="horz" lIns="91440" tIns="45720" rIns="91440" bIns="45720" rtlCol="0" anchor="b">
            <a:noAutofit/>
          </a:bodyPr>
          <a:lstStyle>
            <a:lvl1pPr>
              <a:lnSpc>
                <a:spcPct val="90000"/>
              </a:lnSpc>
              <a:spcBef>
                <a:spcPct val="0"/>
              </a:spcBef>
              <a:buNone/>
              <a:defRPr sz="6000">
                <a:latin typeface="+mj-lt"/>
                <a:ea typeface="+mj-ea"/>
                <a:cs typeface="+mj-cs"/>
              </a:defRPr>
            </a:lvl1pPr>
          </a:lstStyle>
          <a:p>
            <a:r>
              <a:rPr lang="en-US" sz="4800" b="1" dirty="0"/>
              <a:t>Supplemental Studies: </a:t>
            </a:r>
            <a:r>
              <a:rPr lang="en-US" sz="4400" dirty="0" smtClean="0"/>
              <a:t>Implementation Roadmap</a:t>
            </a:r>
            <a:endParaRPr sz="4400" dirty="0">
              <a:sym typeface="Roboto"/>
            </a:endParaRPr>
          </a:p>
        </p:txBody>
      </p:sp>
      <p:sp>
        <p:nvSpPr>
          <p:cNvPr id="3" name="Rectangle 2"/>
          <p:cNvSpPr/>
          <p:nvPr/>
        </p:nvSpPr>
        <p:spPr>
          <a:xfrm>
            <a:off x="1490869" y="1861046"/>
            <a:ext cx="9210262" cy="1477328"/>
          </a:xfrm>
          <a:prstGeom prst="rect">
            <a:avLst/>
          </a:prstGeom>
        </p:spPr>
        <p:txBody>
          <a:bodyPr wrap="square">
            <a:spAutoFit/>
          </a:bodyPr>
          <a:lstStyle/>
          <a:p>
            <a:r>
              <a:rPr lang="en-US" i="1" dirty="0" smtClean="0">
                <a:solidFill>
                  <a:srgbClr val="666666"/>
                </a:solidFill>
                <a:latin typeface="din2014bold"/>
              </a:rPr>
              <a:t>“The </a:t>
            </a:r>
            <a:r>
              <a:rPr lang="en-US" i="1" dirty="0">
                <a:solidFill>
                  <a:srgbClr val="666666"/>
                </a:solidFill>
                <a:latin typeface="din2014bold"/>
              </a:rPr>
              <a:t>new community will </a:t>
            </a:r>
            <a:r>
              <a:rPr lang="en-US" b="1" i="1" dirty="0">
                <a:solidFill>
                  <a:srgbClr val="0070C0"/>
                </a:solidFill>
                <a:latin typeface="din2014bold"/>
              </a:rPr>
              <a:t>foster innovation </a:t>
            </a:r>
            <a:r>
              <a:rPr lang="en-US" i="1" dirty="0">
                <a:solidFill>
                  <a:srgbClr val="666666"/>
                </a:solidFill>
                <a:latin typeface="din2014bold"/>
              </a:rPr>
              <a:t>and </a:t>
            </a:r>
            <a:r>
              <a:rPr lang="en-US" b="1" i="1" dirty="0">
                <a:solidFill>
                  <a:srgbClr val="0070C0"/>
                </a:solidFill>
                <a:latin typeface="din2014bold"/>
              </a:rPr>
              <a:t>technological advancement</a:t>
            </a:r>
            <a:r>
              <a:rPr lang="en-US" i="1" dirty="0">
                <a:solidFill>
                  <a:srgbClr val="666666"/>
                </a:solidFill>
                <a:latin typeface="din2014bold"/>
              </a:rPr>
              <a:t>, provide parks and open space, support economic growth and </a:t>
            </a:r>
            <a:r>
              <a:rPr lang="en-US" b="1" i="1" dirty="0">
                <a:solidFill>
                  <a:srgbClr val="0070C0"/>
                </a:solidFill>
                <a:latin typeface="din2014bold"/>
              </a:rPr>
              <a:t>enhance </a:t>
            </a:r>
            <a:r>
              <a:rPr lang="en-US" b="1" i="1" dirty="0" err="1">
                <a:solidFill>
                  <a:srgbClr val="0070C0"/>
                </a:solidFill>
                <a:latin typeface="din2014bold"/>
              </a:rPr>
              <a:t>Utahns</a:t>
            </a:r>
            <a:r>
              <a:rPr lang="en-US" b="1" i="1" dirty="0">
                <a:solidFill>
                  <a:srgbClr val="0070C0"/>
                </a:solidFill>
                <a:latin typeface="din2014bold"/>
              </a:rPr>
              <a:t>’ quality of </a:t>
            </a:r>
            <a:r>
              <a:rPr lang="en-US" b="1" i="1" dirty="0" smtClean="0">
                <a:solidFill>
                  <a:srgbClr val="0070C0"/>
                </a:solidFill>
                <a:latin typeface="din2014bold"/>
              </a:rPr>
              <a:t>life</a:t>
            </a:r>
            <a:r>
              <a:rPr lang="en-US" i="1" dirty="0">
                <a:solidFill>
                  <a:srgbClr val="666666"/>
                </a:solidFill>
                <a:latin typeface="din2014bold"/>
              </a:rPr>
              <a:t>…we are committed to </a:t>
            </a:r>
            <a:r>
              <a:rPr lang="en-US" b="1" i="1" dirty="0">
                <a:solidFill>
                  <a:srgbClr val="0070C0"/>
                </a:solidFill>
                <a:latin typeface="din2014bold"/>
              </a:rPr>
              <a:t>world-class sustainability </a:t>
            </a:r>
            <a:r>
              <a:rPr lang="en-US" i="1" dirty="0">
                <a:solidFill>
                  <a:srgbClr val="666666"/>
                </a:solidFill>
                <a:latin typeface="din2014bold"/>
              </a:rPr>
              <a:t>measures such as a state-of-the-art air quality lab, charging stations for electric vehicles, self-automated shuttles and a </a:t>
            </a:r>
            <a:r>
              <a:rPr lang="en-US" b="1" i="1" dirty="0">
                <a:solidFill>
                  <a:srgbClr val="0070C0"/>
                </a:solidFill>
                <a:latin typeface="din2014bold"/>
              </a:rPr>
              <a:t>seamless public transit </a:t>
            </a:r>
            <a:r>
              <a:rPr lang="en-US" i="1" dirty="0">
                <a:solidFill>
                  <a:srgbClr val="666666"/>
                </a:solidFill>
                <a:latin typeface="din2014bold"/>
              </a:rPr>
              <a:t>system</a:t>
            </a:r>
            <a:r>
              <a:rPr lang="en-US" i="1" dirty="0" smtClean="0">
                <a:solidFill>
                  <a:srgbClr val="666666"/>
                </a:solidFill>
                <a:latin typeface="din2014bold"/>
              </a:rPr>
              <a:t>.”</a:t>
            </a:r>
            <a:endParaRPr lang="en-US" i="1" dirty="0">
              <a:solidFill>
                <a:srgbClr val="666666"/>
              </a:solidFill>
              <a:latin typeface="din2014bold"/>
            </a:endParaRPr>
          </a:p>
        </p:txBody>
      </p:sp>
    </p:spTree>
    <p:extLst>
      <p:ext uri="{BB962C8B-B14F-4D97-AF65-F5344CB8AC3E}">
        <p14:creationId xmlns:p14="http://schemas.microsoft.com/office/powerpoint/2010/main" val="1040215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p:cNvGraphicFramePr/>
          <p:nvPr>
            <p:extLst>
              <p:ext uri="{D42A27DB-BD31-4B8C-83A1-F6EECF244321}">
                <p14:modId xmlns:p14="http://schemas.microsoft.com/office/powerpoint/2010/main" val="238661137"/>
              </p:ext>
            </p:extLst>
          </p:nvPr>
        </p:nvGraphicFramePr>
        <p:xfrm>
          <a:off x="2298000" y="1771804"/>
          <a:ext cx="6651256" cy="426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743291" y="36616"/>
            <a:ext cx="10515600" cy="1325563"/>
          </a:xfrm>
        </p:spPr>
        <p:txBody>
          <a:bodyPr>
            <a:normAutofit/>
          </a:bodyPr>
          <a:lstStyle/>
          <a:p>
            <a:r>
              <a:rPr lang="en-US" sz="3600" b="1" dirty="0" smtClean="0"/>
              <a:t>How do we Operationalize the Strategies</a:t>
            </a:r>
            <a:endParaRPr lang="en-US" sz="3600" b="1" dirty="0"/>
          </a:p>
        </p:txBody>
      </p:sp>
      <p:sp>
        <p:nvSpPr>
          <p:cNvPr id="8" name="TextBox 7"/>
          <p:cNvSpPr txBox="1"/>
          <p:nvPr/>
        </p:nvSpPr>
        <p:spPr>
          <a:xfrm>
            <a:off x="8040753" y="1954656"/>
            <a:ext cx="3834808" cy="4616648"/>
          </a:xfrm>
          <a:prstGeom prst="rect">
            <a:avLst/>
          </a:prstGeom>
          <a:noFill/>
        </p:spPr>
        <p:txBody>
          <a:bodyPr wrap="square" rtlCol="0">
            <a:spAutoFit/>
          </a:bodyPr>
          <a:lstStyle/>
          <a:p>
            <a:r>
              <a:rPr lang="en-US" sz="1400" b="1" dirty="0" smtClean="0">
                <a:solidFill>
                  <a:schemeClr val="accent1">
                    <a:lumMod val="50000"/>
                  </a:schemeClr>
                </a:solidFill>
              </a:rPr>
              <a:t>1 - Legal / Regulatory </a:t>
            </a:r>
          </a:p>
          <a:p>
            <a:pPr marL="285750" indent="-285750">
              <a:buFont typeface="Arial" panose="020B0604020202020204" pitchFamily="34" charset="0"/>
              <a:buChar char="•"/>
            </a:pPr>
            <a:r>
              <a:rPr lang="en-US" sz="1200" dirty="0" smtClean="0">
                <a:solidFill>
                  <a:schemeClr val="accent1">
                    <a:lumMod val="50000"/>
                  </a:schemeClr>
                </a:solidFill>
              </a:rPr>
              <a:t>What is allowed (</a:t>
            </a:r>
            <a:r>
              <a:rPr lang="en-US" sz="1200" dirty="0" err="1" smtClean="0">
                <a:solidFill>
                  <a:schemeClr val="accent1">
                    <a:lumMod val="50000"/>
                  </a:schemeClr>
                </a:solidFill>
              </a:rPr>
              <a:t>i.e.,ESCO</a:t>
            </a:r>
            <a:r>
              <a:rPr lang="en-US" sz="1200" dirty="0" smtClean="0">
                <a:solidFill>
                  <a:schemeClr val="accent1">
                    <a:lumMod val="50000"/>
                  </a:schemeClr>
                </a:solidFill>
              </a:rPr>
              <a:t>, Utility District)? </a:t>
            </a:r>
            <a:endParaRPr lang="en-US" sz="1200" dirty="0">
              <a:solidFill>
                <a:schemeClr val="accent1">
                  <a:lumMod val="50000"/>
                </a:schemeClr>
              </a:solidFill>
            </a:endParaRPr>
          </a:p>
          <a:p>
            <a:pPr marL="285750" indent="-285750">
              <a:buFont typeface="Arial" panose="020B0604020202020204" pitchFamily="34" charset="0"/>
              <a:buChar char="•"/>
            </a:pPr>
            <a:r>
              <a:rPr lang="en-US" sz="1200" dirty="0" smtClean="0">
                <a:solidFill>
                  <a:schemeClr val="accent1">
                    <a:lumMod val="50000"/>
                  </a:schemeClr>
                </a:solidFill>
              </a:rPr>
              <a:t>What are the barriers?</a:t>
            </a:r>
          </a:p>
          <a:p>
            <a:pPr marL="285750" indent="-285750">
              <a:buFont typeface="Arial" panose="020B0604020202020204" pitchFamily="34" charset="0"/>
              <a:buChar char="•"/>
            </a:pPr>
            <a:r>
              <a:rPr lang="en-US" sz="1200" dirty="0" smtClean="0">
                <a:solidFill>
                  <a:schemeClr val="accent1">
                    <a:lumMod val="50000"/>
                  </a:schemeClr>
                </a:solidFill>
              </a:rPr>
              <a:t>What can be changed?</a:t>
            </a:r>
          </a:p>
          <a:p>
            <a:endParaRPr lang="en-US" sz="1400" dirty="0" smtClean="0">
              <a:solidFill>
                <a:schemeClr val="accent1">
                  <a:lumMod val="50000"/>
                </a:schemeClr>
              </a:solidFill>
            </a:endParaRPr>
          </a:p>
          <a:p>
            <a:r>
              <a:rPr lang="en-US" sz="1400" b="1" dirty="0" smtClean="0">
                <a:solidFill>
                  <a:schemeClr val="accent1">
                    <a:lumMod val="50000"/>
                  </a:schemeClr>
                </a:solidFill>
              </a:rPr>
              <a:t>2 - Financial  </a:t>
            </a:r>
          </a:p>
          <a:p>
            <a:pPr marL="285750" indent="-285750">
              <a:buFont typeface="Arial" panose="020B0604020202020204" pitchFamily="34" charset="0"/>
              <a:buChar char="•"/>
            </a:pPr>
            <a:r>
              <a:rPr lang="en-US" sz="1200" dirty="0">
                <a:solidFill>
                  <a:schemeClr val="accent1">
                    <a:lumMod val="50000"/>
                  </a:schemeClr>
                </a:solidFill>
              </a:rPr>
              <a:t>Who will pay for what?</a:t>
            </a:r>
          </a:p>
          <a:p>
            <a:pPr marL="285750" indent="-285750">
              <a:buFont typeface="Arial" panose="020B0604020202020204" pitchFamily="34" charset="0"/>
              <a:buChar char="•"/>
            </a:pPr>
            <a:r>
              <a:rPr lang="en-US" sz="1200" dirty="0">
                <a:solidFill>
                  <a:schemeClr val="accent1">
                    <a:lumMod val="50000"/>
                  </a:schemeClr>
                </a:solidFill>
              </a:rPr>
              <a:t>Is it economically viable? </a:t>
            </a:r>
          </a:p>
          <a:p>
            <a:pPr marL="285750" indent="-285750">
              <a:buFont typeface="Arial" panose="020B0604020202020204" pitchFamily="34" charset="0"/>
              <a:buChar char="•"/>
            </a:pPr>
            <a:r>
              <a:rPr lang="en-US" sz="1200" dirty="0" smtClean="0">
                <a:solidFill>
                  <a:schemeClr val="accent1">
                    <a:lumMod val="50000"/>
                  </a:schemeClr>
                </a:solidFill>
              </a:rPr>
              <a:t>How do state/master dev participate?</a:t>
            </a:r>
            <a:endParaRPr lang="en-US" sz="1200" dirty="0">
              <a:solidFill>
                <a:schemeClr val="accent1">
                  <a:lumMod val="50000"/>
                </a:schemeClr>
              </a:solidFill>
            </a:endParaRPr>
          </a:p>
          <a:p>
            <a:endParaRPr lang="en-US" sz="1400" b="1" dirty="0" smtClean="0"/>
          </a:p>
          <a:p>
            <a:r>
              <a:rPr lang="en-US" sz="1400" b="1" dirty="0" smtClean="0">
                <a:solidFill>
                  <a:schemeClr val="accent1">
                    <a:lumMod val="50000"/>
                  </a:schemeClr>
                </a:solidFill>
              </a:rPr>
              <a:t>3 - Governance / Operational </a:t>
            </a:r>
          </a:p>
          <a:p>
            <a:pPr marL="285750" indent="-285750">
              <a:buFont typeface="Arial" panose="020B0604020202020204" pitchFamily="34" charset="0"/>
              <a:buChar char="•"/>
            </a:pPr>
            <a:r>
              <a:rPr lang="en-US" sz="1200" dirty="0">
                <a:solidFill>
                  <a:schemeClr val="accent1">
                    <a:lumMod val="50000"/>
                  </a:schemeClr>
                </a:solidFill>
              </a:rPr>
              <a:t>Who will be responsible for DBFOM?</a:t>
            </a:r>
          </a:p>
          <a:p>
            <a:pPr marL="285750" indent="-285750">
              <a:buFont typeface="Arial" panose="020B0604020202020204" pitchFamily="34" charset="0"/>
              <a:buChar char="•"/>
            </a:pPr>
            <a:r>
              <a:rPr lang="en-US" sz="1200" dirty="0">
                <a:solidFill>
                  <a:schemeClr val="accent1">
                    <a:lumMod val="50000"/>
                  </a:schemeClr>
                </a:solidFill>
              </a:rPr>
              <a:t>How will it be structured organizationally?</a:t>
            </a:r>
          </a:p>
          <a:p>
            <a:pPr marL="285750" indent="-285750">
              <a:buFont typeface="Arial" panose="020B0604020202020204" pitchFamily="34" charset="0"/>
              <a:buChar char="•"/>
            </a:pPr>
            <a:r>
              <a:rPr lang="en-US" sz="1200" dirty="0">
                <a:solidFill>
                  <a:schemeClr val="accent1">
                    <a:lumMod val="50000"/>
                  </a:schemeClr>
                </a:solidFill>
              </a:rPr>
              <a:t>What of privacy, security, reporting, etc.?</a:t>
            </a:r>
          </a:p>
          <a:p>
            <a:endParaRPr lang="en-US" sz="1400" b="1" dirty="0" smtClean="0">
              <a:solidFill>
                <a:schemeClr val="accent1">
                  <a:lumMod val="50000"/>
                </a:schemeClr>
              </a:solidFill>
            </a:endParaRPr>
          </a:p>
          <a:p>
            <a:r>
              <a:rPr lang="en-US" sz="1400" b="1" dirty="0" smtClean="0">
                <a:solidFill>
                  <a:schemeClr val="accent1">
                    <a:lumMod val="50000"/>
                  </a:schemeClr>
                </a:solidFill>
              </a:rPr>
              <a:t>4 - Technical  </a:t>
            </a:r>
            <a:endParaRPr lang="en-US" sz="1400" b="1" dirty="0">
              <a:solidFill>
                <a:schemeClr val="accent1">
                  <a:lumMod val="50000"/>
                </a:schemeClr>
              </a:solidFill>
            </a:endParaRPr>
          </a:p>
          <a:p>
            <a:pPr marL="285750" indent="-285750">
              <a:buFont typeface="Arial" panose="020B0604020202020204" pitchFamily="34" charset="0"/>
              <a:buChar char="•"/>
            </a:pPr>
            <a:r>
              <a:rPr lang="en-US" sz="1200" dirty="0">
                <a:solidFill>
                  <a:schemeClr val="accent1">
                    <a:lumMod val="50000"/>
                  </a:schemeClr>
                </a:solidFill>
              </a:rPr>
              <a:t>Are all use cases feasible?</a:t>
            </a:r>
          </a:p>
          <a:p>
            <a:pPr marL="285750" indent="-285750">
              <a:buFont typeface="Arial" panose="020B0604020202020204" pitchFamily="34" charset="0"/>
              <a:buChar char="•"/>
            </a:pPr>
            <a:r>
              <a:rPr lang="en-US" sz="1200" dirty="0">
                <a:solidFill>
                  <a:schemeClr val="accent1">
                    <a:lumMod val="50000"/>
                  </a:schemeClr>
                </a:solidFill>
              </a:rPr>
              <a:t>Who are the vendors?</a:t>
            </a:r>
          </a:p>
          <a:p>
            <a:pPr marL="285750" indent="-285750">
              <a:buFont typeface="Arial" panose="020B0604020202020204" pitchFamily="34" charset="0"/>
              <a:buChar char="•"/>
            </a:pPr>
            <a:r>
              <a:rPr lang="en-US" sz="1200" dirty="0">
                <a:solidFill>
                  <a:schemeClr val="accent1">
                    <a:lumMod val="50000"/>
                  </a:schemeClr>
                </a:solidFill>
              </a:rPr>
              <a:t>What are the </a:t>
            </a:r>
            <a:r>
              <a:rPr lang="en-US" sz="1200" dirty="0" smtClean="0">
                <a:solidFill>
                  <a:schemeClr val="accent1">
                    <a:lumMod val="50000"/>
                  </a:schemeClr>
                </a:solidFill>
              </a:rPr>
              <a:t>barriers / risks?</a:t>
            </a:r>
            <a:endParaRPr lang="en-US" sz="1200" dirty="0">
              <a:solidFill>
                <a:schemeClr val="accent1">
                  <a:lumMod val="50000"/>
                </a:schemeClr>
              </a:solidFill>
            </a:endParaRPr>
          </a:p>
          <a:p>
            <a:endParaRPr lang="en-US" sz="1400" b="1" dirty="0"/>
          </a:p>
          <a:p>
            <a:endParaRPr lang="en-US" sz="1600" dirty="0" smtClean="0"/>
          </a:p>
          <a:p>
            <a:endParaRPr lang="en-US" sz="1600" dirty="0"/>
          </a:p>
        </p:txBody>
      </p:sp>
      <p:sp>
        <p:nvSpPr>
          <p:cNvPr id="9" name="TextBox 8"/>
          <p:cNvSpPr txBox="1"/>
          <p:nvPr/>
        </p:nvSpPr>
        <p:spPr>
          <a:xfrm>
            <a:off x="6125905" y="1202544"/>
            <a:ext cx="1516754" cy="584775"/>
          </a:xfrm>
          <a:prstGeom prst="rect">
            <a:avLst/>
          </a:prstGeom>
          <a:noFill/>
        </p:spPr>
        <p:txBody>
          <a:bodyPr wrap="square" rtlCol="0">
            <a:spAutoFit/>
          </a:bodyPr>
          <a:lstStyle/>
          <a:p>
            <a:r>
              <a:rPr lang="en-US" sz="1600" i="1" dirty="0" smtClean="0"/>
              <a:t>Implementation Dimensions</a:t>
            </a:r>
            <a:endParaRPr lang="en-US" sz="1600" i="1" dirty="0"/>
          </a:p>
        </p:txBody>
      </p:sp>
      <p:sp>
        <p:nvSpPr>
          <p:cNvPr id="28" name="Isosceles Triangle 27"/>
          <p:cNvSpPr/>
          <p:nvPr/>
        </p:nvSpPr>
        <p:spPr>
          <a:xfrm rot="5400000">
            <a:off x="1847831" y="3832805"/>
            <a:ext cx="1864594" cy="1673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965772" y="6361043"/>
            <a:ext cx="10070638" cy="3180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POMSLA’s Mandate -&gt; Supplemental Studies -&gt; Social &amp; Economic Benefits </a:t>
            </a:r>
            <a:endParaRPr lang="en-US" dirty="0"/>
          </a:p>
        </p:txBody>
      </p:sp>
      <p:sp>
        <p:nvSpPr>
          <p:cNvPr id="39" name="TextBox 38"/>
          <p:cNvSpPr txBox="1"/>
          <p:nvPr/>
        </p:nvSpPr>
        <p:spPr>
          <a:xfrm>
            <a:off x="10166025" y="1198294"/>
            <a:ext cx="1324721" cy="584775"/>
          </a:xfrm>
          <a:prstGeom prst="rect">
            <a:avLst/>
          </a:prstGeom>
          <a:noFill/>
        </p:spPr>
        <p:txBody>
          <a:bodyPr wrap="square" rtlCol="0">
            <a:spAutoFit/>
          </a:bodyPr>
          <a:lstStyle/>
          <a:p>
            <a:r>
              <a:rPr lang="en-US" sz="1600" i="1" dirty="0" smtClean="0"/>
              <a:t>Example Key Questions</a:t>
            </a:r>
            <a:endParaRPr lang="en-US" sz="1600" i="1" dirty="0"/>
          </a:p>
        </p:txBody>
      </p:sp>
      <p:grpSp>
        <p:nvGrpSpPr>
          <p:cNvPr id="50" name="Group 49"/>
          <p:cNvGrpSpPr/>
          <p:nvPr/>
        </p:nvGrpSpPr>
        <p:grpSpPr>
          <a:xfrm>
            <a:off x="838200" y="4808404"/>
            <a:ext cx="1169544" cy="1169544"/>
            <a:chOff x="838200" y="4808404"/>
            <a:chExt cx="1169544" cy="1169544"/>
          </a:xfrm>
          <a:solidFill>
            <a:schemeClr val="accent1">
              <a:lumMod val="60000"/>
              <a:lumOff val="40000"/>
            </a:schemeClr>
          </a:solidFill>
        </p:grpSpPr>
        <p:grpSp>
          <p:nvGrpSpPr>
            <p:cNvPr id="19" name="Group 18"/>
            <p:cNvGrpSpPr/>
            <p:nvPr/>
          </p:nvGrpSpPr>
          <p:grpSpPr>
            <a:xfrm>
              <a:off x="838200" y="4808404"/>
              <a:ext cx="1169544" cy="1169544"/>
              <a:chOff x="2760518" y="2734"/>
              <a:chExt cx="1169544" cy="1169544"/>
            </a:xfrm>
            <a:grpFill/>
          </p:grpSpPr>
          <p:sp>
            <p:nvSpPr>
              <p:cNvPr id="20" name="Oval 19"/>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1" name="Graphic 4" descr="Cycling with solid fill">
              <a:extLst>
                <a:ext uri="{FF2B5EF4-FFF2-40B4-BE49-F238E27FC236}">
                  <a16:creationId xmlns:lc="http://schemas.openxmlformats.org/drawingml/2006/lockedCanvas" xmlns:a16="http://schemas.microsoft.com/office/drawing/2014/main" xmlns="" id="{33F963EE-DF3C-4734-B682-D9A7A6EC81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8"/>
                </a:ext>
              </a:extLst>
            </a:blip>
            <a:stretch>
              <a:fillRect/>
            </a:stretch>
          </p:blipFill>
          <p:spPr>
            <a:xfrm>
              <a:off x="1055276" y="5033007"/>
              <a:ext cx="729736" cy="729736"/>
            </a:xfrm>
            <a:prstGeom prst="rect">
              <a:avLst/>
            </a:prstGeom>
            <a:grpFill/>
          </p:spPr>
        </p:pic>
      </p:grpSp>
      <p:grpSp>
        <p:nvGrpSpPr>
          <p:cNvPr id="48" name="Group 47"/>
          <p:cNvGrpSpPr/>
          <p:nvPr/>
        </p:nvGrpSpPr>
        <p:grpSpPr>
          <a:xfrm>
            <a:off x="838200" y="1843554"/>
            <a:ext cx="1169544" cy="1169544"/>
            <a:chOff x="838200" y="1843554"/>
            <a:chExt cx="1169544" cy="1169544"/>
          </a:xfrm>
        </p:grpSpPr>
        <p:grpSp>
          <p:nvGrpSpPr>
            <p:cNvPr id="16" name="Group 15"/>
            <p:cNvGrpSpPr/>
            <p:nvPr/>
          </p:nvGrpSpPr>
          <p:grpSpPr>
            <a:xfrm>
              <a:off x="838200" y="1843554"/>
              <a:ext cx="1169544" cy="1169544"/>
              <a:chOff x="2760518" y="2734"/>
              <a:chExt cx="1169544" cy="1169544"/>
            </a:xfrm>
            <a:solidFill>
              <a:schemeClr val="accent1">
                <a:lumMod val="60000"/>
                <a:lumOff val="40000"/>
              </a:schemeClr>
            </a:solidFill>
          </p:grpSpPr>
          <p:sp>
            <p:nvSpPr>
              <p:cNvPr id="17" name="Oval 16"/>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2" name="Graphic 6" descr="Renewable Energy with solid fill">
              <a:extLst>
                <a:ext uri="{FF2B5EF4-FFF2-40B4-BE49-F238E27FC236}">
                  <a16:creationId xmlns:lc="http://schemas.openxmlformats.org/drawingml/2006/lockedCanvas" xmlns:a16="http://schemas.microsoft.com/office/drawing/2014/main" xmlns="" id="{18AB3315-8B90-4D29-AC7B-6BCD541034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0"/>
                </a:ext>
              </a:extLst>
            </a:blip>
            <a:stretch>
              <a:fillRect/>
            </a:stretch>
          </p:blipFill>
          <p:spPr>
            <a:xfrm>
              <a:off x="1060932" y="2073783"/>
              <a:ext cx="729736" cy="729736"/>
            </a:xfrm>
            <a:prstGeom prst="rect">
              <a:avLst/>
            </a:prstGeom>
          </p:spPr>
        </p:pic>
      </p:grpSp>
      <p:grpSp>
        <p:nvGrpSpPr>
          <p:cNvPr id="49" name="Group 48"/>
          <p:cNvGrpSpPr/>
          <p:nvPr/>
        </p:nvGrpSpPr>
        <p:grpSpPr>
          <a:xfrm>
            <a:off x="838200" y="3264712"/>
            <a:ext cx="1169544" cy="1169544"/>
            <a:chOff x="838200" y="3264712"/>
            <a:chExt cx="1169544" cy="1169544"/>
          </a:xfrm>
          <a:solidFill>
            <a:schemeClr val="accent1">
              <a:lumMod val="60000"/>
              <a:lumOff val="40000"/>
            </a:schemeClr>
          </a:solidFill>
        </p:grpSpPr>
        <p:grpSp>
          <p:nvGrpSpPr>
            <p:cNvPr id="25" name="Group 24"/>
            <p:cNvGrpSpPr/>
            <p:nvPr/>
          </p:nvGrpSpPr>
          <p:grpSpPr>
            <a:xfrm>
              <a:off x="838200" y="3264712"/>
              <a:ext cx="1169544" cy="1169544"/>
              <a:chOff x="2760518" y="2734"/>
              <a:chExt cx="1169544" cy="1169544"/>
            </a:xfrm>
            <a:grpFill/>
          </p:grpSpPr>
          <p:sp>
            <p:nvSpPr>
              <p:cNvPr id="26" name="Oval 25"/>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3" name="Graphic 8" descr="Internet Of Things outline">
              <a:extLst>
                <a:ext uri="{FF2B5EF4-FFF2-40B4-BE49-F238E27FC236}">
                  <a16:creationId xmlns:lc="http://schemas.openxmlformats.org/drawingml/2006/lockedCanvas" xmlns:a16="http://schemas.microsoft.com/office/drawing/2014/main" xmlns="" id="{8828F4C5-E808-41E0-9FFA-9E4696111A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tretch>
              <a:fillRect/>
            </a:stretch>
          </p:blipFill>
          <p:spPr>
            <a:xfrm>
              <a:off x="1060932" y="3498378"/>
              <a:ext cx="729736" cy="729736"/>
            </a:xfrm>
            <a:prstGeom prst="rect">
              <a:avLst/>
            </a:prstGeom>
            <a:grpFill/>
          </p:spPr>
        </p:pic>
      </p:grpSp>
      <p:sp>
        <p:nvSpPr>
          <p:cNvPr id="45" name="TextBox 44"/>
          <p:cNvSpPr txBox="1"/>
          <p:nvPr/>
        </p:nvSpPr>
        <p:spPr>
          <a:xfrm rot="16200000">
            <a:off x="102418" y="2288836"/>
            <a:ext cx="1004746" cy="276999"/>
          </a:xfrm>
          <a:prstGeom prst="rect">
            <a:avLst/>
          </a:prstGeom>
          <a:noFill/>
        </p:spPr>
        <p:txBody>
          <a:bodyPr wrap="square" rtlCol="0">
            <a:spAutoFit/>
          </a:bodyPr>
          <a:lstStyle/>
          <a:p>
            <a:r>
              <a:rPr lang="en-US" sz="1200" dirty="0" smtClean="0"/>
              <a:t>Sustainability</a:t>
            </a:r>
            <a:endParaRPr lang="en-US" sz="1200" dirty="0"/>
          </a:p>
        </p:txBody>
      </p:sp>
      <p:sp>
        <p:nvSpPr>
          <p:cNvPr id="46" name="TextBox 45"/>
          <p:cNvSpPr txBox="1"/>
          <p:nvPr/>
        </p:nvSpPr>
        <p:spPr>
          <a:xfrm rot="16200000">
            <a:off x="9716" y="3700681"/>
            <a:ext cx="1190152" cy="276999"/>
          </a:xfrm>
          <a:prstGeom prst="rect">
            <a:avLst/>
          </a:prstGeom>
          <a:noFill/>
        </p:spPr>
        <p:txBody>
          <a:bodyPr wrap="square" rtlCol="0">
            <a:spAutoFit/>
          </a:bodyPr>
          <a:lstStyle/>
          <a:p>
            <a:r>
              <a:rPr lang="en-US" sz="1200" dirty="0" smtClean="0"/>
              <a:t>Smart City Tech.</a:t>
            </a:r>
            <a:endParaRPr lang="en-US" sz="1200" dirty="0"/>
          </a:p>
        </p:txBody>
      </p:sp>
      <p:sp>
        <p:nvSpPr>
          <p:cNvPr id="47" name="TextBox 46"/>
          <p:cNvSpPr txBox="1"/>
          <p:nvPr/>
        </p:nvSpPr>
        <p:spPr>
          <a:xfrm rot="16200000">
            <a:off x="9715" y="5222146"/>
            <a:ext cx="1190152" cy="276999"/>
          </a:xfrm>
          <a:prstGeom prst="rect">
            <a:avLst/>
          </a:prstGeom>
          <a:noFill/>
        </p:spPr>
        <p:txBody>
          <a:bodyPr wrap="square" rtlCol="0">
            <a:spAutoFit/>
          </a:bodyPr>
          <a:lstStyle/>
          <a:p>
            <a:r>
              <a:rPr lang="en-US" sz="1200" dirty="0" smtClean="0"/>
              <a:t>Smart Mobility</a:t>
            </a:r>
            <a:endParaRPr lang="en-US" sz="1200" dirty="0"/>
          </a:p>
        </p:txBody>
      </p:sp>
      <p:sp>
        <p:nvSpPr>
          <p:cNvPr id="4" name="Down Arrow 3"/>
          <p:cNvSpPr/>
          <p:nvPr/>
        </p:nvSpPr>
        <p:spPr>
          <a:xfrm>
            <a:off x="11262975" y="2107388"/>
            <a:ext cx="231855" cy="362526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5400000">
            <a:off x="10511427" y="3706829"/>
            <a:ext cx="2544399" cy="338554"/>
          </a:xfrm>
          <a:prstGeom prst="rect">
            <a:avLst/>
          </a:prstGeom>
          <a:noFill/>
        </p:spPr>
        <p:txBody>
          <a:bodyPr wrap="square" rtlCol="0">
            <a:spAutoFit/>
          </a:bodyPr>
          <a:lstStyle/>
          <a:p>
            <a:r>
              <a:rPr lang="en-US" sz="1600" dirty="0" smtClean="0"/>
              <a:t>Proof of Model Sequence</a:t>
            </a:r>
            <a:endParaRPr lang="en-US" sz="1600" dirty="0"/>
          </a:p>
        </p:txBody>
      </p:sp>
      <p:sp>
        <p:nvSpPr>
          <p:cNvPr id="32" name="TextBox 31"/>
          <p:cNvSpPr txBox="1"/>
          <p:nvPr/>
        </p:nvSpPr>
        <p:spPr>
          <a:xfrm>
            <a:off x="965772" y="1185023"/>
            <a:ext cx="2225856" cy="584775"/>
          </a:xfrm>
          <a:prstGeom prst="rect">
            <a:avLst/>
          </a:prstGeom>
          <a:noFill/>
        </p:spPr>
        <p:txBody>
          <a:bodyPr wrap="square" rtlCol="0">
            <a:spAutoFit/>
          </a:bodyPr>
          <a:lstStyle/>
          <a:p>
            <a:r>
              <a:rPr lang="en-US" sz="1600" i="1" dirty="0" smtClean="0"/>
              <a:t>Proposed Enhancement Programs</a:t>
            </a:r>
            <a:endParaRPr lang="en-US" sz="1600" i="1" dirty="0"/>
          </a:p>
        </p:txBody>
      </p:sp>
      <p:cxnSp>
        <p:nvCxnSpPr>
          <p:cNvPr id="51" name="Straight Connector 50"/>
          <p:cNvCxnSpPr/>
          <p:nvPr/>
        </p:nvCxnSpPr>
        <p:spPr>
          <a:xfrm>
            <a:off x="7862972" y="2073783"/>
            <a:ext cx="24047" cy="36854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71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291" y="36616"/>
            <a:ext cx="10515600" cy="1325563"/>
          </a:xfrm>
        </p:spPr>
        <p:txBody>
          <a:bodyPr>
            <a:normAutofit/>
          </a:bodyPr>
          <a:lstStyle/>
          <a:p>
            <a:r>
              <a:rPr lang="en-US" sz="4000" b="1" dirty="0" smtClean="0"/>
              <a:t>Focused Next Steps – “Prove the Model” </a:t>
            </a:r>
            <a:endParaRPr lang="en-US" sz="4000" b="1" dirty="0"/>
          </a:p>
        </p:txBody>
      </p:sp>
      <p:graphicFrame>
        <p:nvGraphicFramePr>
          <p:cNvPr id="6" name="Diagram 5"/>
          <p:cNvGraphicFramePr/>
          <p:nvPr>
            <p:extLst>
              <p:ext uri="{D42A27DB-BD31-4B8C-83A1-F6EECF244321}">
                <p14:modId xmlns:p14="http://schemas.microsoft.com/office/powerpoint/2010/main" val="1829659005"/>
              </p:ext>
            </p:extLst>
          </p:nvPr>
        </p:nvGraphicFramePr>
        <p:xfrm>
          <a:off x="2298000" y="1771804"/>
          <a:ext cx="6651256" cy="426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040753" y="1954656"/>
            <a:ext cx="3834808" cy="4616648"/>
          </a:xfrm>
          <a:prstGeom prst="rect">
            <a:avLst/>
          </a:prstGeom>
          <a:noFill/>
        </p:spPr>
        <p:txBody>
          <a:bodyPr wrap="square" rtlCol="0">
            <a:spAutoFit/>
          </a:bodyPr>
          <a:lstStyle/>
          <a:p>
            <a:r>
              <a:rPr lang="en-US" sz="1400" b="1" dirty="0" smtClean="0">
                <a:solidFill>
                  <a:schemeClr val="accent1">
                    <a:lumMod val="75000"/>
                  </a:schemeClr>
                </a:solidFill>
              </a:rPr>
              <a:t>1 - Legal / Regulatory </a:t>
            </a:r>
          </a:p>
          <a:p>
            <a:pPr marL="285750" indent="-285750">
              <a:buFont typeface="Arial" panose="020B0604020202020204" pitchFamily="34" charset="0"/>
              <a:buChar char="•"/>
            </a:pPr>
            <a:r>
              <a:rPr lang="en-US" sz="1200" dirty="0" smtClean="0">
                <a:solidFill>
                  <a:schemeClr val="accent1">
                    <a:lumMod val="75000"/>
                  </a:schemeClr>
                </a:solidFill>
              </a:rPr>
              <a:t>What is allowed (</a:t>
            </a:r>
            <a:r>
              <a:rPr lang="en-US" sz="1200" dirty="0" err="1" smtClean="0">
                <a:solidFill>
                  <a:schemeClr val="accent1">
                    <a:lumMod val="75000"/>
                  </a:schemeClr>
                </a:solidFill>
              </a:rPr>
              <a:t>i.e.,ESCO</a:t>
            </a:r>
            <a:r>
              <a:rPr lang="en-US" sz="1200" dirty="0" smtClean="0">
                <a:solidFill>
                  <a:schemeClr val="accent1">
                    <a:lumMod val="75000"/>
                  </a:schemeClr>
                </a:solidFill>
              </a:rPr>
              <a:t>, Utility District)? </a:t>
            </a:r>
            <a:endParaRPr lang="en-US" sz="1200" dirty="0">
              <a:solidFill>
                <a:schemeClr val="accent1">
                  <a:lumMod val="75000"/>
                </a:schemeClr>
              </a:solidFill>
            </a:endParaRPr>
          </a:p>
          <a:p>
            <a:pPr marL="285750" indent="-285750">
              <a:buFont typeface="Arial" panose="020B0604020202020204" pitchFamily="34" charset="0"/>
              <a:buChar char="•"/>
            </a:pPr>
            <a:r>
              <a:rPr lang="en-US" sz="1200" dirty="0" smtClean="0">
                <a:solidFill>
                  <a:schemeClr val="accent1">
                    <a:lumMod val="75000"/>
                  </a:schemeClr>
                </a:solidFill>
              </a:rPr>
              <a:t>What are the barriers?</a:t>
            </a:r>
          </a:p>
          <a:p>
            <a:pPr marL="285750" indent="-285750">
              <a:buFont typeface="Arial" panose="020B0604020202020204" pitchFamily="34" charset="0"/>
              <a:buChar char="•"/>
            </a:pPr>
            <a:r>
              <a:rPr lang="en-US" sz="1200" dirty="0" smtClean="0">
                <a:solidFill>
                  <a:schemeClr val="accent1">
                    <a:lumMod val="75000"/>
                  </a:schemeClr>
                </a:solidFill>
              </a:rPr>
              <a:t>What can be changed?</a:t>
            </a:r>
          </a:p>
          <a:p>
            <a:endParaRPr lang="en-US" sz="1400" dirty="0" smtClean="0">
              <a:solidFill>
                <a:schemeClr val="accent1">
                  <a:lumMod val="75000"/>
                </a:schemeClr>
              </a:solidFill>
            </a:endParaRPr>
          </a:p>
          <a:p>
            <a:r>
              <a:rPr lang="en-US" sz="1400" b="1" dirty="0" smtClean="0">
                <a:solidFill>
                  <a:schemeClr val="accent1">
                    <a:lumMod val="75000"/>
                  </a:schemeClr>
                </a:solidFill>
              </a:rPr>
              <a:t>2 - Financial  </a:t>
            </a:r>
          </a:p>
          <a:p>
            <a:pPr marL="285750" indent="-285750">
              <a:buFont typeface="Arial" panose="020B0604020202020204" pitchFamily="34" charset="0"/>
              <a:buChar char="•"/>
            </a:pPr>
            <a:r>
              <a:rPr lang="en-US" sz="1200" dirty="0">
                <a:solidFill>
                  <a:schemeClr val="accent1">
                    <a:lumMod val="75000"/>
                  </a:schemeClr>
                </a:solidFill>
              </a:rPr>
              <a:t>Who will pay for what?</a:t>
            </a:r>
          </a:p>
          <a:p>
            <a:pPr marL="285750" indent="-285750">
              <a:buFont typeface="Arial" panose="020B0604020202020204" pitchFamily="34" charset="0"/>
              <a:buChar char="•"/>
            </a:pPr>
            <a:r>
              <a:rPr lang="en-US" sz="1200" dirty="0">
                <a:solidFill>
                  <a:schemeClr val="accent1">
                    <a:lumMod val="75000"/>
                  </a:schemeClr>
                </a:solidFill>
              </a:rPr>
              <a:t>Is it economically viable? </a:t>
            </a:r>
          </a:p>
          <a:p>
            <a:pPr marL="285750" indent="-285750">
              <a:buFont typeface="Arial" panose="020B0604020202020204" pitchFamily="34" charset="0"/>
              <a:buChar char="•"/>
            </a:pPr>
            <a:r>
              <a:rPr lang="en-US" sz="1200" dirty="0" smtClean="0">
                <a:solidFill>
                  <a:schemeClr val="accent1">
                    <a:lumMod val="75000"/>
                  </a:schemeClr>
                </a:solidFill>
              </a:rPr>
              <a:t>How do state/master dev participate</a:t>
            </a:r>
            <a:r>
              <a:rPr lang="en-US" sz="1200" dirty="0">
                <a:solidFill>
                  <a:schemeClr val="accent1">
                    <a:lumMod val="75000"/>
                  </a:schemeClr>
                </a:solidFill>
              </a:rPr>
              <a:t>?</a:t>
            </a:r>
          </a:p>
          <a:p>
            <a:endParaRPr lang="en-US" sz="1400" b="1" dirty="0" smtClean="0"/>
          </a:p>
          <a:p>
            <a:r>
              <a:rPr lang="en-US" sz="1400" b="1" dirty="0" smtClean="0">
                <a:solidFill>
                  <a:schemeClr val="bg1">
                    <a:lumMod val="75000"/>
                  </a:schemeClr>
                </a:solidFill>
              </a:rPr>
              <a:t>3 - Governance / Operational </a:t>
            </a:r>
          </a:p>
          <a:p>
            <a:pPr marL="285750" indent="-285750">
              <a:buFont typeface="Arial" panose="020B0604020202020204" pitchFamily="34" charset="0"/>
              <a:buChar char="•"/>
            </a:pPr>
            <a:r>
              <a:rPr lang="en-US" sz="1200" dirty="0">
                <a:solidFill>
                  <a:schemeClr val="bg1">
                    <a:lumMod val="75000"/>
                  </a:schemeClr>
                </a:solidFill>
              </a:rPr>
              <a:t>Who will be responsible for DBFOM?</a:t>
            </a:r>
          </a:p>
          <a:p>
            <a:pPr marL="285750" indent="-285750">
              <a:buFont typeface="Arial" panose="020B0604020202020204" pitchFamily="34" charset="0"/>
              <a:buChar char="•"/>
            </a:pPr>
            <a:r>
              <a:rPr lang="en-US" sz="1200" dirty="0">
                <a:solidFill>
                  <a:schemeClr val="bg1">
                    <a:lumMod val="75000"/>
                  </a:schemeClr>
                </a:solidFill>
              </a:rPr>
              <a:t>How will it be structured organizationally?</a:t>
            </a:r>
          </a:p>
          <a:p>
            <a:pPr marL="285750" indent="-285750">
              <a:buFont typeface="Arial" panose="020B0604020202020204" pitchFamily="34" charset="0"/>
              <a:buChar char="•"/>
            </a:pPr>
            <a:r>
              <a:rPr lang="en-US" sz="1200" dirty="0">
                <a:solidFill>
                  <a:schemeClr val="bg1">
                    <a:lumMod val="75000"/>
                  </a:schemeClr>
                </a:solidFill>
              </a:rPr>
              <a:t>What of privacy, security, reporting, etc.?</a:t>
            </a:r>
          </a:p>
          <a:p>
            <a:endParaRPr lang="en-US" sz="1400" b="1" dirty="0" smtClean="0">
              <a:solidFill>
                <a:schemeClr val="bg1">
                  <a:lumMod val="75000"/>
                </a:schemeClr>
              </a:solidFill>
            </a:endParaRPr>
          </a:p>
          <a:p>
            <a:r>
              <a:rPr lang="en-US" sz="1400" b="1" dirty="0" smtClean="0">
                <a:solidFill>
                  <a:schemeClr val="bg1">
                    <a:lumMod val="75000"/>
                  </a:schemeClr>
                </a:solidFill>
              </a:rPr>
              <a:t>4 - Technical  </a:t>
            </a:r>
            <a:endParaRPr lang="en-US" sz="1400" b="1" dirty="0">
              <a:solidFill>
                <a:schemeClr val="bg1">
                  <a:lumMod val="75000"/>
                </a:schemeClr>
              </a:solidFill>
            </a:endParaRPr>
          </a:p>
          <a:p>
            <a:pPr marL="285750" indent="-285750">
              <a:buFont typeface="Arial" panose="020B0604020202020204" pitchFamily="34" charset="0"/>
              <a:buChar char="•"/>
            </a:pPr>
            <a:r>
              <a:rPr lang="en-US" sz="1200" dirty="0">
                <a:solidFill>
                  <a:schemeClr val="bg1">
                    <a:lumMod val="75000"/>
                  </a:schemeClr>
                </a:solidFill>
              </a:rPr>
              <a:t>Are all use cases feasible?</a:t>
            </a:r>
          </a:p>
          <a:p>
            <a:pPr marL="285750" indent="-285750">
              <a:buFont typeface="Arial" panose="020B0604020202020204" pitchFamily="34" charset="0"/>
              <a:buChar char="•"/>
            </a:pPr>
            <a:r>
              <a:rPr lang="en-US" sz="1200" dirty="0">
                <a:solidFill>
                  <a:schemeClr val="bg1">
                    <a:lumMod val="75000"/>
                  </a:schemeClr>
                </a:solidFill>
              </a:rPr>
              <a:t>Who are the vendors?</a:t>
            </a:r>
          </a:p>
          <a:p>
            <a:pPr marL="285750" indent="-285750">
              <a:buFont typeface="Arial" panose="020B0604020202020204" pitchFamily="34" charset="0"/>
              <a:buChar char="•"/>
            </a:pPr>
            <a:r>
              <a:rPr lang="en-US" sz="1200" dirty="0">
                <a:solidFill>
                  <a:schemeClr val="bg1">
                    <a:lumMod val="75000"/>
                  </a:schemeClr>
                </a:solidFill>
              </a:rPr>
              <a:t>What are the </a:t>
            </a:r>
            <a:r>
              <a:rPr lang="en-US" sz="1200" dirty="0" smtClean="0">
                <a:solidFill>
                  <a:schemeClr val="bg1">
                    <a:lumMod val="75000"/>
                  </a:schemeClr>
                </a:solidFill>
              </a:rPr>
              <a:t>barriers / risks?</a:t>
            </a:r>
            <a:endParaRPr lang="en-US" sz="1200" dirty="0">
              <a:solidFill>
                <a:schemeClr val="bg1">
                  <a:lumMod val="75000"/>
                </a:schemeClr>
              </a:solidFill>
            </a:endParaRPr>
          </a:p>
          <a:p>
            <a:endParaRPr lang="en-US" sz="1400" b="1" dirty="0"/>
          </a:p>
          <a:p>
            <a:endParaRPr lang="en-US" sz="1600" dirty="0" smtClean="0"/>
          </a:p>
          <a:p>
            <a:endParaRPr lang="en-US" sz="1600" dirty="0"/>
          </a:p>
        </p:txBody>
      </p:sp>
      <p:sp>
        <p:nvSpPr>
          <p:cNvPr id="9" name="TextBox 8"/>
          <p:cNvSpPr txBox="1"/>
          <p:nvPr/>
        </p:nvSpPr>
        <p:spPr>
          <a:xfrm>
            <a:off x="6125905" y="1202544"/>
            <a:ext cx="1516754" cy="584775"/>
          </a:xfrm>
          <a:prstGeom prst="rect">
            <a:avLst/>
          </a:prstGeom>
          <a:noFill/>
        </p:spPr>
        <p:txBody>
          <a:bodyPr wrap="square" rtlCol="0">
            <a:spAutoFit/>
          </a:bodyPr>
          <a:lstStyle/>
          <a:p>
            <a:r>
              <a:rPr lang="en-US" sz="1600" i="1" dirty="0" smtClean="0"/>
              <a:t>Implementation Dimensions</a:t>
            </a:r>
            <a:endParaRPr lang="en-US" sz="1600" i="1" dirty="0"/>
          </a:p>
        </p:txBody>
      </p:sp>
      <p:sp>
        <p:nvSpPr>
          <p:cNvPr id="39" name="TextBox 38"/>
          <p:cNvSpPr txBox="1"/>
          <p:nvPr/>
        </p:nvSpPr>
        <p:spPr>
          <a:xfrm>
            <a:off x="10166025" y="1198294"/>
            <a:ext cx="1324721" cy="584775"/>
          </a:xfrm>
          <a:prstGeom prst="rect">
            <a:avLst/>
          </a:prstGeom>
          <a:noFill/>
        </p:spPr>
        <p:txBody>
          <a:bodyPr wrap="square" rtlCol="0">
            <a:spAutoFit/>
          </a:bodyPr>
          <a:lstStyle/>
          <a:p>
            <a:r>
              <a:rPr lang="en-US" sz="1600" i="1" dirty="0" smtClean="0"/>
              <a:t>Example Key Questions</a:t>
            </a:r>
            <a:endParaRPr lang="en-US" sz="1600" i="1" dirty="0"/>
          </a:p>
        </p:txBody>
      </p:sp>
      <p:sp>
        <p:nvSpPr>
          <p:cNvPr id="40" name="TextBox 39"/>
          <p:cNvSpPr txBox="1"/>
          <p:nvPr/>
        </p:nvSpPr>
        <p:spPr>
          <a:xfrm>
            <a:off x="965772" y="1185023"/>
            <a:ext cx="2225856" cy="584775"/>
          </a:xfrm>
          <a:prstGeom prst="rect">
            <a:avLst/>
          </a:prstGeom>
          <a:noFill/>
        </p:spPr>
        <p:txBody>
          <a:bodyPr wrap="square" rtlCol="0">
            <a:spAutoFit/>
          </a:bodyPr>
          <a:lstStyle/>
          <a:p>
            <a:r>
              <a:rPr lang="en-US" sz="1600" i="1" dirty="0" smtClean="0"/>
              <a:t>Proposed Enhancement Programs</a:t>
            </a:r>
            <a:endParaRPr lang="en-US" sz="1600" i="1" dirty="0"/>
          </a:p>
        </p:txBody>
      </p:sp>
      <p:grpSp>
        <p:nvGrpSpPr>
          <p:cNvPr id="50" name="Group 49"/>
          <p:cNvGrpSpPr/>
          <p:nvPr/>
        </p:nvGrpSpPr>
        <p:grpSpPr>
          <a:xfrm>
            <a:off x="838200" y="4808404"/>
            <a:ext cx="1169544" cy="1169544"/>
            <a:chOff x="838200" y="4808404"/>
            <a:chExt cx="1169544" cy="1169544"/>
          </a:xfrm>
        </p:grpSpPr>
        <p:grpSp>
          <p:nvGrpSpPr>
            <p:cNvPr id="19" name="Group 18"/>
            <p:cNvGrpSpPr/>
            <p:nvPr/>
          </p:nvGrpSpPr>
          <p:grpSpPr>
            <a:xfrm>
              <a:off x="838200" y="4808404"/>
              <a:ext cx="1169544" cy="1169544"/>
              <a:chOff x="2760518" y="2734"/>
              <a:chExt cx="1169544" cy="1169544"/>
            </a:xfrm>
            <a:solidFill>
              <a:schemeClr val="bg1">
                <a:lumMod val="75000"/>
              </a:schemeClr>
            </a:solidFill>
          </p:grpSpPr>
          <p:sp>
            <p:nvSpPr>
              <p:cNvPr id="20" name="Oval 19"/>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1" name="Graphic 4" descr="Cycling with solid fill">
              <a:extLst>
                <a:ext uri="{FF2B5EF4-FFF2-40B4-BE49-F238E27FC236}">
                  <a16:creationId xmlns:lc="http://schemas.openxmlformats.org/drawingml/2006/lockedCanvas" xmlns:a16="http://schemas.microsoft.com/office/drawing/2014/main" xmlns="" id="{33F963EE-DF3C-4734-B682-D9A7A6EC81D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8"/>
                </a:ext>
              </a:extLst>
            </a:blip>
            <a:stretch>
              <a:fillRect/>
            </a:stretch>
          </p:blipFill>
          <p:spPr>
            <a:xfrm>
              <a:off x="1055276" y="5033007"/>
              <a:ext cx="729736" cy="729736"/>
            </a:xfrm>
            <a:prstGeom prst="rect">
              <a:avLst/>
            </a:prstGeom>
          </p:spPr>
        </p:pic>
      </p:grpSp>
      <p:grpSp>
        <p:nvGrpSpPr>
          <p:cNvPr id="48" name="Group 47"/>
          <p:cNvGrpSpPr/>
          <p:nvPr/>
        </p:nvGrpSpPr>
        <p:grpSpPr>
          <a:xfrm>
            <a:off x="838200" y="1843554"/>
            <a:ext cx="1169544" cy="1169544"/>
            <a:chOff x="838200" y="1843554"/>
            <a:chExt cx="1169544" cy="1169544"/>
          </a:xfrm>
          <a:solidFill>
            <a:schemeClr val="accent1">
              <a:lumMod val="60000"/>
              <a:lumOff val="40000"/>
            </a:schemeClr>
          </a:solidFill>
        </p:grpSpPr>
        <p:grpSp>
          <p:nvGrpSpPr>
            <p:cNvPr id="16" name="Group 15"/>
            <p:cNvGrpSpPr/>
            <p:nvPr/>
          </p:nvGrpSpPr>
          <p:grpSpPr>
            <a:xfrm>
              <a:off x="838200" y="1843554"/>
              <a:ext cx="1169544" cy="1169544"/>
              <a:chOff x="2760518" y="2734"/>
              <a:chExt cx="1169544" cy="1169544"/>
            </a:xfrm>
            <a:grpFill/>
          </p:grpSpPr>
          <p:sp>
            <p:nvSpPr>
              <p:cNvPr id="17" name="Oval 16"/>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2" name="Graphic 6" descr="Renewable Energy with solid fill">
              <a:extLst>
                <a:ext uri="{FF2B5EF4-FFF2-40B4-BE49-F238E27FC236}">
                  <a16:creationId xmlns:lc="http://schemas.openxmlformats.org/drawingml/2006/lockedCanvas" xmlns:a16="http://schemas.microsoft.com/office/drawing/2014/main" xmlns="" id="{18AB3315-8B90-4D29-AC7B-6BCD541034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0"/>
                </a:ext>
              </a:extLst>
            </a:blip>
            <a:stretch>
              <a:fillRect/>
            </a:stretch>
          </p:blipFill>
          <p:spPr>
            <a:xfrm>
              <a:off x="1060932" y="2073783"/>
              <a:ext cx="729736" cy="729736"/>
            </a:xfrm>
            <a:prstGeom prst="rect">
              <a:avLst/>
            </a:prstGeom>
            <a:grpFill/>
          </p:spPr>
        </p:pic>
      </p:grpSp>
      <p:grpSp>
        <p:nvGrpSpPr>
          <p:cNvPr id="49" name="Group 48"/>
          <p:cNvGrpSpPr/>
          <p:nvPr/>
        </p:nvGrpSpPr>
        <p:grpSpPr>
          <a:xfrm>
            <a:off x="838200" y="3264712"/>
            <a:ext cx="1169544" cy="1169544"/>
            <a:chOff x="838200" y="3264712"/>
            <a:chExt cx="1169544" cy="1169544"/>
          </a:xfrm>
        </p:grpSpPr>
        <p:grpSp>
          <p:nvGrpSpPr>
            <p:cNvPr id="25" name="Group 24"/>
            <p:cNvGrpSpPr/>
            <p:nvPr/>
          </p:nvGrpSpPr>
          <p:grpSpPr>
            <a:xfrm>
              <a:off x="838200" y="3264712"/>
              <a:ext cx="1169544" cy="1169544"/>
              <a:chOff x="2760518" y="2734"/>
              <a:chExt cx="1169544" cy="1169544"/>
            </a:xfrm>
            <a:solidFill>
              <a:schemeClr val="bg1">
                <a:lumMod val="75000"/>
              </a:schemeClr>
            </a:solidFill>
          </p:grpSpPr>
          <p:sp>
            <p:nvSpPr>
              <p:cNvPr id="26" name="Oval 25"/>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43" name="Graphic 8" descr="Internet Of Things outline">
              <a:extLst>
                <a:ext uri="{FF2B5EF4-FFF2-40B4-BE49-F238E27FC236}">
                  <a16:creationId xmlns:lc="http://schemas.openxmlformats.org/drawingml/2006/lockedCanvas" xmlns:a16="http://schemas.microsoft.com/office/drawing/2014/main" xmlns="" id="{8828F4C5-E808-41E0-9FFA-9E4696111ABF}"/>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tretch>
              <a:fillRect/>
            </a:stretch>
          </p:blipFill>
          <p:spPr>
            <a:xfrm>
              <a:off x="1060932" y="3498378"/>
              <a:ext cx="729736" cy="729736"/>
            </a:xfrm>
            <a:prstGeom prst="rect">
              <a:avLst/>
            </a:prstGeom>
          </p:spPr>
        </p:pic>
      </p:grpSp>
      <p:sp>
        <p:nvSpPr>
          <p:cNvPr id="44" name="TextBox 43"/>
          <p:cNvSpPr txBox="1"/>
          <p:nvPr/>
        </p:nvSpPr>
        <p:spPr>
          <a:xfrm>
            <a:off x="10132056" y="221917"/>
            <a:ext cx="1820848" cy="523220"/>
          </a:xfrm>
          <a:prstGeom prst="rect">
            <a:avLst/>
          </a:prstGeom>
          <a:noFill/>
          <a:ln>
            <a:solidFill>
              <a:schemeClr val="tx1"/>
            </a:solidFill>
          </a:ln>
        </p:spPr>
        <p:txBody>
          <a:bodyPr wrap="square" rtlCol="0">
            <a:spAutoFit/>
          </a:bodyPr>
          <a:lstStyle/>
          <a:p>
            <a:r>
              <a:rPr lang="en-US" sz="1400" b="1" dirty="0" smtClean="0">
                <a:solidFill>
                  <a:schemeClr val="accent5"/>
                </a:solidFill>
              </a:rPr>
              <a:t>Priority Next Step</a:t>
            </a:r>
            <a:endParaRPr lang="en-US" sz="1400" b="1" dirty="0">
              <a:solidFill>
                <a:schemeClr val="bg1">
                  <a:lumMod val="50000"/>
                </a:schemeClr>
              </a:solidFill>
            </a:endParaRPr>
          </a:p>
          <a:p>
            <a:r>
              <a:rPr lang="en-US" sz="1400" b="1" dirty="0" smtClean="0">
                <a:solidFill>
                  <a:schemeClr val="bg1">
                    <a:lumMod val="50000"/>
                  </a:schemeClr>
                </a:solidFill>
              </a:rPr>
              <a:t>Secondary Next Step</a:t>
            </a:r>
            <a:endParaRPr lang="en-US" sz="1400" b="1" dirty="0">
              <a:solidFill>
                <a:schemeClr val="bg1">
                  <a:lumMod val="50000"/>
                </a:schemeClr>
              </a:solidFill>
            </a:endParaRPr>
          </a:p>
        </p:txBody>
      </p:sp>
      <p:sp>
        <p:nvSpPr>
          <p:cNvPr id="45" name="TextBox 44"/>
          <p:cNvSpPr txBox="1"/>
          <p:nvPr/>
        </p:nvSpPr>
        <p:spPr>
          <a:xfrm rot="16200000">
            <a:off x="102418" y="2288836"/>
            <a:ext cx="1004746" cy="276999"/>
          </a:xfrm>
          <a:prstGeom prst="rect">
            <a:avLst/>
          </a:prstGeom>
          <a:noFill/>
        </p:spPr>
        <p:txBody>
          <a:bodyPr wrap="square" rtlCol="0">
            <a:spAutoFit/>
          </a:bodyPr>
          <a:lstStyle/>
          <a:p>
            <a:r>
              <a:rPr lang="en-US" sz="1200" dirty="0" smtClean="0"/>
              <a:t>Sustainability</a:t>
            </a:r>
            <a:endParaRPr lang="en-US" sz="1200" dirty="0"/>
          </a:p>
        </p:txBody>
      </p:sp>
      <p:sp>
        <p:nvSpPr>
          <p:cNvPr id="46" name="TextBox 45"/>
          <p:cNvSpPr txBox="1"/>
          <p:nvPr/>
        </p:nvSpPr>
        <p:spPr>
          <a:xfrm rot="16200000">
            <a:off x="9716" y="3700681"/>
            <a:ext cx="1190152" cy="276999"/>
          </a:xfrm>
          <a:prstGeom prst="rect">
            <a:avLst/>
          </a:prstGeom>
          <a:noFill/>
        </p:spPr>
        <p:txBody>
          <a:bodyPr wrap="square" rtlCol="0">
            <a:spAutoFit/>
          </a:bodyPr>
          <a:lstStyle/>
          <a:p>
            <a:r>
              <a:rPr lang="en-US" sz="1200" dirty="0" smtClean="0"/>
              <a:t>Smart City Tech.</a:t>
            </a:r>
            <a:endParaRPr lang="en-US" sz="1200" dirty="0"/>
          </a:p>
        </p:txBody>
      </p:sp>
      <p:sp>
        <p:nvSpPr>
          <p:cNvPr id="47" name="TextBox 46"/>
          <p:cNvSpPr txBox="1"/>
          <p:nvPr/>
        </p:nvSpPr>
        <p:spPr>
          <a:xfrm rot="16200000">
            <a:off x="9715" y="5222146"/>
            <a:ext cx="1190152" cy="276999"/>
          </a:xfrm>
          <a:prstGeom prst="rect">
            <a:avLst/>
          </a:prstGeom>
          <a:noFill/>
        </p:spPr>
        <p:txBody>
          <a:bodyPr wrap="square" rtlCol="0">
            <a:spAutoFit/>
          </a:bodyPr>
          <a:lstStyle/>
          <a:p>
            <a:r>
              <a:rPr lang="en-US" sz="1200" dirty="0" smtClean="0"/>
              <a:t>Smart Mobility</a:t>
            </a:r>
            <a:endParaRPr lang="en-US" sz="1200" dirty="0"/>
          </a:p>
        </p:txBody>
      </p:sp>
      <p:sp>
        <p:nvSpPr>
          <p:cNvPr id="33" name="TextBox 32"/>
          <p:cNvSpPr txBox="1"/>
          <p:nvPr/>
        </p:nvSpPr>
        <p:spPr>
          <a:xfrm rot="5400000">
            <a:off x="10511427" y="3706829"/>
            <a:ext cx="2544399" cy="338554"/>
          </a:xfrm>
          <a:prstGeom prst="rect">
            <a:avLst/>
          </a:prstGeom>
          <a:noFill/>
        </p:spPr>
        <p:txBody>
          <a:bodyPr wrap="square" rtlCol="0">
            <a:spAutoFit/>
          </a:bodyPr>
          <a:lstStyle/>
          <a:p>
            <a:r>
              <a:rPr lang="en-US" sz="1600" dirty="0" smtClean="0"/>
              <a:t>Proof of Model Sequence</a:t>
            </a:r>
            <a:endParaRPr lang="en-US" sz="1600" dirty="0"/>
          </a:p>
        </p:txBody>
      </p:sp>
      <p:sp>
        <p:nvSpPr>
          <p:cNvPr id="2" name="TextBox 1"/>
          <p:cNvSpPr txBox="1"/>
          <p:nvPr/>
        </p:nvSpPr>
        <p:spPr>
          <a:xfrm>
            <a:off x="2164239" y="2029852"/>
            <a:ext cx="1590261"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Utility District </a:t>
            </a:r>
          </a:p>
          <a:p>
            <a:pPr marL="171450" indent="-171450">
              <a:buFont typeface="Arial" panose="020B0604020202020204" pitchFamily="34" charset="0"/>
              <a:buChar char="•"/>
            </a:pPr>
            <a:r>
              <a:rPr lang="en-US" sz="1200" dirty="0" smtClean="0"/>
              <a:t>ESCO</a:t>
            </a:r>
          </a:p>
          <a:p>
            <a:pPr marL="171450" indent="-171450">
              <a:buFont typeface="Arial" panose="020B0604020202020204" pitchFamily="34" charset="0"/>
              <a:buChar char="•"/>
            </a:pPr>
            <a:r>
              <a:rPr lang="en-US" sz="1200" dirty="0" smtClean="0"/>
              <a:t>Community Solar </a:t>
            </a:r>
          </a:p>
          <a:p>
            <a:pPr marL="171450" indent="-171450">
              <a:buFont typeface="Arial" panose="020B0604020202020204" pitchFamily="34" charset="0"/>
              <a:buChar char="•"/>
            </a:pPr>
            <a:r>
              <a:rPr lang="en-US" sz="1200" dirty="0" smtClean="0"/>
              <a:t>Geothermal</a:t>
            </a:r>
            <a:endParaRPr lang="en-US" sz="1200" dirty="0"/>
          </a:p>
        </p:txBody>
      </p:sp>
      <p:sp>
        <p:nvSpPr>
          <p:cNvPr id="7" name="Right Brace 6"/>
          <p:cNvSpPr/>
          <p:nvPr/>
        </p:nvSpPr>
        <p:spPr>
          <a:xfrm>
            <a:off x="2025310" y="1980221"/>
            <a:ext cx="94909" cy="91686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7862972" y="2073783"/>
            <a:ext cx="24047" cy="3685442"/>
          </a:xfrm>
          <a:prstGeom prst="line">
            <a:avLst/>
          </a:prstGeom>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a:off x="11262975" y="2107388"/>
            <a:ext cx="231855" cy="362526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1847831" y="3832805"/>
            <a:ext cx="1864594" cy="1673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a:off x="965772" y="6361043"/>
            <a:ext cx="10070638" cy="3180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POMSLA’s Mandate -&gt; Supplemental Studies -&gt; Social &amp; Economic Benefits </a:t>
            </a:r>
            <a:endParaRPr lang="en-US" dirty="0"/>
          </a:p>
        </p:txBody>
      </p:sp>
      <p:sp>
        <p:nvSpPr>
          <p:cNvPr id="36" name="Oval Callout 35"/>
          <p:cNvSpPr/>
          <p:nvPr/>
        </p:nvSpPr>
        <p:spPr>
          <a:xfrm>
            <a:off x="3339972" y="1449568"/>
            <a:ext cx="1569164" cy="475394"/>
          </a:xfrm>
          <a:prstGeom prst="wedgeEllipseCallout">
            <a:avLst>
              <a:gd name="adj1" fmla="val -67749"/>
              <a:gd name="adj2" fmla="val 648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70C0"/>
                </a:solidFill>
              </a:rPr>
              <a:t>High impact issues and key to achieving goals</a:t>
            </a:r>
            <a:endParaRPr lang="en-US" sz="1050" dirty="0">
              <a:solidFill>
                <a:srgbClr val="0070C0"/>
              </a:solidFill>
            </a:endParaRPr>
          </a:p>
        </p:txBody>
      </p:sp>
    </p:spTree>
    <p:extLst>
      <p:ext uri="{BB962C8B-B14F-4D97-AF65-F5344CB8AC3E}">
        <p14:creationId xmlns:p14="http://schemas.microsoft.com/office/powerpoint/2010/main" val="263446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b="1" dirty="0"/>
              <a:t>Implementation Plan</a:t>
            </a:r>
          </a:p>
        </p:txBody>
      </p:sp>
      <p:graphicFrame>
        <p:nvGraphicFramePr>
          <p:cNvPr id="3" name="Diagram 2"/>
          <p:cNvGraphicFramePr/>
          <p:nvPr>
            <p:extLst>
              <p:ext uri="{D42A27DB-BD31-4B8C-83A1-F6EECF244321}">
                <p14:modId xmlns:p14="http://schemas.microsoft.com/office/powerpoint/2010/main" val="3164642477"/>
              </p:ext>
            </p:extLst>
          </p:nvPr>
        </p:nvGraphicFramePr>
        <p:xfrm>
          <a:off x="1410696" y="1531662"/>
          <a:ext cx="10579873" cy="683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10696" y="2487893"/>
            <a:ext cx="252520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Establish working group to “Prove Concept”</a:t>
            </a:r>
          </a:p>
          <a:p>
            <a:pPr marL="285750" indent="-285750">
              <a:buFont typeface="Arial" panose="020B0604020202020204" pitchFamily="34" charset="0"/>
              <a:buChar char="•"/>
            </a:pPr>
            <a:r>
              <a:rPr lang="en-US" dirty="0" smtClean="0"/>
              <a:t>Identify barriers and opportunities </a:t>
            </a:r>
          </a:p>
          <a:p>
            <a:pPr marL="285750" indent="-285750">
              <a:buFont typeface="Arial" panose="020B0604020202020204" pitchFamily="34" charset="0"/>
              <a:buChar char="•"/>
            </a:pPr>
            <a:r>
              <a:rPr lang="en-US" dirty="0" smtClean="0"/>
              <a:t>Negotiate / seek input from Utilities and other stakeholders</a:t>
            </a:r>
          </a:p>
          <a:p>
            <a:pPr marL="285750" indent="-285750">
              <a:buFont typeface="Arial" panose="020B0604020202020204" pitchFamily="34" charset="0"/>
              <a:buChar char="•"/>
            </a:pPr>
            <a:r>
              <a:rPr lang="en-US" dirty="0"/>
              <a:t>Create </a:t>
            </a:r>
            <a:r>
              <a:rPr lang="en-US" dirty="0" smtClean="0"/>
              <a:t>recommended action plan</a:t>
            </a:r>
          </a:p>
          <a:p>
            <a:pPr marL="285750" indent="-285750">
              <a:buFont typeface="Arial" panose="020B0604020202020204" pitchFamily="34" charset="0"/>
              <a:buChar char="•"/>
            </a:pPr>
            <a:r>
              <a:rPr lang="en-US" dirty="0" smtClean="0"/>
              <a:t>Initiate regulatory / statute changes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5" name="TextBox 4"/>
          <p:cNvSpPr txBox="1"/>
          <p:nvPr/>
        </p:nvSpPr>
        <p:spPr>
          <a:xfrm>
            <a:off x="3935897" y="2487893"/>
            <a:ext cx="2639831"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Refresh financial model with new assumptions</a:t>
            </a:r>
          </a:p>
          <a:p>
            <a:pPr marL="285750" indent="-285750">
              <a:buFont typeface="Arial" panose="020B0604020202020204" pitchFamily="34" charset="0"/>
              <a:buChar char="•"/>
            </a:pPr>
            <a:r>
              <a:rPr lang="en-US" dirty="0" smtClean="0"/>
              <a:t>Identify grant opportunities</a:t>
            </a:r>
          </a:p>
          <a:p>
            <a:pPr marL="285750" indent="-285750">
              <a:buFont typeface="Arial" panose="020B0604020202020204" pitchFamily="34" charset="0"/>
              <a:buChar char="•"/>
            </a:pPr>
            <a:r>
              <a:rPr lang="en-US" dirty="0" smtClean="0"/>
              <a:t>Update with optimal financing strategy outputs</a:t>
            </a:r>
          </a:p>
          <a:p>
            <a:pPr marL="285750" indent="-285750">
              <a:buFont typeface="Arial" panose="020B0604020202020204" pitchFamily="34" charset="0"/>
              <a:buChar char="•"/>
            </a:pPr>
            <a:r>
              <a:rPr lang="en-US" dirty="0" smtClean="0"/>
              <a:t>Alternatives model refresh </a:t>
            </a:r>
          </a:p>
          <a:p>
            <a:pPr marL="285750" indent="-285750">
              <a:buFont typeface="Arial" panose="020B0604020202020204" pitchFamily="34" charset="0"/>
              <a:buChar char="•"/>
            </a:pPr>
            <a:r>
              <a:rPr lang="en-US" dirty="0" smtClean="0"/>
              <a:t>Present plan to Board and Master Developer</a:t>
            </a:r>
          </a:p>
          <a:p>
            <a:pPr marL="285750" indent="-285750">
              <a:buFont typeface="Arial" panose="020B0604020202020204" pitchFamily="34" charset="0"/>
              <a:buChar char="•"/>
            </a:pPr>
            <a:r>
              <a:rPr lang="en-US" dirty="0" smtClean="0"/>
              <a:t>Development agreement negotiation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6" name="TextBox 5"/>
          <p:cNvSpPr txBox="1"/>
          <p:nvPr/>
        </p:nvSpPr>
        <p:spPr>
          <a:xfrm>
            <a:off x="6461099" y="2487893"/>
            <a:ext cx="2722657"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Identify association structure(s)</a:t>
            </a:r>
          </a:p>
          <a:p>
            <a:pPr marL="285750" indent="-285750">
              <a:buFont typeface="Arial" panose="020B0604020202020204" pitchFamily="34" charset="0"/>
              <a:buChar char="•"/>
            </a:pPr>
            <a:r>
              <a:rPr lang="en-US" dirty="0" smtClean="0"/>
              <a:t>Develop operating model</a:t>
            </a:r>
          </a:p>
          <a:p>
            <a:pPr marL="285750" indent="-285750">
              <a:buFont typeface="Arial" panose="020B0604020202020204" pitchFamily="34" charset="0"/>
              <a:buChar char="•"/>
            </a:pPr>
            <a:r>
              <a:rPr lang="en-US" dirty="0" smtClean="0"/>
              <a:t>Roles and responsibilities</a:t>
            </a:r>
          </a:p>
          <a:p>
            <a:pPr marL="285750" indent="-285750">
              <a:buFont typeface="Arial" panose="020B0604020202020204" pitchFamily="34" charset="0"/>
              <a:buChar char="•"/>
            </a:pPr>
            <a:r>
              <a:rPr lang="en-US" dirty="0" smtClean="0"/>
              <a:t>Charters, legal authorities and certifications </a:t>
            </a:r>
          </a:p>
          <a:p>
            <a:pPr marL="285750" indent="-285750">
              <a:buFont typeface="Arial" panose="020B0604020202020204" pitchFamily="34" charset="0"/>
              <a:buChar char="•"/>
            </a:pPr>
            <a:r>
              <a:rPr lang="en-US" dirty="0" smtClean="0"/>
              <a:t>Upfront and on-going cost analysis </a:t>
            </a:r>
          </a:p>
          <a:p>
            <a:pPr marL="285750" indent="-285750">
              <a:buFont typeface="Arial" panose="020B0604020202020204" pitchFamily="34" charset="0"/>
              <a:buChar char="•"/>
            </a:pPr>
            <a:r>
              <a:rPr lang="en-US" dirty="0" smtClean="0"/>
              <a:t>Risks and </a:t>
            </a:r>
            <a:r>
              <a:rPr lang="en-US" dirty="0" err="1" smtClean="0"/>
              <a:t>mitigants</a:t>
            </a:r>
            <a:r>
              <a:rPr lang="en-US" dirty="0" smtClean="0"/>
              <a:t> </a:t>
            </a:r>
          </a:p>
          <a:p>
            <a:pPr marL="285750" indent="-285750">
              <a:buFont typeface="Arial" panose="020B0604020202020204" pitchFamily="34" charset="0"/>
              <a:buChar char="•"/>
            </a:pPr>
            <a:r>
              <a:rPr lang="en-US" dirty="0" smtClean="0"/>
              <a:t>Privacy, security, stakeholder assessment and plan</a:t>
            </a:r>
            <a:endParaRPr lang="en-US" dirty="0"/>
          </a:p>
        </p:txBody>
      </p:sp>
      <p:sp>
        <p:nvSpPr>
          <p:cNvPr id="7" name="TextBox 6"/>
          <p:cNvSpPr txBox="1"/>
          <p:nvPr/>
        </p:nvSpPr>
        <p:spPr>
          <a:xfrm>
            <a:off x="9100928" y="2487893"/>
            <a:ext cx="2767983"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Issue RFQs for vendor services </a:t>
            </a:r>
          </a:p>
          <a:p>
            <a:pPr marL="285750" indent="-285750">
              <a:buFont typeface="Arial" panose="020B0604020202020204" pitchFamily="34" charset="0"/>
              <a:buChar char="•"/>
            </a:pPr>
            <a:r>
              <a:rPr lang="en-US" dirty="0" smtClean="0"/>
              <a:t>Identify risks and </a:t>
            </a:r>
            <a:r>
              <a:rPr lang="en-US" dirty="0" err="1" smtClean="0"/>
              <a:t>mitigants</a:t>
            </a:r>
            <a:r>
              <a:rPr lang="en-US" dirty="0" smtClean="0"/>
              <a:t> </a:t>
            </a:r>
            <a:endParaRPr lang="en-US" dirty="0"/>
          </a:p>
          <a:p>
            <a:pPr marL="285750" indent="-285750">
              <a:buFont typeface="Arial" panose="020B0604020202020204" pitchFamily="34" charset="0"/>
              <a:buChar char="•"/>
            </a:pPr>
            <a:r>
              <a:rPr lang="en-US" dirty="0" smtClean="0"/>
              <a:t>Collaborate with stakeholders (Master Dev)</a:t>
            </a:r>
          </a:p>
          <a:p>
            <a:pPr marL="285750" indent="-285750">
              <a:buFont typeface="Arial" panose="020B0604020202020204" pitchFamily="34" charset="0"/>
              <a:buChar char="•"/>
            </a:pPr>
            <a:r>
              <a:rPr lang="en-US" dirty="0" smtClean="0"/>
              <a:t>Integration planning</a:t>
            </a:r>
          </a:p>
          <a:p>
            <a:pPr marL="285750" indent="-285750">
              <a:buFont typeface="Arial" panose="020B0604020202020204" pitchFamily="34" charset="0"/>
              <a:buChar char="•"/>
            </a:pPr>
            <a:r>
              <a:rPr lang="en-US" dirty="0" smtClean="0"/>
              <a:t>Design and development </a:t>
            </a:r>
          </a:p>
          <a:p>
            <a:pPr marL="285750" indent="-285750">
              <a:buFont typeface="Arial" panose="020B0604020202020204" pitchFamily="34" charset="0"/>
              <a:buChar char="•"/>
            </a:pPr>
            <a:r>
              <a:rPr lang="en-US" dirty="0" smtClean="0"/>
              <a:t>Contract award / negotiation</a:t>
            </a:r>
          </a:p>
          <a:p>
            <a:pPr marL="285750" indent="-285750">
              <a:buFont typeface="Arial" panose="020B0604020202020204" pitchFamily="34" charset="0"/>
              <a:buChar char="•"/>
            </a:pPr>
            <a:r>
              <a:rPr lang="en-US" dirty="0" smtClean="0"/>
              <a:t>Delivery of services</a:t>
            </a:r>
          </a:p>
          <a:p>
            <a:pPr marL="285750" indent="-285750">
              <a:buFont typeface="Arial" panose="020B0604020202020204" pitchFamily="34" charset="0"/>
              <a:buChar char="•"/>
            </a:pPr>
            <a:r>
              <a:rPr lang="en-US" dirty="0" smtClean="0"/>
              <a:t>Operations, monetization, reporting</a:t>
            </a:r>
          </a:p>
          <a:p>
            <a:endParaRPr lang="en-US" dirty="0"/>
          </a:p>
        </p:txBody>
      </p:sp>
      <p:grpSp>
        <p:nvGrpSpPr>
          <p:cNvPr id="8" name="Group 7"/>
          <p:cNvGrpSpPr/>
          <p:nvPr/>
        </p:nvGrpSpPr>
        <p:grpSpPr>
          <a:xfrm>
            <a:off x="173603" y="5341141"/>
            <a:ext cx="728207" cy="732669"/>
            <a:chOff x="838200" y="4808404"/>
            <a:chExt cx="1169544" cy="1169544"/>
          </a:xfrm>
          <a:solidFill>
            <a:schemeClr val="accent1">
              <a:lumMod val="60000"/>
              <a:lumOff val="40000"/>
            </a:schemeClr>
          </a:solidFill>
        </p:grpSpPr>
        <p:grpSp>
          <p:nvGrpSpPr>
            <p:cNvPr id="9" name="Group 8"/>
            <p:cNvGrpSpPr/>
            <p:nvPr/>
          </p:nvGrpSpPr>
          <p:grpSpPr>
            <a:xfrm>
              <a:off x="838200" y="4808404"/>
              <a:ext cx="1169544" cy="1169544"/>
              <a:chOff x="2760518" y="2734"/>
              <a:chExt cx="1169544" cy="1169544"/>
            </a:xfrm>
            <a:grpFill/>
          </p:grpSpPr>
          <p:sp>
            <p:nvSpPr>
              <p:cNvPr id="11" name="Oval 10"/>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10" name="Graphic 4" descr="Cycling with solid fill">
              <a:extLst>
                <a:ext uri="{FF2B5EF4-FFF2-40B4-BE49-F238E27FC236}">
                  <a16:creationId xmlns:lc="http://schemas.openxmlformats.org/drawingml/2006/lockedCanvas" xmlns:a16="http://schemas.microsoft.com/office/drawing/2014/main" xmlns="" id="{33F963EE-DF3C-4734-B682-D9A7A6EC81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8"/>
                </a:ext>
              </a:extLst>
            </a:blip>
            <a:stretch>
              <a:fillRect/>
            </a:stretch>
          </p:blipFill>
          <p:spPr>
            <a:xfrm>
              <a:off x="1055276" y="5033007"/>
              <a:ext cx="729736" cy="729736"/>
            </a:xfrm>
            <a:prstGeom prst="rect">
              <a:avLst/>
            </a:prstGeom>
            <a:grpFill/>
          </p:spPr>
        </p:pic>
      </p:grpSp>
      <p:grpSp>
        <p:nvGrpSpPr>
          <p:cNvPr id="13" name="Group 12"/>
          <p:cNvGrpSpPr/>
          <p:nvPr/>
        </p:nvGrpSpPr>
        <p:grpSpPr>
          <a:xfrm>
            <a:off x="173603" y="2376291"/>
            <a:ext cx="728207" cy="732669"/>
            <a:chOff x="838200" y="1843554"/>
            <a:chExt cx="1169544" cy="1169544"/>
          </a:xfrm>
        </p:grpSpPr>
        <p:grpSp>
          <p:nvGrpSpPr>
            <p:cNvPr id="14" name="Group 13"/>
            <p:cNvGrpSpPr/>
            <p:nvPr/>
          </p:nvGrpSpPr>
          <p:grpSpPr>
            <a:xfrm>
              <a:off x="838200" y="1843554"/>
              <a:ext cx="1169544" cy="1169544"/>
              <a:chOff x="2760518" y="2734"/>
              <a:chExt cx="1169544" cy="1169544"/>
            </a:xfrm>
            <a:solidFill>
              <a:schemeClr val="accent1">
                <a:lumMod val="60000"/>
                <a:lumOff val="40000"/>
              </a:schemeClr>
            </a:solidFill>
          </p:grpSpPr>
          <p:sp>
            <p:nvSpPr>
              <p:cNvPr id="16" name="Oval 15"/>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15" name="Graphic 6" descr="Renewable Energy with solid fill">
              <a:extLst>
                <a:ext uri="{FF2B5EF4-FFF2-40B4-BE49-F238E27FC236}">
                  <a16:creationId xmlns:lc="http://schemas.openxmlformats.org/drawingml/2006/lockedCanvas" xmlns:a16="http://schemas.microsoft.com/office/drawing/2014/main" xmlns="" id="{18AB3315-8B90-4D29-AC7B-6BCD541034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0"/>
                </a:ext>
              </a:extLst>
            </a:blip>
            <a:stretch>
              <a:fillRect/>
            </a:stretch>
          </p:blipFill>
          <p:spPr>
            <a:xfrm>
              <a:off x="1060932" y="2073783"/>
              <a:ext cx="729736" cy="729736"/>
            </a:xfrm>
            <a:prstGeom prst="rect">
              <a:avLst/>
            </a:prstGeom>
          </p:spPr>
        </p:pic>
      </p:grpSp>
      <p:grpSp>
        <p:nvGrpSpPr>
          <p:cNvPr id="18" name="Group 17"/>
          <p:cNvGrpSpPr/>
          <p:nvPr/>
        </p:nvGrpSpPr>
        <p:grpSpPr>
          <a:xfrm>
            <a:off x="173603" y="3797449"/>
            <a:ext cx="728207" cy="732669"/>
            <a:chOff x="838200" y="3264712"/>
            <a:chExt cx="1169544" cy="1169544"/>
          </a:xfrm>
          <a:solidFill>
            <a:schemeClr val="accent1">
              <a:lumMod val="60000"/>
              <a:lumOff val="40000"/>
            </a:schemeClr>
          </a:solidFill>
        </p:grpSpPr>
        <p:grpSp>
          <p:nvGrpSpPr>
            <p:cNvPr id="19" name="Group 18"/>
            <p:cNvGrpSpPr/>
            <p:nvPr/>
          </p:nvGrpSpPr>
          <p:grpSpPr>
            <a:xfrm>
              <a:off x="838200" y="3264712"/>
              <a:ext cx="1169544" cy="1169544"/>
              <a:chOff x="2760518" y="2734"/>
              <a:chExt cx="1169544" cy="1169544"/>
            </a:xfrm>
            <a:grpFill/>
          </p:grpSpPr>
          <p:sp>
            <p:nvSpPr>
              <p:cNvPr id="21" name="Oval 20"/>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20" name="Graphic 8" descr="Internet Of Things outline">
              <a:extLst>
                <a:ext uri="{FF2B5EF4-FFF2-40B4-BE49-F238E27FC236}">
                  <a16:creationId xmlns:lc="http://schemas.openxmlformats.org/drawingml/2006/lockedCanvas" xmlns:a16="http://schemas.microsoft.com/office/drawing/2014/main" xmlns="" id="{8828F4C5-E808-41E0-9FFA-9E4696111A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tretch>
              <a:fillRect/>
            </a:stretch>
          </p:blipFill>
          <p:spPr>
            <a:xfrm>
              <a:off x="1060932" y="3498378"/>
              <a:ext cx="729736" cy="729736"/>
            </a:xfrm>
            <a:prstGeom prst="rect">
              <a:avLst/>
            </a:prstGeom>
            <a:grpFill/>
          </p:spPr>
        </p:pic>
      </p:grpSp>
      <p:sp>
        <p:nvSpPr>
          <p:cNvPr id="23" name="Right Arrow 22"/>
          <p:cNvSpPr/>
          <p:nvPr/>
        </p:nvSpPr>
        <p:spPr>
          <a:xfrm>
            <a:off x="979666" y="2655160"/>
            <a:ext cx="353173" cy="17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950880" y="4076318"/>
            <a:ext cx="353173" cy="17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950880" y="5620010"/>
            <a:ext cx="353173" cy="17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5313" y="6527249"/>
            <a:ext cx="6350415" cy="261610"/>
          </a:xfrm>
          <a:prstGeom prst="rect">
            <a:avLst/>
          </a:prstGeom>
          <a:noFill/>
        </p:spPr>
        <p:txBody>
          <a:bodyPr wrap="square" rtlCol="0">
            <a:spAutoFit/>
          </a:bodyPr>
          <a:lstStyle/>
          <a:p>
            <a:r>
              <a:rPr lang="en-US" sz="1100" i="1" dirty="0" smtClean="0"/>
              <a:t>Note: Steps are not exhaustive and dimensions may overlap and not necessarily</a:t>
            </a:r>
            <a:r>
              <a:rPr lang="en-US" sz="1100" i="1" dirty="0"/>
              <a:t> </a:t>
            </a:r>
            <a:r>
              <a:rPr lang="en-US" sz="1100" i="1" dirty="0" smtClean="0"/>
              <a:t>proceed linearly </a:t>
            </a:r>
            <a:endParaRPr lang="en-US" sz="1100" i="1" dirty="0"/>
          </a:p>
        </p:txBody>
      </p:sp>
    </p:spTree>
    <p:extLst>
      <p:ext uri="{BB962C8B-B14F-4D97-AF65-F5344CB8AC3E}">
        <p14:creationId xmlns:p14="http://schemas.microsoft.com/office/powerpoint/2010/main" val="254399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7" y="109058"/>
            <a:ext cx="10515600" cy="1325563"/>
          </a:xfrm>
        </p:spPr>
        <p:txBody>
          <a:bodyPr vert="horz" lIns="91440" tIns="45720" rIns="91440" bIns="45720" rtlCol="0" anchor="ctr">
            <a:normAutofit/>
          </a:bodyPr>
          <a:lstStyle/>
          <a:p>
            <a:r>
              <a:rPr lang="en-US" sz="4000" b="1" dirty="0" smtClean="0"/>
              <a:t>Focused Working Group to “Prove the Concept”</a:t>
            </a:r>
            <a:endParaRPr lang="en-US" sz="4000" b="1" dirty="0"/>
          </a:p>
        </p:txBody>
      </p:sp>
      <p:graphicFrame>
        <p:nvGraphicFramePr>
          <p:cNvPr id="3" name="Diagram 2"/>
          <p:cNvGraphicFramePr/>
          <p:nvPr>
            <p:extLst>
              <p:ext uri="{D42A27DB-BD31-4B8C-83A1-F6EECF244321}">
                <p14:modId xmlns:p14="http://schemas.microsoft.com/office/powerpoint/2010/main" val="2912263410"/>
              </p:ext>
            </p:extLst>
          </p:nvPr>
        </p:nvGraphicFramePr>
        <p:xfrm>
          <a:off x="3752537" y="2064893"/>
          <a:ext cx="4354917" cy="281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37669" y="1367424"/>
            <a:ext cx="1922756" cy="369332"/>
          </a:xfrm>
          <a:prstGeom prst="rect">
            <a:avLst/>
          </a:prstGeom>
          <a:noFill/>
        </p:spPr>
        <p:txBody>
          <a:bodyPr wrap="square" rtlCol="0">
            <a:spAutoFit/>
          </a:bodyPr>
          <a:lstStyle/>
          <a:p>
            <a:r>
              <a:rPr lang="en-US" i="1" dirty="0" smtClean="0"/>
              <a:t>Working Group</a:t>
            </a:r>
            <a:endParaRPr lang="en-US" i="1" dirty="0"/>
          </a:p>
        </p:txBody>
      </p:sp>
      <p:sp>
        <p:nvSpPr>
          <p:cNvPr id="5" name="TextBox 4"/>
          <p:cNvSpPr txBox="1"/>
          <p:nvPr/>
        </p:nvSpPr>
        <p:spPr>
          <a:xfrm>
            <a:off x="9487876" y="1367424"/>
            <a:ext cx="2439142" cy="369332"/>
          </a:xfrm>
          <a:prstGeom prst="rect">
            <a:avLst/>
          </a:prstGeom>
          <a:noFill/>
        </p:spPr>
        <p:txBody>
          <a:bodyPr wrap="square" rtlCol="0">
            <a:spAutoFit/>
          </a:bodyPr>
          <a:lstStyle/>
          <a:p>
            <a:r>
              <a:rPr lang="en-US" i="1" dirty="0" smtClean="0"/>
              <a:t>Existing Resources </a:t>
            </a:r>
            <a:endParaRPr lang="en-US" i="1" dirty="0"/>
          </a:p>
        </p:txBody>
      </p:sp>
      <p:grpSp>
        <p:nvGrpSpPr>
          <p:cNvPr id="6" name="Group 5"/>
          <p:cNvGrpSpPr/>
          <p:nvPr/>
        </p:nvGrpSpPr>
        <p:grpSpPr>
          <a:xfrm>
            <a:off x="971072" y="1904308"/>
            <a:ext cx="967456" cy="971233"/>
            <a:chOff x="2760518" y="2734"/>
            <a:chExt cx="1169544" cy="1169544"/>
          </a:xfrm>
        </p:grpSpPr>
        <p:sp>
          <p:nvSpPr>
            <p:cNvPr id="7" name="Oval 6"/>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kern="1200" dirty="0" smtClean="0"/>
                <a:t>RMP / Utility Cos.</a:t>
              </a:r>
              <a:endParaRPr lang="en-US" sz="1200" kern="1200" dirty="0"/>
            </a:p>
          </p:txBody>
        </p:sp>
      </p:grpSp>
      <p:sp>
        <p:nvSpPr>
          <p:cNvPr id="9" name="TextBox 8"/>
          <p:cNvSpPr txBox="1"/>
          <p:nvPr/>
        </p:nvSpPr>
        <p:spPr>
          <a:xfrm>
            <a:off x="779255" y="1367424"/>
            <a:ext cx="1461277" cy="369332"/>
          </a:xfrm>
          <a:prstGeom prst="rect">
            <a:avLst/>
          </a:prstGeom>
          <a:noFill/>
        </p:spPr>
        <p:txBody>
          <a:bodyPr wrap="square" rtlCol="0">
            <a:spAutoFit/>
          </a:bodyPr>
          <a:lstStyle/>
          <a:p>
            <a:r>
              <a:rPr lang="en-US" i="1" dirty="0" smtClean="0"/>
              <a:t>Stakeholders</a:t>
            </a:r>
            <a:endParaRPr lang="en-US" i="1" dirty="0"/>
          </a:p>
        </p:txBody>
      </p:sp>
      <p:grpSp>
        <p:nvGrpSpPr>
          <p:cNvPr id="10" name="Group 9"/>
          <p:cNvGrpSpPr/>
          <p:nvPr/>
        </p:nvGrpSpPr>
        <p:grpSpPr>
          <a:xfrm>
            <a:off x="971072" y="3066200"/>
            <a:ext cx="967456" cy="971233"/>
            <a:chOff x="2760518" y="2734"/>
            <a:chExt cx="1169544" cy="1169544"/>
          </a:xfrm>
        </p:grpSpPr>
        <p:sp>
          <p:nvSpPr>
            <p:cNvPr id="11" name="Oval 10"/>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dirty="0" smtClean="0"/>
                <a:t>Master Developer</a:t>
              </a:r>
              <a:endParaRPr lang="en-US" sz="1200" kern="1200" dirty="0"/>
            </a:p>
          </p:txBody>
        </p:sp>
      </p:grpSp>
      <p:grpSp>
        <p:nvGrpSpPr>
          <p:cNvPr id="13" name="Group 12"/>
          <p:cNvGrpSpPr/>
          <p:nvPr/>
        </p:nvGrpSpPr>
        <p:grpSpPr>
          <a:xfrm>
            <a:off x="971072" y="4228092"/>
            <a:ext cx="967456" cy="971233"/>
            <a:chOff x="2760518" y="2734"/>
            <a:chExt cx="1169544" cy="1169544"/>
          </a:xfrm>
        </p:grpSpPr>
        <p:sp>
          <p:nvSpPr>
            <p:cNvPr id="14" name="Oval 13"/>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dirty="0" smtClean="0"/>
                <a:t>Vendors</a:t>
              </a:r>
              <a:endParaRPr lang="en-US" sz="1200" kern="1200" dirty="0"/>
            </a:p>
          </p:txBody>
        </p:sp>
      </p:grpSp>
      <p:grpSp>
        <p:nvGrpSpPr>
          <p:cNvPr id="16" name="Group 15"/>
          <p:cNvGrpSpPr/>
          <p:nvPr/>
        </p:nvGrpSpPr>
        <p:grpSpPr>
          <a:xfrm>
            <a:off x="9941834" y="1904308"/>
            <a:ext cx="967456" cy="971233"/>
            <a:chOff x="2760518" y="2734"/>
            <a:chExt cx="1169544" cy="1169544"/>
          </a:xfrm>
        </p:grpSpPr>
        <p:sp>
          <p:nvSpPr>
            <p:cNvPr id="17" name="Oval 16"/>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dirty="0" smtClean="0"/>
                <a:t>RCLCO </a:t>
              </a:r>
              <a:endParaRPr lang="en-US" sz="1200" kern="1200" dirty="0"/>
            </a:p>
          </p:txBody>
        </p:sp>
      </p:grpSp>
      <p:grpSp>
        <p:nvGrpSpPr>
          <p:cNvPr id="19" name="Group 18"/>
          <p:cNvGrpSpPr/>
          <p:nvPr/>
        </p:nvGrpSpPr>
        <p:grpSpPr>
          <a:xfrm>
            <a:off x="9921463" y="3066199"/>
            <a:ext cx="967456" cy="971233"/>
            <a:chOff x="2760518" y="2734"/>
            <a:chExt cx="1169544" cy="1169544"/>
          </a:xfrm>
        </p:grpSpPr>
        <p:sp>
          <p:nvSpPr>
            <p:cNvPr id="20" name="Oval 19"/>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dirty="0" smtClean="0"/>
                <a:t>Advisors</a:t>
              </a:r>
              <a:endParaRPr lang="en-US" sz="1200" kern="1200" dirty="0"/>
            </a:p>
          </p:txBody>
        </p:sp>
      </p:grpSp>
      <p:grpSp>
        <p:nvGrpSpPr>
          <p:cNvPr id="22" name="Group 21"/>
          <p:cNvGrpSpPr/>
          <p:nvPr/>
        </p:nvGrpSpPr>
        <p:grpSpPr>
          <a:xfrm>
            <a:off x="9941834" y="4226975"/>
            <a:ext cx="967456" cy="971233"/>
            <a:chOff x="2760518" y="2734"/>
            <a:chExt cx="1169544" cy="1169544"/>
          </a:xfrm>
        </p:grpSpPr>
        <p:sp>
          <p:nvSpPr>
            <p:cNvPr id="23" name="Oval 22"/>
            <p:cNvSpPr/>
            <p:nvPr/>
          </p:nvSpPr>
          <p:spPr>
            <a:xfrm>
              <a:off x="2760518" y="2734"/>
              <a:ext cx="1169544" cy="1169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2931794" y="174010"/>
              <a:ext cx="826992" cy="8269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200" dirty="0" smtClean="0"/>
                <a:t>Zions Public Finance</a:t>
              </a:r>
              <a:endParaRPr lang="en-US" sz="1200" kern="1200" dirty="0"/>
            </a:p>
          </p:txBody>
        </p:sp>
      </p:grpSp>
      <p:sp>
        <p:nvSpPr>
          <p:cNvPr id="25" name="Left-Right Arrow 24"/>
          <p:cNvSpPr/>
          <p:nvPr/>
        </p:nvSpPr>
        <p:spPr>
          <a:xfrm>
            <a:off x="3078869" y="2389926"/>
            <a:ext cx="694039" cy="359733"/>
          </a:xfrm>
          <a:prstGeom prst="leftRight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US"/>
          </a:p>
        </p:txBody>
      </p:sp>
      <p:sp>
        <p:nvSpPr>
          <p:cNvPr id="26" name="Left-Right Arrow 25"/>
          <p:cNvSpPr/>
          <p:nvPr/>
        </p:nvSpPr>
        <p:spPr>
          <a:xfrm>
            <a:off x="8504910" y="2389925"/>
            <a:ext cx="694039" cy="359733"/>
          </a:xfrm>
          <a:prstGeom prst="leftRight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US"/>
          </a:p>
        </p:txBody>
      </p:sp>
      <p:sp>
        <p:nvSpPr>
          <p:cNvPr id="27" name="Isosceles Triangle 26"/>
          <p:cNvSpPr/>
          <p:nvPr/>
        </p:nvSpPr>
        <p:spPr>
          <a:xfrm rot="10800000">
            <a:off x="2240532" y="5357713"/>
            <a:ext cx="7443216" cy="3037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52537" y="5834612"/>
            <a:ext cx="508271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Assessment of Legal Constraints &amp; Opportunities</a:t>
            </a:r>
          </a:p>
          <a:p>
            <a:pPr marL="285750" indent="-285750">
              <a:buFont typeface="Arial" panose="020B0604020202020204" pitchFamily="34" charset="0"/>
              <a:buChar char="•"/>
            </a:pPr>
            <a:r>
              <a:rPr lang="en-US" sz="1400" dirty="0" smtClean="0"/>
              <a:t>Updated Financial Output to Propose to Master Developer </a:t>
            </a:r>
          </a:p>
          <a:p>
            <a:pPr marL="285750" indent="-285750">
              <a:buFont typeface="Arial" panose="020B0604020202020204" pitchFamily="34" charset="0"/>
              <a:buChar char="•"/>
            </a:pPr>
            <a:r>
              <a:rPr lang="en-US" sz="1400" dirty="0" smtClean="0"/>
              <a:t>Action Plan (e.g., statute changes, RMP negotiating points, etc.)</a:t>
            </a:r>
          </a:p>
        </p:txBody>
      </p:sp>
      <p:sp>
        <p:nvSpPr>
          <p:cNvPr id="29" name="TextBox 28"/>
          <p:cNvSpPr txBox="1"/>
          <p:nvPr/>
        </p:nvSpPr>
        <p:spPr>
          <a:xfrm>
            <a:off x="2605766" y="5533977"/>
            <a:ext cx="946206" cy="369332"/>
          </a:xfrm>
          <a:prstGeom prst="rect">
            <a:avLst/>
          </a:prstGeom>
          <a:noFill/>
        </p:spPr>
        <p:txBody>
          <a:bodyPr wrap="square" rtlCol="0">
            <a:spAutoFit/>
          </a:bodyPr>
          <a:lstStyle/>
          <a:p>
            <a:r>
              <a:rPr lang="en-US" i="1" dirty="0" smtClean="0"/>
              <a:t>Outputs</a:t>
            </a:r>
            <a:endParaRPr lang="en-US" i="1" dirty="0"/>
          </a:p>
        </p:txBody>
      </p:sp>
      <p:sp>
        <p:nvSpPr>
          <p:cNvPr id="30" name="Oval Callout 29"/>
          <p:cNvSpPr/>
          <p:nvPr/>
        </p:nvSpPr>
        <p:spPr>
          <a:xfrm>
            <a:off x="6959926" y="1527657"/>
            <a:ext cx="2239023" cy="660060"/>
          </a:xfrm>
          <a:prstGeom prst="wedgeEllipseCallout">
            <a:avLst>
              <a:gd name="adj1" fmla="val -59581"/>
              <a:gd name="adj2" fmla="val -40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70C0"/>
                </a:solidFill>
              </a:rPr>
              <a:t>Focus is on Utility Association, ESCO, Geothermal and Community Solar</a:t>
            </a:r>
            <a:endParaRPr lang="en-US" sz="1050" dirty="0">
              <a:solidFill>
                <a:srgbClr val="0070C0"/>
              </a:solidFill>
            </a:endParaRPr>
          </a:p>
        </p:txBody>
      </p:sp>
      <p:sp>
        <p:nvSpPr>
          <p:cNvPr id="31" name="TextBox 30"/>
          <p:cNvSpPr txBox="1"/>
          <p:nvPr/>
        </p:nvSpPr>
        <p:spPr>
          <a:xfrm>
            <a:off x="320029" y="5788076"/>
            <a:ext cx="2103120" cy="830997"/>
          </a:xfrm>
          <a:prstGeom prst="rect">
            <a:avLst/>
          </a:prstGeom>
          <a:noFill/>
        </p:spPr>
        <p:txBody>
          <a:bodyPr wrap="square" rtlCol="0">
            <a:spAutoFit/>
          </a:bodyPr>
          <a:lstStyle/>
          <a:p>
            <a:r>
              <a:rPr lang="en-US" sz="2400" b="1" dirty="0" smtClean="0"/>
              <a:t>~6 week timeframe</a:t>
            </a:r>
            <a:endParaRPr lang="en-US" sz="2400" b="1" dirty="0"/>
          </a:p>
        </p:txBody>
      </p:sp>
    </p:spTree>
    <p:extLst>
      <p:ext uri="{BB962C8B-B14F-4D97-AF65-F5344CB8AC3E}">
        <p14:creationId xmlns:p14="http://schemas.microsoft.com/office/powerpoint/2010/main" val="136349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a:endCxn id="65" idx="3"/>
          </p:cNvCxnSpPr>
          <p:nvPr/>
        </p:nvCxnSpPr>
        <p:spPr>
          <a:xfrm>
            <a:off x="8051206" y="2141465"/>
            <a:ext cx="44344" cy="411851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5" idx="2"/>
          </p:cNvCxnSpPr>
          <p:nvPr/>
        </p:nvCxnSpPr>
        <p:spPr>
          <a:xfrm>
            <a:off x="6851038" y="2226364"/>
            <a:ext cx="27166" cy="28878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a:endCxn id="25" idx="1"/>
          </p:cNvCxnSpPr>
          <p:nvPr/>
        </p:nvCxnSpPr>
        <p:spPr>
          <a:xfrm flipV="1">
            <a:off x="4167807" y="2154803"/>
            <a:ext cx="2611669"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420785"/>
            <a:ext cx="10515600" cy="708301"/>
          </a:xfrm>
        </p:spPr>
        <p:txBody>
          <a:bodyPr vert="horz" lIns="91440" tIns="45720" rIns="91440" bIns="45720" rtlCol="0" anchor="ctr">
            <a:normAutofit/>
          </a:bodyPr>
          <a:lstStyle/>
          <a:p>
            <a:r>
              <a:rPr lang="en-US" sz="4000" b="1" dirty="0" smtClean="0"/>
              <a:t>Implementation Plan Roadmap</a:t>
            </a:r>
            <a:endParaRPr lang="en-US" sz="4000" b="1" dirty="0"/>
          </a:p>
        </p:txBody>
      </p:sp>
      <p:graphicFrame>
        <p:nvGraphicFramePr>
          <p:cNvPr id="3" name="Table 2"/>
          <p:cNvGraphicFramePr>
            <a:graphicFrameLocks noGrp="1"/>
          </p:cNvGraphicFramePr>
          <p:nvPr>
            <p:extLst>
              <p:ext uri="{D42A27DB-BD31-4B8C-83A1-F6EECF244321}">
                <p14:modId xmlns:p14="http://schemas.microsoft.com/office/powerpoint/2010/main" val="4279768344"/>
              </p:ext>
            </p:extLst>
          </p:nvPr>
        </p:nvGraphicFramePr>
        <p:xfrm>
          <a:off x="970062" y="1380519"/>
          <a:ext cx="10591132" cy="370840"/>
        </p:xfrm>
        <a:graphic>
          <a:graphicData uri="http://schemas.openxmlformats.org/drawingml/2006/table">
            <a:tbl>
              <a:tblPr firstRow="1" bandRow="1">
                <a:tableStyleId>{5C22544A-7EE6-4342-B048-85BDC9FD1C3A}</a:tableStyleId>
              </a:tblPr>
              <a:tblGrid>
                <a:gridCol w="557428"/>
                <a:gridCol w="557428"/>
                <a:gridCol w="557428"/>
                <a:gridCol w="557428"/>
                <a:gridCol w="557428"/>
                <a:gridCol w="557428"/>
                <a:gridCol w="557428"/>
                <a:gridCol w="557428"/>
                <a:gridCol w="557428"/>
                <a:gridCol w="557428"/>
                <a:gridCol w="557428"/>
                <a:gridCol w="557428"/>
                <a:gridCol w="557428"/>
                <a:gridCol w="557428"/>
                <a:gridCol w="557428"/>
                <a:gridCol w="557428"/>
                <a:gridCol w="557428"/>
                <a:gridCol w="557428"/>
                <a:gridCol w="557428"/>
              </a:tblGrid>
              <a:tr h="370840">
                <a:tc>
                  <a:txBody>
                    <a:bodyPr/>
                    <a:lstStyle/>
                    <a:p>
                      <a:pPr algn="ctr"/>
                      <a:r>
                        <a:rPr lang="en-US" sz="1400" dirty="0" smtClean="0"/>
                        <a:t>Apr</a:t>
                      </a:r>
                      <a:endParaRPr lang="en-US" sz="1400" dirty="0"/>
                    </a:p>
                  </a:txBody>
                  <a:tcPr anchor="ctr"/>
                </a:tc>
                <a:tc>
                  <a:txBody>
                    <a:bodyPr/>
                    <a:lstStyle/>
                    <a:p>
                      <a:pPr algn="ctr"/>
                      <a:r>
                        <a:rPr lang="en-US" sz="1400" dirty="0" smtClean="0"/>
                        <a:t>May</a:t>
                      </a:r>
                      <a:endParaRPr lang="en-US" sz="1400" dirty="0"/>
                    </a:p>
                  </a:txBody>
                  <a:tcPr anchor="ctr"/>
                </a:tc>
                <a:tc>
                  <a:txBody>
                    <a:bodyPr/>
                    <a:lstStyle/>
                    <a:p>
                      <a:pPr algn="ctr"/>
                      <a:r>
                        <a:rPr lang="en-US" sz="1400" dirty="0" smtClean="0"/>
                        <a:t>Jun</a:t>
                      </a:r>
                      <a:endParaRPr lang="en-US" sz="1400" dirty="0"/>
                    </a:p>
                  </a:txBody>
                  <a:tcPr anchor="ctr"/>
                </a:tc>
                <a:tc>
                  <a:txBody>
                    <a:bodyPr/>
                    <a:lstStyle/>
                    <a:p>
                      <a:pPr algn="ctr"/>
                      <a:r>
                        <a:rPr lang="en-US" sz="1400" dirty="0" smtClean="0"/>
                        <a:t>Jul</a:t>
                      </a:r>
                      <a:endParaRPr lang="en-US" sz="1400" dirty="0"/>
                    </a:p>
                  </a:txBody>
                  <a:tcPr anchor="ctr"/>
                </a:tc>
                <a:tc>
                  <a:txBody>
                    <a:bodyPr/>
                    <a:lstStyle/>
                    <a:p>
                      <a:pPr algn="ctr"/>
                      <a:r>
                        <a:rPr lang="en-US" sz="1400" dirty="0" smtClean="0"/>
                        <a:t>Aug</a:t>
                      </a:r>
                      <a:endParaRPr lang="en-US" sz="1400" dirty="0"/>
                    </a:p>
                  </a:txBody>
                  <a:tcPr anchor="ctr"/>
                </a:tc>
                <a:tc>
                  <a:txBody>
                    <a:bodyPr/>
                    <a:lstStyle/>
                    <a:p>
                      <a:pPr algn="ctr"/>
                      <a:r>
                        <a:rPr lang="en-US" sz="1400" dirty="0" smtClean="0"/>
                        <a:t>Sep</a:t>
                      </a:r>
                      <a:endParaRPr lang="en-US" sz="1400" dirty="0"/>
                    </a:p>
                  </a:txBody>
                  <a:tcPr anchor="ctr"/>
                </a:tc>
                <a:tc>
                  <a:txBody>
                    <a:bodyPr/>
                    <a:lstStyle/>
                    <a:p>
                      <a:pPr algn="ctr"/>
                      <a:r>
                        <a:rPr lang="en-US" sz="1400" dirty="0" smtClean="0"/>
                        <a:t>Oct</a:t>
                      </a:r>
                      <a:endParaRPr lang="en-US" sz="1400" dirty="0"/>
                    </a:p>
                  </a:txBody>
                  <a:tcPr anchor="ctr"/>
                </a:tc>
                <a:tc>
                  <a:txBody>
                    <a:bodyPr/>
                    <a:lstStyle/>
                    <a:p>
                      <a:pPr algn="ctr"/>
                      <a:r>
                        <a:rPr lang="en-US" sz="1400" dirty="0" smtClean="0"/>
                        <a:t>Nov</a:t>
                      </a:r>
                      <a:endParaRPr lang="en-US" sz="1400" dirty="0"/>
                    </a:p>
                  </a:txBody>
                  <a:tcPr anchor="ctr"/>
                </a:tc>
                <a:tc>
                  <a:txBody>
                    <a:bodyPr/>
                    <a:lstStyle/>
                    <a:p>
                      <a:pPr algn="ctr"/>
                      <a:r>
                        <a:rPr lang="en-US" sz="1400" dirty="0" smtClean="0"/>
                        <a:t>Dec</a:t>
                      </a:r>
                      <a:endParaRPr lang="en-US" sz="1400" dirty="0"/>
                    </a:p>
                  </a:txBody>
                  <a:tcPr anchor="ctr"/>
                </a:tc>
                <a:tc>
                  <a:txBody>
                    <a:bodyPr/>
                    <a:lstStyle/>
                    <a:p>
                      <a:pPr algn="ctr"/>
                      <a:r>
                        <a:rPr lang="en-US" sz="1400" dirty="0" smtClean="0"/>
                        <a:t>Jan</a:t>
                      </a:r>
                      <a:endParaRPr lang="en-US" sz="1400" dirty="0"/>
                    </a:p>
                  </a:txBody>
                  <a:tcPr anchor="ctr"/>
                </a:tc>
                <a:tc>
                  <a:txBody>
                    <a:bodyPr/>
                    <a:lstStyle/>
                    <a:p>
                      <a:pPr algn="ctr"/>
                      <a:r>
                        <a:rPr lang="en-US" sz="1400" dirty="0" smtClean="0"/>
                        <a:t>Feb</a:t>
                      </a:r>
                      <a:endParaRPr lang="en-US" sz="1400" dirty="0"/>
                    </a:p>
                  </a:txBody>
                  <a:tcPr anchor="ctr"/>
                </a:tc>
                <a:tc>
                  <a:txBody>
                    <a:bodyPr/>
                    <a:lstStyle/>
                    <a:p>
                      <a:pPr algn="ctr"/>
                      <a:r>
                        <a:rPr lang="en-US" sz="1400" dirty="0" smtClean="0"/>
                        <a:t>Mar</a:t>
                      </a:r>
                      <a:endParaRPr lang="en-US" sz="1400" dirty="0"/>
                    </a:p>
                  </a:txBody>
                  <a:tcPr anchor="ctr"/>
                </a:tc>
                <a:tc>
                  <a:txBody>
                    <a:bodyPr/>
                    <a:lstStyle/>
                    <a:p>
                      <a:pPr algn="ctr"/>
                      <a:r>
                        <a:rPr lang="en-US" sz="1400" dirty="0" smtClean="0"/>
                        <a:t>Apr</a:t>
                      </a:r>
                      <a:endParaRPr lang="en-US" sz="1400" dirty="0"/>
                    </a:p>
                  </a:txBody>
                  <a:tcPr anchor="ctr"/>
                </a:tc>
                <a:tc>
                  <a:txBody>
                    <a:bodyPr/>
                    <a:lstStyle/>
                    <a:p>
                      <a:pPr algn="ctr"/>
                      <a:r>
                        <a:rPr lang="en-US" sz="1400" dirty="0" smtClean="0"/>
                        <a:t>May</a:t>
                      </a:r>
                      <a:endParaRPr lang="en-US" sz="1400" dirty="0"/>
                    </a:p>
                  </a:txBody>
                  <a:tcPr anchor="ctr"/>
                </a:tc>
                <a:tc>
                  <a:txBody>
                    <a:bodyPr/>
                    <a:lstStyle/>
                    <a:p>
                      <a:pPr algn="ctr"/>
                      <a:r>
                        <a:rPr lang="en-US" sz="1400" dirty="0" smtClean="0"/>
                        <a:t>Jun</a:t>
                      </a:r>
                      <a:endParaRPr lang="en-US" sz="1400" dirty="0"/>
                    </a:p>
                  </a:txBody>
                  <a:tcPr anchor="ctr"/>
                </a:tc>
                <a:tc>
                  <a:txBody>
                    <a:bodyPr/>
                    <a:lstStyle/>
                    <a:p>
                      <a:pPr algn="ctr"/>
                      <a:r>
                        <a:rPr lang="en-US" sz="1400" dirty="0" smtClean="0"/>
                        <a:t>Jul</a:t>
                      </a:r>
                      <a:endParaRPr lang="en-US" sz="1400" dirty="0"/>
                    </a:p>
                  </a:txBody>
                  <a:tcPr anchor="ctr"/>
                </a:tc>
                <a:tc>
                  <a:txBody>
                    <a:bodyPr/>
                    <a:lstStyle/>
                    <a:p>
                      <a:pPr algn="ctr"/>
                      <a:r>
                        <a:rPr lang="en-US" sz="1400" dirty="0" smtClean="0"/>
                        <a:t>Aug</a:t>
                      </a:r>
                      <a:endParaRPr lang="en-US" sz="1400" dirty="0"/>
                    </a:p>
                  </a:txBody>
                  <a:tcPr anchor="ctr"/>
                </a:tc>
                <a:tc>
                  <a:txBody>
                    <a:bodyPr/>
                    <a:lstStyle/>
                    <a:p>
                      <a:pPr algn="ctr"/>
                      <a:r>
                        <a:rPr lang="en-US" sz="1400" dirty="0" smtClean="0"/>
                        <a:t>Sep</a:t>
                      </a:r>
                      <a:endParaRPr lang="en-US" sz="1400" dirty="0"/>
                    </a:p>
                  </a:txBody>
                  <a:tcPr anchor="ctr"/>
                </a:tc>
                <a:tc>
                  <a:txBody>
                    <a:bodyPr/>
                    <a:lstStyle/>
                    <a:p>
                      <a:pPr algn="ctr"/>
                      <a:r>
                        <a:rPr lang="en-US" sz="1400" dirty="0" smtClean="0"/>
                        <a:t>Oct</a:t>
                      </a:r>
                      <a:endParaRPr lang="en-US" sz="1400" dirty="0"/>
                    </a:p>
                  </a:txBody>
                  <a:tcPr anchor="ctr"/>
                </a:tc>
              </a:tr>
            </a:tbl>
          </a:graphicData>
        </a:graphic>
      </p:graphicFrame>
      <p:sp>
        <p:nvSpPr>
          <p:cNvPr id="6" name="Diamond 5"/>
          <p:cNvSpPr/>
          <p:nvPr/>
        </p:nvSpPr>
        <p:spPr>
          <a:xfrm>
            <a:off x="2775004" y="2083242"/>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4024684" y="2083242"/>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8708003" y="263320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11102671" y="263320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04872" y="1921896"/>
            <a:ext cx="1191373" cy="461665"/>
          </a:xfrm>
          <a:prstGeom prst="rect">
            <a:avLst/>
          </a:prstGeom>
          <a:noFill/>
        </p:spPr>
        <p:txBody>
          <a:bodyPr wrap="square" rtlCol="0">
            <a:spAutoFit/>
          </a:bodyPr>
          <a:lstStyle/>
          <a:p>
            <a:r>
              <a:rPr lang="en-US" sz="800" dirty="0" smtClean="0"/>
              <a:t>Master </a:t>
            </a:r>
          </a:p>
          <a:p>
            <a:r>
              <a:rPr lang="en-US" sz="800" dirty="0" smtClean="0"/>
              <a:t>Developer </a:t>
            </a:r>
          </a:p>
          <a:p>
            <a:r>
              <a:rPr lang="en-US" sz="800" dirty="0" smtClean="0"/>
              <a:t>Awarded</a:t>
            </a:r>
          </a:p>
        </p:txBody>
      </p:sp>
      <p:sp>
        <p:nvSpPr>
          <p:cNvPr id="23" name="TextBox 22"/>
          <p:cNvSpPr txBox="1"/>
          <p:nvPr/>
        </p:nvSpPr>
        <p:spPr>
          <a:xfrm>
            <a:off x="8821971" y="2473935"/>
            <a:ext cx="1268234" cy="461665"/>
          </a:xfrm>
          <a:prstGeom prst="rect">
            <a:avLst/>
          </a:prstGeom>
          <a:noFill/>
        </p:spPr>
        <p:txBody>
          <a:bodyPr wrap="square" rtlCol="0">
            <a:spAutoFit/>
          </a:bodyPr>
          <a:lstStyle/>
          <a:p>
            <a:r>
              <a:rPr lang="en-US" sz="800" dirty="0" smtClean="0"/>
              <a:t>Backbone </a:t>
            </a:r>
          </a:p>
          <a:p>
            <a:r>
              <a:rPr lang="en-US" sz="800" dirty="0" smtClean="0"/>
              <a:t>SD/DD/CD</a:t>
            </a:r>
          </a:p>
          <a:p>
            <a:r>
              <a:rPr lang="en-US" sz="800" dirty="0" smtClean="0"/>
              <a:t>Completed</a:t>
            </a:r>
          </a:p>
        </p:txBody>
      </p:sp>
      <p:sp>
        <p:nvSpPr>
          <p:cNvPr id="24" name="TextBox 23"/>
          <p:cNvSpPr txBox="1"/>
          <p:nvPr/>
        </p:nvSpPr>
        <p:spPr>
          <a:xfrm>
            <a:off x="11245794" y="2473935"/>
            <a:ext cx="1268234" cy="461665"/>
          </a:xfrm>
          <a:prstGeom prst="rect">
            <a:avLst/>
          </a:prstGeom>
          <a:noFill/>
        </p:spPr>
        <p:txBody>
          <a:bodyPr wrap="square" rtlCol="0">
            <a:spAutoFit/>
          </a:bodyPr>
          <a:lstStyle/>
          <a:p>
            <a:r>
              <a:rPr lang="en-US" sz="800" dirty="0" smtClean="0"/>
              <a:t>Backbone </a:t>
            </a:r>
          </a:p>
          <a:p>
            <a:r>
              <a:rPr lang="en-US" sz="800" dirty="0" smtClean="0"/>
              <a:t>Construction </a:t>
            </a:r>
          </a:p>
          <a:p>
            <a:r>
              <a:rPr lang="en-US" sz="800" dirty="0" smtClean="0"/>
              <a:t>Begins</a:t>
            </a:r>
          </a:p>
        </p:txBody>
      </p:sp>
      <p:sp>
        <p:nvSpPr>
          <p:cNvPr id="25" name="Diamond 24"/>
          <p:cNvSpPr/>
          <p:nvPr/>
        </p:nvSpPr>
        <p:spPr>
          <a:xfrm>
            <a:off x="6779476" y="2083241"/>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25910" y="1910631"/>
            <a:ext cx="1191373" cy="461665"/>
          </a:xfrm>
          <a:prstGeom prst="rect">
            <a:avLst/>
          </a:prstGeom>
          <a:noFill/>
        </p:spPr>
        <p:txBody>
          <a:bodyPr wrap="square" rtlCol="0">
            <a:spAutoFit/>
          </a:bodyPr>
          <a:lstStyle/>
          <a:p>
            <a:r>
              <a:rPr lang="en-US" sz="800" dirty="0" smtClean="0"/>
              <a:t>Site Plan</a:t>
            </a:r>
          </a:p>
          <a:p>
            <a:r>
              <a:rPr lang="en-US" sz="800" dirty="0" smtClean="0"/>
              <a:t>SD/DD/CD</a:t>
            </a:r>
          </a:p>
          <a:p>
            <a:r>
              <a:rPr lang="en-US" sz="800" dirty="0" smtClean="0"/>
              <a:t>Completed</a:t>
            </a:r>
          </a:p>
        </p:txBody>
      </p:sp>
      <p:sp>
        <p:nvSpPr>
          <p:cNvPr id="27" name="Diamond 26"/>
          <p:cNvSpPr/>
          <p:nvPr/>
        </p:nvSpPr>
        <p:spPr>
          <a:xfrm>
            <a:off x="2049450" y="2084119"/>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79318" y="1922773"/>
            <a:ext cx="1191373" cy="461665"/>
          </a:xfrm>
          <a:prstGeom prst="rect">
            <a:avLst/>
          </a:prstGeom>
          <a:noFill/>
        </p:spPr>
        <p:txBody>
          <a:bodyPr wrap="square" rtlCol="0">
            <a:spAutoFit/>
          </a:bodyPr>
          <a:lstStyle/>
          <a:p>
            <a:r>
              <a:rPr lang="en-US" sz="800" dirty="0" smtClean="0"/>
              <a:t>Conceptual </a:t>
            </a:r>
          </a:p>
          <a:p>
            <a:r>
              <a:rPr lang="en-US" sz="800" dirty="0" smtClean="0"/>
              <a:t>Master </a:t>
            </a:r>
          </a:p>
          <a:p>
            <a:r>
              <a:rPr lang="en-US" sz="800" dirty="0" smtClean="0"/>
              <a:t>Plans </a:t>
            </a:r>
          </a:p>
        </p:txBody>
      </p:sp>
      <p:cxnSp>
        <p:nvCxnSpPr>
          <p:cNvPr id="32" name="Straight Connector 31"/>
          <p:cNvCxnSpPr>
            <a:endCxn id="18" idx="1"/>
          </p:cNvCxnSpPr>
          <p:nvPr/>
        </p:nvCxnSpPr>
        <p:spPr>
          <a:xfrm>
            <a:off x="4603805" y="2704178"/>
            <a:ext cx="4104198" cy="592"/>
          </a:xfrm>
          <a:prstGeom prst="line">
            <a:avLst/>
          </a:prstGeom>
        </p:spPr>
        <p:style>
          <a:lnRef idx="1">
            <a:schemeClr val="accent1"/>
          </a:lnRef>
          <a:fillRef idx="0">
            <a:schemeClr val="accent1"/>
          </a:fillRef>
          <a:effectRef idx="0">
            <a:schemeClr val="accent1"/>
          </a:effectRef>
          <a:fontRef idx="minor">
            <a:schemeClr val="tx1"/>
          </a:fontRef>
        </p:style>
      </p:cxnSp>
      <p:sp>
        <p:nvSpPr>
          <p:cNvPr id="36" name="Diamond 35"/>
          <p:cNvSpPr/>
          <p:nvPr/>
        </p:nvSpPr>
        <p:spPr>
          <a:xfrm>
            <a:off x="7974160" y="2069901"/>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17283" y="1950770"/>
            <a:ext cx="1191373" cy="338554"/>
          </a:xfrm>
          <a:prstGeom prst="rect">
            <a:avLst/>
          </a:prstGeom>
          <a:noFill/>
        </p:spPr>
        <p:txBody>
          <a:bodyPr wrap="square" rtlCol="0">
            <a:spAutoFit/>
          </a:bodyPr>
          <a:lstStyle/>
          <a:p>
            <a:r>
              <a:rPr lang="en-US" sz="800" dirty="0" smtClean="0"/>
              <a:t>Conceptual Building Designs Completed</a:t>
            </a:r>
          </a:p>
        </p:txBody>
      </p:sp>
      <p:sp>
        <p:nvSpPr>
          <p:cNvPr id="40" name="Pentagon 39"/>
          <p:cNvSpPr/>
          <p:nvPr/>
        </p:nvSpPr>
        <p:spPr>
          <a:xfrm>
            <a:off x="970062" y="2936422"/>
            <a:ext cx="890543" cy="1502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Proof of Model</a:t>
            </a:r>
            <a:endParaRPr lang="en-US" sz="850" dirty="0"/>
          </a:p>
        </p:txBody>
      </p:sp>
      <p:sp>
        <p:nvSpPr>
          <p:cNvPr id="41" name="Pentagon 40"/>
          <p:cNvSpPr/>
          <p:nvPr/>
        </p:nvSpPr>
        <p:spPr>
          <a:xfrm>
            <a:off x="1171757" y="3225823"/>
            <a:ext cx="953491" cy="1417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Financial Rev</a:t>
            </a:r>
            <a:endParaRPr lang="en-US" sz="850" dirty="0"/>
          </a:p>
        </p:txBody>
      </p:sp>
      <p:sp>
        <p:nvSpPr>
          <p:cNvPr id="44" name="Diamond 43"/>
          <p:cNvSpPr/>
          <p:nvPr/>
        </p:nvSpPr>
        <p:spPr>
          <a:xfrm>
            <a:off x="4456613" y="2630735"/>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entagon 47"/>
          <p:cNvSpPr/>
          <p:nvPr/>
        </p:nvSpPr>
        <p:spPr>
          <a:xfrm>
            <a:off x="1162223" y="4481696"/>
            <a:ext cx="1693106" cy="1390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Financial Refresh / Refinement</a:t>
            </a:r>
            <a:endParaRPr lang="en-US" sz="850" dirty="0"/>
          </a:p>
        </p:txBody>
      </p:sp>
      <p:sp>
        <p:nvSpPr>
          <p:cNvPr id="50" name="Diamond 49"/>
          <p:cNvSpPr/>
          <p:nvPr/>
        </p:nvSpPr>
        <p:spPr>
          <a:xfrm>
            <a:off x="914068" y="2706381"/>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93576" y="2440094"/>
            <a:ext cx="845071" cy="338554"/>
          </a:xfrm>
          <a:prstGeom prst="rect">
            <a:avLst/>
          </a:prstGeom>
          <a:noFill/>
        </p:spPr>
        <p:txBody>
          <a:bodyPr wrap="square" rtlCol="0">
            <a:spAutoFit/>
          </a:bodyPr>
          <a:lstStyle/>
          <a:p>
            <a:r>
              <a:rPr lang="en-US" sz="800" dirty="0" smtClean="0"/>
              <a:t>Stand-up Working Group</a:t>
            </a:r>
          </a:p>
        </p:txBody>
      </p:sp>
      <p:sp>
        <p:nvSpPr>
          <p:cNvPr id="53" name="Left Brace 52"/>
          <p:cNvSpPr/>
          <p:nvPr/>
        </p:nvSpPr>
        <p:spPr>
          <a:xfrm>
            <a:off x="656756" y="2776331"/>
            <a:ext cx="95415" cy="1207272"/>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rot="16200000">
            <a:off x="-263048" y="2893783"/>
            <a:ext cx="1103178" cy="577081"/>
          </a:xfrm>
          <a:prstGeom prst="rect">
            <a:avLst/>
          </a:prstGeom>
          <a:noFill/>
        </p:spPr>
        <p:txBody>
          <a:bodyPr wrap="square" rtlCol="0">
            <a:spAutoFit/>
          </a:bodyPr>
          <a:lstStyle/>
          <a:p>
            <a:r>
              <a:rPr lang="en-US" sz="1050" dirty="0" smtClean="0"/>
              <a:t>Primary Horizontal Needs</a:t>
            </a:r>
            <a:endParaRPr lang="en-US" sz="1050" dirty="0"/>
          </a:p>
        </p:txBody>
      </p:sp>
      <p:sp>
        <p:nvSpPr>
          <p:cNvPr id="55" name="TextBox 54"/>
          <p:cNvSpPr txBox="1"/>
          <p:nvPr/>
        </p:nvSpPr>
        <p:spPr>
          <a:xfrm rot="16200000">
            <a:off x="-111722" y="5473325"/>
            <a:ext cx="825786" cy="415498"/>
          </a:xfrm>
          <a:prstGeom prst="rect">
            <a:avLst/>
          </a:prstGeom>
          <a:noFill/>
        </p:spPr>
        <p:txBody>
          <a:bodyPr wrap="square" rtlCol="0">
            <a:spAutoFit/>
          </a:bodyPr>
          <a:lstStyle/>
          <a:p>
            <a:r>
              <a:rPr lang="en-US" sz="1050" dirty="0" smtClean="0"/>
              <a:t>Vertical Needs</a:t>
            </a:r>
            <a:endParaRPr lang="en-US" sz="1050" dirty="0"/>
          </a:p>
        </p:txBody>
      </p:sp>
      <p:sp>
        <p:nvSpPr>
          <p:cNvPr id="56" name="Left Brace 55"/>
          <p:cNvSpPr/>
          <p:nvPr/>
        </p:nvSpPr>
        <p:spPr>
          <a:xfrm>
            <a:off x="656757" y="5369335"/>
            <a:ext cx="91002" cy="952898"/>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a:off x="639642" y="4151059"/>
            <a:ext cx="126069" cy="1035196"/>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rot="16200000">
            <a:off x="-225124" y="4221358"/>
            <a:ext cx="1052591" cy="577081"/>
          </a:xfrm>
          <a:prstGeom prst="rect">
            <a:avLst/>
          </a:prstGeom>
          <a:noFill/>
        </p:spPr>
        <p:txBody>
          <a:bodyPr wrap="square" rtlCol="0">
            <a:spAutoFit/>
          </a:bodyPr>
          <a:lstStyle/>
          <a:p>
            <a:r>
              <a:rPr lang="en-US" sz="1050" dirty="0" smtClean="0"/>
              <a:t>Secondary Horizontal Needs</a:t>
            </a:r>
            <a:endParaRPr lang="en-US" sz="1050" dirty="0"/>
          </a:p>
        </p:txBody>
      </p:sp>
      <p:cxnSp>
        <p:nvCxnSpPr>
          <p:cNvPr id="61" name="Straight Connector 60"/>
          <p:cNvCxnSpPr>
            <a:stCxn id="27" idx="2"/>
            <a:endCxn id="41" idx="3"/>
          </p:cNvCxnSpPr>
          <p:nvPr/>
        </p:nvCxnSpPr>
        <p:spPr>
          <a:xfrm>
            <a:off x="2121012" y="2227242"/>
            <a:ext cx="4236" cy="106946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Pentagon 64"/>
          <p:cNvSpPr/>
          <p:nvPr/>
        </p:nvSpPr>
        <p:spPr>
          <a:xfrm>
            <a:off x="2192572" y="6195120"/>
            <a:ext cx="5902978" cy="1297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Technical Analysis &amp; Negotiations</a:t>
            </a:r>
            <a:endParaRPr lang="en-US" sz="850" dirty="0"/>
          </a:p>
        </p:txBody>
      </p:sp>
      <p:cxnSp>
        <p:nvCxnSpPr>
          <p:cNvPr id="66" name="Straight Connector 65"/>
          <p:cNvCxnSpPr>
            <a:stCxn id="15" idx="2"/>
            <a:endCxn id="91" idx="3"/>
          </p:cNvCxnSpPr>
          <p:nvPr/>
        </p:nvCxnSpPr>
        <p:spPr>
          <a:xfrm>
            <a:off x="4096246" y="2226365"/>
            <a:ext cx="43260" cy="378737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21373" y="1802908"/>
            <a:ext cx="1771995" cy="338554"/>
          </a:xfrm>
          <a:prstGeom prst="rect">
            <a:avLst/>
          </a:prstGeom>
          <a:noFill/>
        </p:spPr>
        <p:txBody>
          <a:bodyPr wrap="square" rtlCol="0">
            <a:spAutoFit/>
          </a:bodyPr>
          <a:lstStyle/>
          <a:p>
            <a:r>
              <a:rPr lang="en-US" sz="800" dirty="0" smtClean="0"/>
              <a:t>Development Agreement </a:t>
            </a:r>
          </a:p>
          <a:p>
            <a:r>
              <a:rPr lang="en-US" sz="800" dirty="0" smtClean="0"/>
              <a:t>Executed</a:t>
            </a:r>
            <a:endParaRPr lang="en-US" sz="800" dirty="0"/>
          </a:p>
        </p:txBody>
      </p:sp>
      <p:sp>
        <p:nvSpPr>
          <p:cNvPr id="90" name="Pentagon 89"/>
          <p:cNvSpPr/>
          <p:nvPr/>
        </p:nvSpPr>
        <p:spPr>
          <a:xfrm>
            <a:off x="1171757" y="5681074"/>
            <a:ext cx="1687985" cy="1449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Financial Refresh / Refinement</a:t>
            </a:r>
            <a:endParaRPr lang="en-US" sz="850" dirty="0"/>
          </a:p>
        </p:txBody>
      </p:sp>
      <p:sp>
        <p:nvSpPr>
          <p:cNvPr id="91" name="Pentagon 90"/>
          <p:cNvSpPr/>
          <p:nvPr/>
        </p:nvSpPr>
        <p:spPr>
          <a:xfrm>
            <a:off x="1171758" y="5946613"/>
            <a:ext cx="2967748" cy="1342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Governance / Operational Plan</a:t>
            </a:r>
            <a:endParaRPr lang="en-US" sz="850" dirty="0"/>
          </a:p>
        </p:txBody>
      </p:sp>
      <p:sp>
        <p:nvSpPr>
          <p:cNvPr id="93" name="Pentagon 92"/>
          <p:cNvSpPr/>
          <p:nvPr/>
        </p:nvSpPr>
        <p:spPr>
          <a:xfrm>
            <a:off x="2179319" y="3225823"/>
            <a:ext cx="671484" cy="1374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Refined</a:t>
            </a:r>
            <a:endParaRPr lang="en-US" sz="850" dirty="0"/>
          </a:p>
        </p:txBody>
      </p:sp>
      <p:cxnSp>
        <p:nvCxnSpPr>
          <p:cNvPr id="94" name="Straight Connector 93"/>
          <p:cNvCxnSpPr/>
          <p:nvPr/>
        </p:nvCxnSpPr>
        <p:spPr>
          <a:xfrm>
            <a:off x="2867693" y="2223553"/>
            <a:ext cx="0" cy="352999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7" name="Pentagon 56"/>
          <p:cNvSpPr/>
          <p:nvPr/>
        </p:nvSpPr>
        <p:spPr>
          <a:xfrm>
            <a:off x="1838647" y="4237042"/>
            <a:ext cx="2257598" cy="12661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Expansion of Model</a:t>
            </a:r>
            <a:endParaRPr lang="en-US" sz="850" dirty="0"/>
          </a:p>
        </p:txBody>
      </p:sp>
      <p:sp>
        <p:nvSpPr>
          <p:cNvPr id="69" name="Pentagon 68"/>
          <p:cNvSpPr/>
          <p:nvPr/>
        </p:nvSpPr>
        <p:spPr>
          <a:xfrm>
            <a:off x="1162223" y="4730015"/>
            <a:ext cx="2970195" cy="143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Governance / Operational Plan</a:t>
            </a:r>
            <a:endParaRPr lang="en-US" sz="850" dirty="0"/>
          </a:p>
        </p:txBody>
      </p:sp>
      <p:sp>
        <p:nvSpPr>
          <p:cNvPr id="49" name="Pentagon 48"/>
          <p:cNvSpPr/>
          <p:nvPr/>
        </p:nvSpPr>
        <p:spPr>
          <a:xfrm>
            <a:off x="1171756" y="3512544"/>
            <a:ext cx="2924489" cy="1473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Governance / Operational Plan</a:t>
            </a:r>
            <a:endParaRPr lang="en-US" sz="850" dirty="0"/>
          </a:p>
        </p:txBody>
      </p:sp>
      <p:sp>
        <p:nvSpPr>
          <p:cNvPr id="106" name="Pentagon 105"/>
          <p:cNvSpPr/>
          <p:nvPr/>
        </p:nvSpPr>
        <p:spPr>
          <a:xfrm>
            <a:off x="1836762" y="5453437"/>
            <a:ext cx="2281114" cy="1207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Expansion of Model</a:t>
            </a:r>
            <a:endParaRPr lang="en-US" sz="850" dirty="0"/>
          </a:p>
        </p:txBody>
      </p:sp>
      <p:sp>
        <p:nvSpPr>
          <p:cNvPr id="52" name="Pentagon 51"/>
          <p:cNvSpPr/>
          <p:nvPr/>
        </p:nvSpPr>
        <p:spPr>
          <a:xfrm>
            <a:off x="1171757" y="3766755"/>
            <a:ext cx="5675969" cy="1521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Technical Analysis &amp; Negotiations</a:t>
            </a:r>
            <a:endParaRPr lang="en-US" sz="850" dirty="0"/>
          </a:p>
        </p:txBody>
      </p:sp>
      <p:sp>
        <p:nvSpPr>
          <p:cNvPr id="109" name="Pentagon 108"/>
          <p:cNvSpPr/>
          <p:nvPr/>
        </p:nvSpPr>
        <p:spPr>
          <a:xfrm>
            <a:off x="1160044" y="4952909"/>
            <a:ext cx="5675969" cy="1521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smtClean="0"/>
              <a:t>Technical Analysis &amp; Negotiations</a:t>
            </a:r>
            <a:endParaRPr lang="en-US" sz="850" dirty="0"/>
          </a:p>
        </p:txBody>
      </p:sp>
      <p:sp>
        <p:nvSpPr>
          <p:cNvPr id="112" name="Diamond 111"/>
          <p:cNvSpPr/>
          <p:nvPr/>
        </p:nvSpPr>
        <p:spPr>
          <a:xfrm>
            <a:off x="2090572"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494536"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898500"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686608"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3282644"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3878680"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070752"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66788"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6262824"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1031109"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4474716"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6858860"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7454896"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8050932"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8646968"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9243004"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0435076"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9839040" y="6514868"/>
            <a:ext cx="143123" cy="14312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rot="16200000">
            <a:off x="-137395" y="6177771"/>
            <a:ext cx="898792" cy="461665"/>
          </a:xfrm>
          <a:prstGeom prst="rect">
            <a:avLst/>
          </a:prstGeom>
          <a:noFill/>
        </p:spPr>
        <p:txBody>
          <a:bodyPr wrap="square" rtlCol="0">
            <a:spAutoFit/>
          </a:bodyPr>
          <a:lstStyle/>
          <a:p>
            <a:r>
              <a:rPr lang="en-US" sz="1200" dirty="0" smtClean="0"/>
              <a:t>Board Reviews</a:t>
            </a:r>
            <a:endParaRPr lang="en-US" sz="1200" dirty="0"/>
          </a:p>
        </p:txBody>
      </p:sp>
      <p:sp>
        <p:nvSpPr>
          <p:cNvPr id="4" name="TextBox 3"/>
          <p:cNvSpPr txBox="1"/>
          <p:nvPr/>
        </p:nvSpPr>
        <p:spPr>
          <a:xfrm>
            <a:off x="8405191" y="3766368"/>
            <a:ext cx="3474720" cy="1569660"/>
          </a:xfrm>
          <a:prstGeom prst="rect">
            <a:avLst/>
          </a:prstGeom>
          <a:noFill/>
          <a:ln>
            <a:solidFill>
              <a:schemeClr val="accent1"/>
            </a:solidFill>
          </a:ln>
        </p:spPr>
        <p:txBody>
          <a:bodyPr wrap="square" rtlCol="0">
            <a:spAutoFit/>
          </a:bodyPr>
          <a:lstStyle/>
          <a:p>
            <a:r>
              <a:rPr lang="en-US" sz="1600" i="1" dirty="0" smtClean="0"/>
              <a:t>The Roadmap ties key decisions to corresponding relevant </a:t>
            </a:r>
            <a:r>
              <a:rPr lang="en-US" sz="1600" i="1" dirty="0"/>
              <a:t>milestones (e.g</a:t>
            </a:r>
            <a:r>
              <a:rPr lang="en-US" sz="1600" i="1" dirty="0" smtClean="0"/>
              <a:t>., legal/financial viability and responsibilities understood before </a:t>
            </a:r>
            <a:r>
              <a:rPr lang="en-US" sz="1600" i="1" dirty="0"/>
              <a:t>contracts in place and </a:t>
            </a:r>
            <a:r>
              <a:rPr lang="en-US" sz="1600" i="1" dirty="0" smtClean="0"/>
              <a:t>designs </a:t>
            </a:r>
            <a:r>
              <a:rPr lang="en-US" sz="1600" i="1" dirty="0"/>
              <a:t>substantially advanced</a:t>
            </a:r>
            <a:r>
              <a:rPr lang="en-US" sz="1600" i="1" dirty="0" smtClean="0"/>
              <a:t>)</a:t>
            </a:r>
            <a:endParaRPr lang="en-US" sz="1600" i="1" dirty="0"/>
          </a:p>
        </p:txBody>
      </p:sp>
      <p:sp>
        <p:nvSpPr>
          <p:cNvPr id="5" name="TextBox 4"/>
          <p:cNvSpPr txBox="1"/>
          <p:nvPr/>
        </p:nvSpPr>
        <p:spPr>
          <a:xfrm>
            <a:off x="8953124" y="5427158"/>
            <a:ext cx="2778642" cy="253916"/>
          </a:xfrm>
          <a:prstGeom prst="rect">
            <a:avLst/>
          </a:prstGeom>
          <a:noFill/>
        </p:spPr>
        <p:txBody>
          <a:bodyPr wrap="square" rtlCol="0">
            <a:spAutoFit/>
          </a:bodyPr>
          <a:lstStyle/>
          <a:p>
            <a:r>
              <a:rPr lang="en-US" sz="1000" i="1" dirty="0" smtClean="0"/>
              <a:t>Note: Working Schedule is subject to change</a:t>
            </a:r>
            <a:endParaRPr lang="en-US" sz="1000" i="1" dirty="0"/>
          </a:p>
        </p:txBody>
      </p:sp>
    </p:spTree>
    <p:extLst>
      <p:ext uri="{BB962C8B-B14F-4D97-AF65-F5344CB8AC3E}">
        <p14:creationId xmlns:p14="http://schemas.microsoft.com/office/powerpoint/2010/main" val="3164473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3"/>
          <p:cNvPicPr preferRelativeResize="0"/>
          <p:nvPr/>
        </p:nvPicPr>
        <p:blipFill rotWithShape="1">
          <a:blip r:embed="rId3">
            <a:alphaModFix/>
          </a:blip>
          <a:srcRect/>
          <a:stretch/>
        </p:blipFill>
        <p:spPr>
          <a:xfrm>
            <a:off x="3754830" y="1509825"/>
            <a:ext cx="4214094" cy="1123020"/>
          </a:xfrm>
          <a:prstGeom prst="rect">
            <a:avLst/>
          </a:prstGeom>
          <a:noFill/>
          <a:ln>
            <a:noFill/>
          </a:ln>
        </p:spPr>
      </p:pic>
      <p:sp>
        <p:nvSpPr>
          <p:cNvPr id="292" name="Google Shape;292;p3"/>
          <p:cNvSpPr txBox="1"/>
          <p:nvPr/>
        </p:nvSpPr>
        <p:spPr>
          <a:xfrm>
            <a:off x="601434" y="347130"/>
            <a:ext cx="10343322" cy="831125"/>
          </a:xfrm>
          <a:prstGeom prst="rect">
            <a:avLst/>
          </a:prstGeom>
          <a:noFill/>
          <a:ln>
            <a:noFill/>
          </a:ln>
        </p:spPr>
        <p:txBody>
          <a:bodyPr spcFirstLastPara="1" wrap="square" lIns="91425" tIns="45700" rIns="91425" bIns="45700" anchor="t" anchorCtr="0">
            <a:normAutofit/>
          </a:bodyPr>
          <a:lstStyle>
            <a:defPPr>
              <a:defRPr lang="en-US"/>
            </a:defPPr>
            <a:lvl1pPr marR="0" lvl="0" indent="0">
              <a:lnSpc>
                <a:spcPct val="123076"/>
              </a:lnSpc>
              <a:spcBef>
                <a:spcPts val="0"/>
              </a:spcBef>
              <a:spcAft>
                <a:spcPts val="0"/>
              </a:spcAft>
              <a:buClr>
                <a:srgbClr val="05406D"/>
              </a:buClr>
              <a:buSzPts val="2600"/>
              <a:buFont typeface="Roboto"/>
              <a:buNone/>
              <a:defRPr sz="2600" b="1">
                <a:solidFill>
                  <a:srgbClr val="05406D"/>
                </a:solidFill>
                <a:latin typeface="Roboto"/>
                <a:ea typeface="Roboto"/>
                <a:cs typeface="Roboto"/>
              </a:defRPr>
            </a:lvl1pPr>
          </a:lstStyle>
          <a:p>
            <a:r>
              <a:rPr lang="en-US" dirty="0" smtClean="0">
                <a:sym typeface="Roboto"/>
              </a:rPr>
              <a:t>Visioning and Process</a:t>
            </a:r>
            <a:endParaRPr dirty="0"/>
          </a:p>
          <a:p>
            <a:endParaRPr dirty="0">
              <a:sym typeface="Roboto"/>
            </a:endParaRPr>
          </a:p>
        </p:txBody>
      </p:sp>
      <p:pic>
        <p:nvPicPr>
          <p:cNvPr id="14" name="Google Shape;371;p8"/>
          <p:cNvPicPr preferRelativeResize="0"/>
          <p:nvPr/>
        </p:nvPicPr>
        <p:blipFill rotWithShape="1">
          <a:blip r:embed="rId4">
            <a:alphaModFix/>
          </a:blip>
          <a:srcRect l="1" r="-1078"/>
          <a:stretch/>
        </p:blipFill>
        <p:spPr>
          <a:xfrm>
            <a:off x="3620158" y="3665683"/>
            <a:ext cx="4624624" cy="2248681"/>
          </a:xfrm>
          <a:prstGeom prst="rect">
            <a:avLst/>
          </a:prstGeom>
          <a:noFill/>
          <a:ln>
            <a:noFill/>
          </a:ln>
        </p:spPr>
      </p:pic>
      <p:pic>
        <p:nvPicPr>
          <p:cNvPr id="1026" name="Picture 2" descr="https://lh3.googleusercontent.com/RwXU1knCsRtN-V7iEK5Lrz2rxtCsfZGD5D4zFLmJ6MWrqefmlecBNjCEuXWzuZ7uIonmv3vOu4tWGRmAG0wAgkjaikAHzM5CVmI6rJdeH4rQrHcZkAFUL6e40Imhp1lqcg_SSf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300" y="3485357"/>
            <a:ext cx="1249256" cy="260933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622530" y="3652354"/>
            <a:ext cx="799091" cy="2442338"/>
            <a:chOff x="7636436" y="3912641"/>
            <a:chExt cx="866516" cy="2586990"/>
          </a:xfrm>
        </p:grpSpPr>
        <p:grpSp>
          <p:nvGrpSpPr>
            <p:cNvPr id="16" name="Group 15"/>
            <p:cNvGrpSpPr/>
            <p:nvPr/>
          </p:nvGrpSpPr>
          <p:grpSpPr>
            <a:xfrm>
              <a:off x="7636436" y="5662663"/>
              <a:ext cx="866516" cy="836968"/>
              <a:chOff x="838200" y="4808404"/>
              <a:chExt cx="1169544" cy="1169544"/>
            </a:xfrm>
            <a:solidFill>
              <a:schemeClr val="accent1">
                <a:lumMod val="60000"/>
                <a:lumOff val="40000"/>
              </a:schemeClr>
            </a:solidFill>
          </p:grpSpPr>
          <p:grpSp>
            <p:nvGrpSpPr>
              <p:cNvPr id="17" name="Group 16"/>
              <p:cNvGrpSpPr/>
              <p:nvPr/>
            </p:nvGrpSpPr>
            <p:grpSpPr>
              <a:xfrm>
                <a:off x="838200" y="4808404"/>
                <a:ext cx="1169544" cy="1169544"/>
                <a:chOff x="2760518" y="2734"/>
                <a:chExt cx="1169544" cy="1169544"/>
              </a:xfrm>
              <a:grpFill/>
            </p:grpSpPr>
            <p:sp>
              <p:nvSpPr>
                <p:cNvPr id="19" name="Oval 18"/>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200" kern="1200" dirty="0"/>
                </a:p>
              </p:txBody>
            </p:sp>
          </p:grpSp>
          <p:pic>
            <p:nvPicPr>
              <p:cNvPr id="18" name="Graphic 4" descr="Cycling with solid fill">
                <a:extLst>
                  <a:ext uri="{FF2B5EF4-FFF2-40B4-BE49-F238E27FC236}">
                    <a16:creationId xmlns:lc="http://schemas.openxmlformats.org/drawingml/2006/lockedCanvas" xmlns:a16="http://schemas.microsoft.com/office/drawing/2014/main" xmlns="" id="{33F963EE-DF3C-4734-B682-D9A7A6EC81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8"/>
                  </a:ext>
                </a:extLst>
              </a:blip>
              <a:stretch>
                <a:fillRect/>
              </a:stretch>
            </p:blipFill>
            <p:spPr>
              <a:xfrm>
                <a:off x="1055276" y="5033007"/>
                <a:ext cx="729736" cy="729736"/>
              </a:xfrm>
              <a:prstGeom prst="rect">
                <a:avLst/>
              </a:prstGeom>
              <a:grpFill/>
            </p:spPr>
          </p:pic>
        </p:grpSp>
        <p:grpSp>
          <p:nvGrpSpPr>
            <p:cNvPr id="21" name="Group 20"/>
            <p:cNvGrpSpPr/>
            <p:nvPr/>
          </p:nvGrpSpPr>
          <p:grpSpPr>
            <a:xfrm>
              <a:off x="7636436" y="3912641"/>
              <a:ext cx="866516" cy="836968"/>
              <a:chOff x="838200" y="1843554"/>
              <a:chExt cx="1169544" cy="1169544"/>
            </a:xfrm>
          </p:grpSpPr>
          <p:grpSp>
            <p:nvGrpSpPr>
              <p:cNvPr id="22" name="Group 21"/>
              <p:cNvGrpSpPr/>
              <p:nvPr/>
            </p:nvGrpSpPr>
            <p:grpSpPr>
              <a:xfrm>
                <a:off x="838200" y="1843554"/>
                <a:ext cx="1169544" cy="1169544"/>
                <a:chOff x="2760518" y="2734"/>
                <a:chExt cx="1169544" cy="1169544"/>
              </a:xfrm>
              <a:solidFill>
                <a:schemeClr val="accent1">
                  <a:lumMod val="60000"/>
                  <a:lumOff val="40000"/>
                </a:schemeClr>
              </a:solidFill>
            </p:grpSpPr>
            <p:sp>
              <p:nvSpPr>
                <p:cNvPr id="24" name="Oval 23"/>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200" kern="1200" dirty="0"/>
                </a:p>
              </p:txBody>
            </p:sp>
          </p:grpSp>
          <p:pic>
            <p:nvPicPr>
              <p:cNvPr id="23" name="Graphic 6" descr="Renewable Energy with solid fill">
                <a:extLst>
                  <a:ext uri="{FF2B5EF4-FFF2-40B4-BE49-F238E27FC236}">
                    <a16:creationId xmlns:lc="http://schemas.openxmlformats.org/drawingml/2006/lockedCanvas" xmlns:a16="http://schemas.microsoft.com/office/drawing/2014/main" xmlns="" id="{18AB3315-8B90-4D29-AC7B-6BCD541034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0"/>
                  </a:ext>
                </a:extLst>
              </a:blip>
              <a:stretch>
                <a:fillRect/>
              </a:stretch>
            </p:blipFill>
            <p:spPr>
              <a:xfrm>
                <a:off x="1060932" y="2073783"/>
                <a:ext cx="729736" cy="729736"/>
              </a:xfrm>
              <a:prstGeom prst="rect">
                <a:avLst/>
              </a:prstGeom>
            </p:spPr>
          </p:pic>
        </p:grpSp>
        <p:grpSp>
          <p:nvGrpSpPr>
            <p:cNvPr id="26" name="Group 25"/>
            <p:cNvGrpSpPr/>
            <p:nvPr/>
          </p:nvGrpSpPr>
          <p:grpSpPr>
            <a:xfrm>
              <a:off x="7636436" y="4781046"/>
              <a:ext cx="866516" cy="836968"/>
              <a:chOff x="838200" y="3264712"/>
              <a:chExt cx="1169544" cy="1169544"/>
            </a:xfrm>
            <a:solidFill>
              <a:schemeClr val="accent1">
                <a:lumMod val="60000"/>
                <a:lumOff val="40000"/>
              </a:schemeClr>
            </a:solidFill>
          </p:grpSpPr>
          <p:grpSp>
            <p:nvGrpSpPr>
              <p:cNvPr id="27" name="Group 26"/>
              <p:cNvGrpSpPr/>
              <p:nvPr/>
            </p:nvGrpSpPr>
            <p:grpSpPr>
              <a:xfrm>
                <a:off x="838200" y="3264712"/>
                <a:ext cx="1169544" cy="1169544"/>
                <a:chOff x="2760518" y="2734"/>
                <a:chExt cx="1169544" cy="1169544"/>
              </a:xfrm>
              <a:grpFill/>
            </p:grpSpPr>
            <p:sp>
              <p:nvSpPr>
                <p:cNvPr id="29" name="Oval 28"/>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200" kern="1200" dirty="0"/>
                </a:p>
              </p:txBody>
            </p:sp>
          </p:grpSp>
          <p:pic>
            <p:nvPicPr>
              <p:cNvPr id="28" name="Graphic 8" descr="Internet Of Things outline">
                <a:extLst>
                  <a:ext uri="{FF2B5EF4-FFF2-40B4-BE49-F238E27FC236}">
                    <a16:creationId xmlns:lc="http://schemas.openxmlformats.org/drawingml/2006/lockedCanvas" xmlns:a16="http://schemas.microsoft.com/office/drawing/2014/main" xmlns="" id="{8828F4C5-E808-41E0-9FFA-9E4696111A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tretch>
                <a:fillRect/>
              </a:stretch>
            </p:blipFill>
            <p:spPr>
              <a:xfrm>
                <a:off x="1060932" y="3498378"/>
                <a:ext cx="729736" cy="729736"/>
              </a:xfrm>
              <a:prstGeom prst="rect">
                <a:avLst/>
              </a:prstGeom>
              <a:grpFill/>
            </p:spPr>
          </p:pic>
        </p:grpSp>
      </p:grpSp>
      <p:pic>
        <p:nvPicPr>
          <p:cNvPr id="3" name="Picture 2"/>
          <p:cNvPicPr>
            <a:picLocks noChangeAspect="1"/>
          </p:cNvPicPr>
          <p:nvPr/>
        </p:nvPicPr>
        <p:blipFill>
          <a:blip r:embed="rId13"/>
          <a:stretch>
            <a:fillRect/>
          </a:stretch>
        </p:blipFill>
        <p:spPr>
          <a:xfrm>
            <a:off x="8831220" y="1413505"/>
            <a:ext cx="2372487" cy="1349209"/>
          </a:xfrm>
          <a:prstGeom prst="rect">
            <a:avLst/>
          </a:prstGeom>
        </p:spPr>
      </p:pic>
      <p:pic>
        <p:nvPicPr>
          <p:cNvPr id="4" name="Picture 3"/>
          <p:cNvPicPr>
            <a:picLocks noChangeAspect="1"/>
          </p:cNvPicPr>
          <p:nvPr/>
        </p:nvPicPr>
        <p:blipFill>
          <a:blip r:embed="rId14"/>
          <a:stretch>
            <a:fillRect/>
          </a:stretch>
        </p:blipFill>
        <p:spPr>
          <a:xfrm>
            <a:off x="535430" y="1583994"/>
            <a:ext cx="2378594" cy="1128716"/>
          </a:xfrm>
          <a:prstGeom prst="rect">
            <a:avLst/>
          </a:prstGeom>
        </p:spPr>
      </p:pic>
      <p:sp>
        <p:nvSpPr>
          <p:cNvPr id="38" name="TextBox 37"/>
          <p:cNvSpPr txBox="1"/>
          <p:nvPr/>
        </p:nvSpPr>
        <p:spPr>
          <a:xfrm>
            <a:off x="992379" y="2712710"/>
            <a:ext cx="1559442" cy="523220"/>
          </a:xfrm>
          <a:prstGeom prst="rect">
            <a:avLst/>
          </a:prstGeom>
          <a:noFill/>
        </p:spPr>
        <p:txBody>
          <a:bodyPr wrap="square" rtlCol="0">
            <a:spAutoFit/>
          </a:bodyPr>
          <a:lstStyle/>
          <a:p>
            <a:pPr algn="ctr"/>
            <a:r>
              <a:rPr lang="en-US" sz="1400" b="1" dirty="0" smtClean="0"/>
              <a:t>Robust Public Engagement</a:t>
            </a:r>
            <a:endParaRPr lang="en-US" sz="1400" b="1" dirty="0"/>
          </a:p>
        </p:txBody>
      </p:sp>
      <p:sp>
        <p:nvSpPr>
          <p:cNvPr id="39" name="TextBox 38"/>
          <p:cNvSpPr txBox="1"/>
          <p:nvPr/>
        </p:nvSpPr>
        <p:spPr>
          <a:xfrm>
            <a:off x="4749210" y="2712710"/>
            <a:ext cx="2679404" cy="523220"/>
          </a:xfrm>
          <a:prstGeom prst="rect">
            <a:avLst/>
          </a:prstGeom>
          <a:noFill/>
        </p:spPr>
        <p:txBody>
          <a:bodyPr wrap="square" rtlCol="0">
            <a:spAutoFit/>
          </a:bodyPr>
          <a:lstStyle/>
          <a:p>
            <a:pPr algn="ctr"/>
            <a:r>
              <a:rPr lang="en-US" sz="1400" b="1" dirty="0" smtClean="0"/>
              <a:t>Working Groups - Community Leaders and Experts </a:t>
            </a:r>
            <a:endParaRPr lang="en-US" sz="1400" b="1" dirty="0"/>
          </a:p>
        </p:txBody>
      </p:sp>
      <p:sp>
        <p:nvSpPr>
          <p:cNvPr id="40" name="TextBox 39"/>
          <p:cNvSpPr txBox="1"/>
          <p:nvPr/>
        </p:nvSpPr>
        <p:spPr>
          <a:xfrm>
            <a:off x="9263807" y="2807363"/>
            <a:ext cx="1559442" cy="523220"/>
          </a:xfrm>
          <a:prstGeom prst="rect">
            <a:avLst/>
          </a:prstGeom>
          <a:noFill/>
        </p:spPr>
        <p:txBody>
          <a:bodyPr wrap="square" rtlCol="0">
            <a:spAutoFit/>
          </a:bodyPr>
          <a:lstStyle/>
          <a:p>
            <a:pPr algn="ctr"/>
            <a:r>
              <a:rPr lang="en-US" sz="1400" b="1" dirty="0" smtClean="0"/>
              <a:t>World Class Framework Plan</a:t>
            </a:r>
            <a:endParaRPr lang="en-US" sz="1400" b="1" dirty="0"/>
          </a:p>
        </p:txBody>
      </p:sp>
      <p:sp>
        <p:nvSpPr>
          <p:cNvPr id="41" name="TextBox 40"/>
          <p:cNvSpPr txBox="1"/>
          <p:nvPr/>
        </p:nvSpPr>
        <p:spPr>
          <a:xfrm>
            <a:off x="549607" y="6117679"/>
            <a:ext cx="2161743" cy="523220"/>
          </a:xfrm>
          <a:prstGeom prst="rect">
            <a:avLst/>
          </a:prstGeom>
          <a:noFill/>
        </p:spPr>
        <p:txBody>
          <a:bodyPr wrap="square" rtlCol="0">
            <a:spAutoFit/>
          </a:bodyPr>
          <a:lstStyle/>
          <a:p>
            <a:pPr algn="ctr"/>
            <a:r>
              <a:rPr lang="en-US" sz="1400" b="1" dirty="0" smtClean="0"/>
              <a:t>Studies Based on Framework Plan Goals</a:t>
            </a:r>
            <a:endParaRPr lang="en-US" sz="1400" b="1" dirty="0"/>
          </a:p>
        </p:txBody>
      </p:sp>
      <p:sp>
        <p:nvSpPr>
          <p:cNvPr id="42" name="TextBox 41"/>
          <p:cNvSpPr txBox="1"/>
          <p:nvPr/>
        </p:nvSpPr>
        <p:spPr>
          <a:xfrm>
            <a:off x="5082156" y="6233770"/>
            <a:ext cx="1559442" cy="307777"/>
          </a:xfrm>
          <a:prstGeom prst="rect">
            <a:avLst/>
          </a:prstGeom>
          <a:noFill/>
        </p:spPr>
        <p:txBody>
          <a:bodyPr wrap="square" rtlCol="0">
            <a:spAutoFit/>
          </a:bodyPr>
          <a:lstStyle/>
          <a:p>
            <a:pPr algn="ctr"/>
            <a:r>
              <a:rPr lang="en-US" sz="1400" b="1" dirty="0" smtClean="0"/>
              <a:t>Program Synthesis </a:t>
            </a:r>
            <a:endParaRPr lang="en-US" sz="1400" b="1" dirty="0"/>
          </a:p>
        </p:txBody>
      </p:sp>
      <p:sp>
        <p:nvSpPr>
          <p:cNvPr id="43" name="TextBox 42"/>
          <p:cNvSpPr txBox="1"/>
          <p:nvPr/>
        </p:nvSpPr>
        <p:spPr>
          <a:xfrm>
            <a:off x="9148752" y="6210169"/>
            <a:ext cx="1750511" cy="523220"/>
          </a:xfrm>
          <a:prstGeom prst="rect">
            <a:avLst/>
          </a:prstGeom>
          <a:noFill/>
        </p:spPr>
        <p:txBody>
          <a:bodyPr wrap="square" rtlCol="0">
            <a:spAutoFit/>
          </a:bodyPr>
          <a:lstStyle/>
          <a:p>
            <a:pPr algn="ctr"/>
            <a:r>
              <a:rPr lang="en-US" sz="1400" b="1" dirty="0" smtClean="0"/>
              <a:t>Extensive Preliminary Reports</a:t>
            </a:r>
            <a:endParaRPr lang="en-US" sz="1400" b="1" dirty="0"/>
          </a:p>
        </p:txBody>
      </p:sp>
      <p:cxnSp>
        <p:nvCxnSpPr>
          <p:cNvPr id="59" name="Straight Arrow Connector 58"/>
          <p:cNvCxnSpPr/>
          <p:nvPr/>
        </p:nvCxnSpPr>
        <p:spPr>
          <a:xfrm>
            <a:off x="7968924" y="2148352"/>
            <a:ext cx="7648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1026" idx="3"/>
          </p:cNvCxnSpPr>
          <p:nvPr/>
        </p:nvCxnSpPr>
        <p:spPr>
          <a:xfrm flipV="1">
            <a:off x="2530556" y="4790023"/>
            <a:ext cx="928577" cy="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361806" y="4750727"/>
            <a:ext cx="928577" cy="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3129516" y="2148352"/>
            <a:ext cx="69820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8" name="Elbow Connector 267"/>
          <p:cNvCxnSpPr>
            <a:stCxn id="3" idx="3"/>
            <a:endCxn id="1026" idx="1"/>
          </p:cNvCxnSpPr>
          <p:nvPr/>
        </p:nvCxnSpPr>
        <p:spPr>
          <a:xfrm flipH="1">
            <a:off x="1281300" y="2088110"/>
            <a:ext cx="9922407" cy="2701915"/>
          </a:xfrm>
          <a:prstGeom prst="bentConnector5">
            <a:avLst>
              <a:gd name="adj1" fmla="val -2304"/>
              <a:gd name="adj2" fmla="val 46473"/>
              <a:gd name="adj3" fmla="val 102304"/>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0753768" y="4790023"/>
            <a:ext cx="928577" cy="2"/>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21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22" descr="A person standing next to a bus&#10;&#10;Description automatically generated"/>
          <p:cNvPicPr preferRelativeResize="0"/>
          <p:nvPr/>
        </p:nvPicPr>
        <p:blipFill rotWithShape="1">
          <a:blip r:embed="rId3">
            <a:alphaModFix/>
          </a:blip>
          <a:srcRect l="22265" r="20025"/>
          <a:stretch/>
        </p:blipFill>
        <p:spPr>
          <a:xfrm>
            <a:off x="475851" y="1846999"/>
            <a:ext cx="1487687" cy="1452568"/>
          </a:xfrm>
          <a:prstGeom prst="flowChartConnector">
            <a:avLst/>
          </a:prstGeom>
          <a:noFill/>
          <a:ln>
            <a:noFill/>
          </a:ln>
        </p:spPr>
      </p:pic>
      <p:sp>
        <p:nvSpPr>
          <p:cNvPr id="622" name="Google Shape;622;p22"/>
          <p:cNvSpPr txBox="1">
            <a:spLocks noGrp="1"/>
          </p:cNvSpPr>
          <p:nvPr>
            <p:ph type="title"/>
          </p:nvPr>
        </p:nvSpPr>
        <p:spPr>
          <a:xfrm>
            <a:off x="424745" y="439875"/>
            <a:ext cx="5643600" cy="76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Roboto"/>
              <a:buNone/>
            </a:pPr>
            <a:r>
              <a:rPr lang="en-US"/>
              <a:t>Smart Mobility</a:t>
            </a:r>
            <a:br>
              <a:rPr lang="en-US"/>
            </a:br>
            <a:r>
              <a:rPr lang="en-US" b="0">
                <a:solidFill>
                  <a:srgbClr val="0F73BA"/>
                </a:solidFill>
                <a:latin typeface="Roboto Light"/>
                <a:ea typeface="Roboto Light"/>
                <a:cs typeface="Roboto Light"/>
                <a:sym typeface="Roboto Light"/>
              </a:rPr>
              <a:t>Recommended Scenario</a:t>
            </a:r>
            <a:endParaRPr/>
          </a:p>
        </p:txBody>
      </p:sp>
      <p:cxnSp>
        <p:nvCxnSpPr>
          <p:cNvPr id="623" name="Google Shape;623;p22"/>
          <p:cNvCxnSpPr/>
          <p:nvPr/>
        </p:nvCxnSpPr>
        <p:spPr>
          <a:xfrm>
            <a:off x="2435023" y="1473960"/>
            <a:ext cx="0" cy="5367433"/>
          </a:xfrm>
          <a:prstGeom prst="straightConnector1">
            <a:avLst/>
          </a:prstGeom>
          <a:noFill/>
          <a:ln w="9525" cap="flat" cmpd="sng">
            <a:solidFill>
              <a:schemeClr val="dk1"/>
            </a:solidFill>
            <a:prstDash val="solid"/>
            <a:miter lim="800000"/>
            <a:headEnd type="none" w="sm" len="sm"/>
            <a:tailEnd type="none" w="sm" len="sm"/>
          </a:ln>
        </p:spPr>
      </p:cxnSp>
      <p:cxnSp>
        <p:nvCxnSpPr>
          <p:cNvPr id="624" name="Google Shape;624;p22"/>
          <p:cNvCxnSpPr/>
          <p:nvPr/>
        </p:nvCxnSpPr>
        <p:spPr>
          <a:xfrm>
            <a:off x="4876455" y="1464861"/>
            <a:ext cx="0" cy="5393140"/>
          </a:xfrm>
          <a:prstGeom prst="straightConnector1">
            <a:avLst/>
          </a:prstGeom>
          <a:noFill/>
          <a:ln w="9525" cap="flat" cmpd="sng">
            <a:solidFill>
              <a:schemeClr val="dk1"/>
            </a:solidFill>
            <a:prstDash val="solid"/>
            <a:miter lim="800000"/>
            <a:headEnd type="none" w="sm" len="sm"/>
            <a:tailEnd type="none" w="sm" len="sm"/>
          </a:ln>
        </p:spPr>
      </p:cxnSp>
      <p:cxnSp>
        <p:nvCxnSpPr>
          <p:cNvPr id="625" name="Google Shape;625;p22"/>
          <p:cNvCxnSpPr/>
          <p:nvPr/>
        </p:nvCxnSpPr>
        <p:spPr>
          <a:xfrm>
            <a:off x="7314853" y="1501253"/>
            <a:ext cx="0" cy="5340139"/>
          </a:xfrm>
          <a:prstGeom prst="straightConnector1">
            <a:avLst/>
          </a:prstGeom>
          <a:noFill/>
          <a:ln w="9525" cap="flat" cmpd="sng">
            <a:solidFill>
              <a:schemeClr val="dk1"/>
            </a:solidFill>
            <a:prstDash val="solid"/>
            <a:miter lim="800000"/>
            <a:headEnd type="none" w="sm" len="sm"/>
            <a:tailEnd type="none" w="sm" len="sm"/>
          </a:ln>
        </p:spPr>
      </p:cxnSp>
      <p:cxnSp>
        <p:nvCxnSpPr>
          <p:cNvPr id="626" name="Google Shape;626;p22"/>
          <p:cNvCxnSpPr/>
          <p:nvPr/>
        </p:nvCxnSpPr>
        <p:spPr>
          <a:xfrm>
            <a:off x="9756287" y="1510352"/>
            <a:ext cx="0" cy="5347648"/>
          </a:xfrm>
          <a:prstGeom prst="straightConnector1">
            <a:avLst/>
          </a:prstGeom>
          <a:noFill/>
          <a:ln w="9525" cap="flat" cmpd="sng">
            <a:solidFill>
              <a:schemeClr val="dk1"/>
            </a:solidFill>
            <a:prstDash val="solid"/>
            <a:miter lim="800000"/>
            <a:headEnd type="none" w="sm" len="sm"/>
            <a:tailEnd type="none" w="sm" len="sm"/>
          </a:ln>
        </p:spPr>
      </p:cxnSp>
      <p:sp>
        <p:nvSpPr>
          <p:cNvPr id="627" name="Google Shape;627;p22"/>
          <p:cNvSpPr txBox="1"/>
          <p:nvPr/>
        </p:nvSpPr>
        <p:spPr>
          <a:xfrm>
            <a:off x="0" y="1428467"/>
            <a:ext cx="2438400" cy="31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rgbClr val="000000"/>
                </a:solidFill>
                <a:latin typeface="Roboto"/>
                <a:ea typeface="Roboto"/>
                <a:cs typeface="Roboto"/>
                <a:sym typeface="Roboto"/>
              </a:rPr>
              <a:t>Circulator</a:t>
            </a:r>
            <a:endParaRPr/>
          </a:p>
        </p:txBody>
      </p:sp>
      <p:sp>
        <p:nvSpPr>
          <p:cNvPr id="628" name="Google Shape;628;p22"/>
          <p:cNvSpPr txBox="1"/>
          <p:nvPr/>
        </p:nvSpPr>
        <p:spPr>
          <a:xfrm>
            <a:off x="2438400" y="1340513"/>
            <a:ext cx="2438400" cy="5438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rgbClr val="000000"/>
                </a:solidFill>
                <a:latin typeface="Roboto"/>
                <a:ea typeface="Roboto"/>
                <a:cs typeface="Roboto"/>
                <a:sym typeface="Roboto"/>
              </a:rPr>
              <a:t>Active Transportation + Micromobility</a:t>
            </a:r>
            <a:endParaRPr/>
          </a:p>
        </p:txBody>
      </p:sp>
      <p:sp>
        <p:nvSpPr>
          <p:cNvPr id="629" name="Google Shape;629;p22"/>
          <p:cNvSpPr txBox="1"/>
          <p:nvPr/>
        </p:nvSpPr>
        <p:spPr>
          <a:xfrm>
            <a:off x="4885899" y="1440598"/>
            <a:ext cx="2438400" cy="31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rgbClr val="000000"/>
                </a:solidFill>
                <a:latin typeface="Roboto"/>
                <a:ea typeface="Roboto"/>
                <a:cs typeface="Roboto"/>
                <a:sym typeface="Roboto"/>
              </a:rPr>
              <a:t>Car Share</a:t>
            </a:r>
            <a:endParaRPr/>
          </a:p>
        </p:txBody>
      </p:sp>
      <p:sp>
        <p:nvSpPr>
          <p:cNvPr id="630" name="Google Shape;630;p22"/>
          <p:cNvSpPr txBox="1"/>
          <p:nvPr/>
        </p:nvSpPr>
        <p:spPr>
          <a:xfrm>
            <a:off x="7315201" y="1452728"/>
            <a:ext cx="2438400" cy="31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rgbClr val="000000"/>
                </a:solidFill>
                <a:latin typeface="Roboto"/>
                <a:ea typeface="Roboto"/>
                <a:cs typeface="Roboto"/>
                <a:sym typeface="Roboto"/>
              </a:rPr>
              <a:t>Mobility Hubs</a:t>
            </a:r>
            <a:endParaRPr/>
          </a:p>
        </p:txBody>
      </p:sp>
      <p:sp>
        <p:nvSpPr>
          <p:cNvPr id="631" name="Google Shape;631;p22"/>
          <p:cNvSpPr txBox="1"/>
          <p:nvPr/>
        </p:nvSpPr>
        <p:spPr>
          <a:xfrm>
            <a:off x="9765731" y="1352644"/>
            <a:ext cx="2438400" cy="5438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rgbClr val="000000"/>
                </a:solidFill>
                <a:latin typeface="Roboto"/>
                <a:ea typeface="Roboto"/>
                <a:cs typeface="Roboto"/>
                <a:sym typeface="Roboto"/>
              </a:rPr>
              <a:t>Mobility as a Service + Mobility Package</a:t>
            </a:r>
            <a:endParaRPr/>
          </a:p>
        </p:txBody>
      </p:sp>
      <p:sp>
        <p:nvSpPr>
          <p:cNvPr id="632" name="Google Shape;632;p22"/>
          <p:cNvSpPr txBox="1"/>
          <p:nvPr/>
        </p:nvSpPr>
        <p:spPr>
          <a:xfrm>
            <a:off x="100083" y="3311858"/>
            <a:ext cx="2338316" cy="3271793"/>
          </a:xfrm>
          <a:prstGeom prst="rect">
            <a:avLst/>
          </a:prstGeom>
          <a:noFill/>
          <a:ln>
            <a:noFill/>
          </a:ln>
        </p:spPr>
        <p:txBody>
          <a:bodyPr spcFirstLastPara="1" wrap="square" lIns="91425" tIns="45700" rIns="91425" bIns="45700" anchor="t" anchorCtr="0">
            <a:spAutoFit/>
          </a:bodyPr>
          <a:lstStyle/>
          <a:p>
            <a:pPr marL="121917" marR="0" lvl="0" indent="-121917" algn="l" rtl="0">
              <a:spcBef>
                <a:spcPts val="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2.3-mile route connecting key destinations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12 vehicles serve stops every 5 minutes during peak periods and 10 minutes off-peak</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Anticipate operating with a driver but preserving pathway to driverless operations as technology improves </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Estimate 900 – 1,000 riders per day at full buildout</a:t>
            </a:r>
            <a:endParaRPr/>
          </a:p>
        </p:txBody>
      </p:sp>
      <p:sp>
        <p:nvSpPr>
          <p:cNvPr id="633" name="Google Shape;633;p22"/>
          <p:cNvSpPr txBox="1"/>
          <p:nvPr/>
        </p:nvSpPr>
        <p:spPr>
          <a:xfrm>
            <a:off x="2541515" y="3323989"/>
            <a:ext cx="2338316" cy="3476914"/>
          </a:xfrm>
          <a:prstGeom prst="rect">
            <a:avLst/>
          </a:prstGeom>
          <a:noFill/>
          <a:ln>
            <a:noFill/>
          </a:ln>
        </p:spPr>
        <p:txBody>
          <a:bodyPr spcFirstLastPara="1" wrap="square" lIns="91425" tIns="45700" rIns="91425" bIns="45700" anchor="t" anchorCtr="0">
            <a:spAutoFit/>
          </a:bodyPr>
          <a:lstStyle/>
          <a:p>
            <a:pPr marL="121917" marR="0" lvl="0" indent="-121917" algn="l" rtl="0">
              <a:spcBef>
                <a:spcPts val="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Fleet of 150 – 200 shared micromobility vehicles (i.e. electric scooters and bikes)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4 shared micromobility vehicles per 1,000 residents/employees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Combination of design and technology solutions to ensure comfort and safety for all users </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Parking and charging standards for both personal and shared micromobility </a:t>
            </a:r>
            <a:endParaRPr/>
          </a:p>
        </p:txBody>
      </p:sp>
      <p:sp>
        <p:nvSpPr>
          <p:cNvPr id="634" name="Google Shape;634;p22"/>
          <p:cNvSpPr txBox="1"/>
          <p:nvPr/>
        </p:nvSpPr>
        <p:spPr>
          <a:xfrm>
            <a:off x="4979914" y="3314889"/>
            <a:ext cx="2338316" cy="2861553"/>
          </a:xfrm>
          <a:prstGeom prst="rect">
            <a:avLst/>
          </a:prstGeom>
          <a:noFill/>
          <a:ln>
            <a:noFill/>
          </a:ln>
        </p:spPr>
        <p:txBody>
          <a:bodyPr spcFirstLastPara="1" wrap="square" lIns="91425" tIns="45700" rIns="91425" bIns="45700" anchor="t" anchorCtr="0">
            <a:spAutoFit/>
          </a:bodyPr>
          <a:lstStyle/>
          <a:p>
            <a:pPr marL="121917" marR="0" lvl="0" indent="-121917" algn="l" rtl="0">
              <a:spcBef>
                <a:spcPts val="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Fleet of 100 – 120 shared, electric vehicles </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16 car shares per 1,000 dwelling units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Mix of incentives and cost sharing to achieve 100% EV share</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Shared cars located in parking facilities, designated on-street parking spaces, and at mobility hubs</a:t>
            </a:r>
            <a:endParaRPr/>
          </a:p>
        </p:txBody>
      </p:sp>
      <p:sp>
        <p:nvSpPr>
          <p:cNvPr id="635" name="Google Shape;635;p22"/>
          <p:cNvSpPr txBox="1"/>
          <p:nvPr/>
        </p:nvSpPr>
        <p:spPr>
          <a:xfrm>
            <a:off x="7412247" y="3308823"/>
            <a:ext cx="2338316" cy="2758960"/>
          </a:xfrm>
          <a:prstGeom prst="rect">
            <a:avLst/>
          </a:prstGeom>
          <a:noFill/>
          <a:ln>
            <a:noFill/>
          </a:ln>
        </p:spPr>
        <p:txBody>
          <a:bodyPr spcFirstLastPara="1" wrap="square" lIns="91425" tIns="45700" rIns="91425" bIns="45700" anchor="t" anchorCtr="0">
            <a:spAutoFit/>
          </a:bodyPr>
          <a:lstStyle/>
          <a:p>
            <a:pPr marL="121917" marR="0" lvl="0" indent="-121917" algn="l" rtl="0">
              <a:spcBef>
                <a:spcPts val="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Hubs at both BRT stations and in district cores enable connections between mobility options along with additional amenities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90% of the site is within a 5-minute walk of a larger (regional or district) hub</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Microhubs located within public space at select circulator stops offer smaller set of amenities </a:t>
            </a:r>
            <a:endParaRPr/>
          </a:p>
        </p:txBody>
      </p:sp>
      <p:sp>
        <p:nvSpPr>
          <p:cNvPr id="636" name="Google Shape;636;p22"/>
          <p:cNvSpPr txBox="1"/>
          <p:nvPr/>
        </p:nvSpPr>
        <p:spPr>
          <a:xfrm>
            <a:off x="9853685" y="3293659"/>
            <a:ext cx="2338316" cy="3784626"/>
          </a:xfrm>
          <a:prstGeom prst="rect">
            <a:avLst/>
          </a:prstGeom>
          <a:noFill/>
          <a:ln>
            <a:noFill/>
          </a:ln>
        </p:spPr>
        <p:txBody>
          <a:bodyPr spcFirstLastPara="1" wrap="square" lIns="91425" tIns="45700" rIns="91425" bIns="45700" anchor="t" anchorCtr="0">
            <a:spAutoFit/>
          </a:bodyPr>
          <a:lstStyle/>
          <a:p>
            <a:pPr marL="121917" marR="0" lvl="0" indent="-121917" algn="l" rtl="0">
              <a:spcBef>
                <a:spcPts val="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App for planning, booking, and paying for trips across different transportation options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Discounted transit passes and free memberships for car share and shared micromobility for residents/employees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Monthly mobility credit applied to use of sustainable modes</a:t>
            </a:r>
            <a:endParaRPr/>
          </a:p>
          <a:p>
            <a:pPr marL="121917" marR="0" lvl="0" indent="-121917" algn="l" rtl="0">
              <a:spcBef>
                <a:spcPts val="800"/>
              </a:spcBef>
              <a:spcAft>
                <a:spcPts val="0"/>
              </a:spcAft>
              <a:buClr>
                <a:srgbClr val="000000"/>
              </a:buClr>
              <a:buSzPts val="1333"/>
              <a:buFont typeface="Arial"/>
              <a:buChar char="•"/>
            </a:pPr>
            <a:r>
              <a:rPr lang="en-US" sz="1333">
                <a:solidFill>
                  <a:srgbClr val="000000"/>
                </a:solidFill>
                <a:latin typeface="Roboto Light"/>
                <a:ea typeface="Roboto Light"/>
                <a:cs typeface="Roboto Light"/>
                <a:sym typeface="Roboto Light"/>
              </a:rPr>
              <a:t>Estimate &gt;25% of residents/employees actively use program</a:t>
            </a:r>
            <a:endParaRPr/>
          </a:p>
          <a:p>
            <a:pPr marL="121917" marR="0" lvl="0" indent="-37271" algn="l" rtl="0">
              <a:spcBef>
                <a:spcPts val="800"/>
              </a:spcBef>
              <a:spcAft>
                <a:spcPts val="0"/>
              </a:spcAft>
              <a:buClr>
                <a:srgbClr val="000000"/>
              </a:buClr>
              <a:buSzPts val="1333"/>
              <a:buFont typeface="Arial"/>
              <a:buNone/>
            </a:pPr>
            <a:endParaRPr sz="1333">
              <a:solidFill>
                <a:srgbClr val="000000"/>
              </a:solidFill>
              <a:latin typeface="Roboto Light"/>
              <a:ea typeface="Roboto Light"/>
              <a:cs typeface="Roboto Light"/>
              <a:sym typeface="Roboto Light"/>
            </a:endParaRPr>
          </a:p>
        </p:txBody>
      </p:sp>
      <p:pic>
        <p:nvPicPr>
          <p:cNvPr id="637" name="Google Shape;637;p22" descr="A person standing next to a car&#10;&#10;Description automatically generated with medium confidence"/>
          <p:cNvPicPr preferRelativeResize="0"/>
          <p:nvPr/>
        </p:nvPicPr>
        <p:blipFill rotWithShape="1">
          <a:blip r:embed="rId4">
            <a:alphaModFix/>
          </a:blip>
          <a:srcRect l="30447" r="5521"/>
          <a:stretch/>
        </p:blipFill>
        <p:spPr>
          <a:xfrm>
            <a:off x="5331725" y="1846638"/>
            <a:ext cx="1510352" cy="1456121"/>
          </a:xfrm>
          <a:prstGeom prst="flowChartConnector">
            <a:avLst/>
          </a:prstGeom>
          <a:noFill/>
          <a:ln>
            <a:noFill/>
          </a:ln>
        </p:spPr>
      </p:pic>
      <p:pic>
        <p:nvPicPr>
          <p:cNvPr id="638" name="Google Shape;638;p22" descr="A person riding a bicycle down a street&#10;&#10;Description automatically generated with low confidence"/>
          <p:cNvPicPr preferRelativeResize="0"/>
          <p:nvPr/>
        </p:nvPicPr>
        <p:blipFill rotWithShape="1">
          <a:blip r:embed="rId5">
            <a:alphaModFix/>
          </a:blip>
          <a:srcRect l="712" t="259" r="39003" b="-258"/>
          <a:stretch/>
        </p:blipFill>
        <p:spPr>
          <a:xfrm>
            <a:off x="2906685" y="1846997"/>
            <a:ext cx="1520595" cy="1455761"/>
          </a:xfrm>
          <a:prstGeom prst="flowChartConnector">
            <a:avLst/>
          </a:prstGeom>
          <a:noFill/>
          <a:ln>
            <a:noFill/>
          </a:ln>
        </p:spPr>
      </p:pic>
      <p:pic>
        <p:nvPicPr>
          <p:cNvPr id="639" name="Google Shape;639;p22"/>
          <p:cNvPicPr preferRelativeResize="0"/>
          <p:nvPr/>
        </p:nvPicPr>
        <p:blipFill rotWithShape="1">
          <a:blip r:embed="rId6">
            <a:alphaModFix/>
          </a:blip>
          <a:srcRect l="15424" r="15425"/>
          <a:stretch/>
        </p:blipFill>
        <p:spPr>
          <a:xfrm>
            <a:off x="7791356" y="1858770"/>
            <a:ext cx="1510352" cy="1456121"/>
          </a:xfrm>
          <a:prstGeom prst="flowChartConnector">
            <a:avLst/>
          </a:prstGeom>
          <a:noFill/>
          <a:ln>
            <a:noFill/>
          </a:ln>
        </p:spPr>
      </p:pic>
      <p:pic>
        <p:nvPicPr>
          <p:cNvPr id="640" name="Google Shape;640;p22"/>
          <p:cNvPicPr preferRelativeResize="0"/>
          <p:nvPr/>
        </p:nvPicPr>
        <p:blipFill rotWithShape="1">
          <a:blip r:embed="rId7">
            <a:alphaModFix/>
          </a:blip>
          <a:srcRect l="-3319" t="-1354" r="-1" b="8896"/>
          <a:stretch/>
        </p:blipFill>
        <p:spPr>
          <a:xfrm>
            <a:off x="10205493" y="1870902"/>
            <a:ext cx="1510352" cy="1456121"/>
          </a:xfrm>
          <a:prstGeom prst="flowChartConnector">
            <a:avLst/>
          </a:prstGeom>
          <a:noFill/>
          <a:ln w="9525" cap="flat" cmpd="sng">
            <a:solidFill>
              <a:srgbClr val="0F406C"/>
            </a:solidFill>
            <a:prstDash val="solid"/>
            <a:round/>
            <a:headEnd type="none" w="sm" len="sm"/>
            <a:tailEnd type="none" w="sm" len="sm"/>
          </a:ln>
        </p:spPr>
      </p:pic>
    </p:spTree>
    <p:extLst>
      <p:ext uri="{BB962C8B-B14F-4D97-AF65-F5344CB8AC3E}">
        <p14:creationId xmlns:p14="http://schemas.microsoft.com/office/powerpoint/2010/main" val="2236536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28" descr="Leaky Tap with solid fill"/>
          <p:cNvPicPr preferRelativeResize="0"/>
          <p:nvPr/>
        </p:nvPicPr>
        <p:blipFill rotWithShape="1">
          <a:blip r:embed="rId3">
            <a:alphaModFix/>
          </a:blip>
          <a:srcRect/>
          <a:stretch/>
        </p:blipFill>
        <p:spPr>
          <a:xfrm>
            <a:off x="10885276" y="305857"/>
            <a:ext cx="990385" cy="990385"/>
          </a:xfrm>
          <a:prstGeom prst="rect">
            <a:avLst/>
          </a:prstGeom>
          <a:noFill/>
          <a:ln>
            <a:noFill/>
          </a:ln>
        </p:spPr>
      </p:pic>
      <p:graphicFrame>
        <p:nvGraphicFramePr>
          <p:cNvPr id="707" name="Google Shape;707;p28"/>
          <p:cNvGraphicFramePr/>
          <p:nvPr/>
        </p:nvGraphicFramePr>
        <p:xfrm>
          <a:off x="381000" y="1522521"/>
          <a:ext cx="11429950" cy="3931925"/>
        </p:xfrm>
        <a:graphic>
          <a:graphicData uri="http://schemas.openxmlformats.org/drawingml/2006/table">
            <a:tbl>
              <a:tblPr>
                <a:noFill/>
              </a:tblPr>
              <a:tblGrid>
                <a:gridCol w="1605575"/>
                <a:gridCol w="1964875"/>
                <a:gridCol w="1964875"/>
                <a:gridCol w="1964875"/>
                <a:gridCol w="1964875"/>
                <a:gridCol w="1964875"/>
              </a:tblGrid>
              <a:tr h="274325">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Baseline</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400" b="1" i="0" u="none" strike="noStrike" cap="none">
                          <a:solidFill>
                            <a:schemeClr val="dk1"/>
                          </a:solidFill>
                          <a:latin typeface="Roboto"/>
                          <a:ea typeface="Roboto"/>
                          <a:cs typeface="Roboto"/>
                          <a:sym typeface="Roboto"/>
                        </a:rPr>
                        <a:t>Good</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Better</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Better+</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Best</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Clr>
                          <a:srgbClr val="FFFFFF"/>
                        </a:buClr>
                        <a:buSzPts val="1400"/>
                        <a:buFont typeface="Roboto"/>
                        <a:buNone/>
                      </a:pPr>
                      <a:r>
                        <a:rPr lang="en-US" sz="1400" b="1" i="0" u="none" strike="noStrike" cap="none">
                          <a:solidFill>
                            <a:srgbClr val="FFFFFF"/>
                          </a:solidFill>
                          <a:latin typeface="Roboto"/>
                          <a:ea typeface="Roboto"/>
                          <a:cs typeface="Roboto"/>
                          <a:sym typeface="Roboto"/>
                        </a:rPr>
                        <a:t>Best +</a:t>
                      </a:r>
                      <a:endParaRPr/>
                    </a:p>
                  </a:txBody>
                  <a:tcPr marL="91450" marR="914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B050"/>
                    </a:solidFill>
                  </a:tcPr>
                </a:tc>
              </a:tr>
              <a:tr h="3657600">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Meets existing Code </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requirements </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Water Efficient Fixtures</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(EPA WaterSense)</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Lawn to Water Efficient Landscape (Minimal) </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Water Efficient Fixtures</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(EPA WaterSense)</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Lawn to Water Efficient Landscape (Moderate)</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Secondary Water for Irrigation (Partial)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Rooftop Rainwater with Barrels </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Water Efficient Fixtures </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(EPA WaterSense)</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Lawn to Water Efficient Landscape </a:t>
                      </a:r>
                      <a:r>
                        <a:rPr lang="en-US" sz="1400" b="0" i="0" u="none" strike="noStrike" cap="none">
                          <a:solidFill>
                            <a:srgbClr val="000000"/>
                          </a:solidFill>
                          <a:latin typeface="Roboto"/>
                          <a:ea typeface="Roboto"/>
                          <a:cs typeface="Roboto"/>
                          <a:sym typeface="Roboto"/>
                        </a:rPr>
                        <a:t/>
                      </a:r>
                      <a:br>
                        <a:rPr lang="en-US" sz="1400" b="0" i="0" u="none" strike="noStrike" cap="none">
                          <a:solidFill>
                            <a:srgbClr val="000000"/>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(Moderate)</a:t>
                      </a:r>
                      <a:endParaRPr sz="1800" u="none" strike="noStrike" cap="none"/>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Secondary Water for Irrigation (100%)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Rooftop Rainwater with Barrels</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Water Efficient Fixtures </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(EPA WaterSense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Lawn to Water Efficient Landscape (Aggressive)</a:t>
                      </a:r>
                      <a:endParaRPr sz="1800" u="none" strike="noStrike" cap="none"/>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Secondary Water for Irrigation (100%)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Rooftop Rainwater with Barrels</a:t>
                      </a: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2"/>
                    </a:solidFill>
                  </a:tcPr>
                </a:tc>
                <a:tc>
                  <a:txBody>
                    <a:bodyPr/>
                    <a:lstStyle/>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Water Efficient Fixtures </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(EPA WaterSense +)</a:t>
                      </a:r>
                      <a:endParaRPr sz="1400" b="0" i="0" u="none" strike="noStrike" cap="none"/>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Lawn to Water Efficient Landscape (Aggressive)</a:t>
                      </a:r>
                      <a:endParaRPr sz="1400" b="0" i="0" u="none" strike="noStrike" cap="none"/>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Secondary Water for Irrigation </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(100%)</a:t>
                      </a:r>
                      <a:endParaRPr sz="1400" b="0" i="0" u="none" strike="noStrike" cap="none"/>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Secondary water for toilet flushing for</a:t>
                      </a:r>
                      <a:br>
                        <a:rPr lang="en-US" sz="1400" b="0" i="0" u="none" strike="noStrike" cap="none">
                          <a:solidFill>
                            <a:schemeClr val="dk1"/>
                          </a:solidFill>
                          <a:latin typeface="Roboto"/>
                          <a:ea typeface="Roboto"/>
                          <a:cs typeface="Roboto"/>
                          <a:sym typeface="Roboto"/>
                        </a:rPr>
                      </a:br>
                      <a:r>
                        <a:rPr lang="en-US" sz="1400" b="0" i="0" u="none" strike="noStrike" cap="none">
                          <a:solidFill>
                            <a:schemeClr val="dk1"/>
                          </a:solidFill>
                          <a:latin typeface="Roboto"/>
                          <a:ea typeface="Roboto"/>
                          <a:cs typeface="Roboto"/>
                          <a:sym typeface="Roboto"/>
                        </a:rPr>
                        <a:t>NonRes</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Roboto"/>
                          <a:ea typeface="Roboto"/>
                          <a:cs typeface="Roboto"/>
                          <a:sym typeface="Roboto"/>
                        </a:rPr>
                        <a:t>Rooftop Rainwater with Barrels</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2"/>
                    </a:solidFill>
                  </a:tcPr>
                </a:tc>
              </a:tr>
            </a:tbl>
          </a:graphicData>
        </a:graphic>
      </p:graphicFrame>
      <p:sp>
        <p:nvSpPr>
          <p:cNvPr id="708" name="Google Shape;708;p28"/>
          <p:cNvSpPr txBox="1"/>
          <p:nvPr/>
        </p:nvSpPr>
        <p:spPr>
          <a:xfrm>
            <a:off x="381000" y="58677"/>
            <a:ext cx="9477487" cy="900470"/>
          </a:xfrm>
          <a:prstGeom prst="rect">
            <a:avLst/>
          </a:prstGeom>
          <a:noFill/>
          <a:ln>
            <a:noFill/>
          </a:ln>
        </p:spPr>
        <p:txBody>
          <a:bodyPr spcFirstLastPara="1" wrap="square" lIns="91425" tIns="45700" rIns="91425" bIns="45700" anchor="t" anchorCtr="0">
            <a:noAutofit/>
          </a:bodyPr>
          <a:lstStyle/>
          <a:p>
            <a:pPr marL="0" marR="0" lvl="0" indent="0" algn="l" rtl="0">
              <a:lnSpc>
                <a:spcPct val="177777"/>
              </a:lnSpc>
              <a:spcBef>
                <a:spcPts val="0"/>
              </a:spcBef>
              <a:spcAft>
                <a:spcPts val="0"/>
              </a:spcAft>
              <a:buClr>
                <a:srgbClr val="05406D"/>
              </a:buClr>
              <a:buSzPts val="1800"/>
              <a:buFont typeface="Roboto Light"/>
              <a:buNone/>
            </a:pPr>
            <a:r>
              <a:rPr lang="en-US" sz="2000" b="1" dirty="0">
                <a:solidFill>
                  <a:srgbClr val="05406D"/>
                </a:solidFill>
                <a:latin typeface="Roboto Light"/>
                <a:ea typeface="Roboto Light"/>
                <a:cs typeface="Roboto Light"/>
                <a:sym typeface="Roboto Light"/>
              </a:rPr>
              <a:t>Strategies</a:t>
            </a:r>
            <a:endParaRPr sz="2000" b="1" i="0" u="none" strike="noStrike" cap="none" dirty="0">
              <a:solidFill>
                <a:srgbClr val="05406D"/>
              </a:solidFill>
              <a:latin typeface="Roboto Light"/>
              <a:ea typeface="Roboto Light"/>
              <a:cs typeface="Roboto Light"/>
              <a:sym typeface="Roboto Light"/>
            </a:endParaRPr>
          </a:p>
          <a:p>
            <a:pPr marL="0" marR="0" lvl="0" indent="0" algn="l" rtl="0">
              <a:lnSpc>
                <a:spcPct val="177777"/>
              </a:lnSpc>
              <a:spcBef>
                <a:spcPts val="0"/>
              </a:spcBef>
              <a:spcAft>
                <a:spcPts val="0"/>
              </a:spcAft>
              <a:buClr>
                <a:srgbClr val="50A5F2"/>
              </a:buClr>
              <a:buSzPts val="1800"/>
              <a:buFont typeface="Roboto"/>
              <a:buNone/>
            </a:pPr>
            <a:r>
              <a:rPr lang="en-US" sz="2000" b="1" dirty="0">
                <a:solidFill>
                  <a:srgbClr val="50A5F2"/>
                </a:solidFill>
                <a:latin typeface="Roboto"/>
                <a:ea typeface="Roboto"/>
                <a:cs typeface="Roboto"/>
                <a:sym typeface="Roboto"/>
              </a:rPr>
              <a:t>Water</a:t>
            </a:r>
            <a:endParaRPr sz="2000" b="1" i="0" u="none" strike="noStrike" cap="none" dirty="0">
              <a:solidFill>
                <a:srgbClr val="05406D"/>
              </a:solidFill>
              <a:latin typeface="Roboto"/>
              <a:ea typeface="Roboto"/>
              <a:cs typeface="Roboto"/>
              <a:sym typeface="Roboto"/>
            </a:endParaRPr>
          </a:p>
        </p:txBody>
      </p:sp>
      <p:sp>
        <p:nvSpPr>
          <p:cNvPr id="709" name="Google Shape;709;p28"/>
          <p:cNvSpPr/>
          <p:nvPr/>
        </p:nvSpPr>
        <p:spPr>
          <a:xfrm>
            <a:off x="9849853" y="1522521"/>
            <a:ext cx="1929064" cy="3931920"/>
          </a:xfrm>
          <a:prstGeom prst="roundRect">
            <a:avLst>
              <a:gd name="adj" fmla="val 16667"/>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2048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aphicFrame>
        <p:nvGraphicFramePr>
          <p:cNvPr id="715" name="Google Shape;715;p29"/>
          <p:cNvGraphicFramePr/>
          <p:nvPr>
            <p:extLst>
              <p:ext uri="{D42A27DB-BD31-4B8C-83A1-F6EECF244321}">
                <p14:modId xmlns:p14="http://schemas.microsoft.com/office/powerpoint/2010/main" val="3137273123"/>
              </p:ext>
            </p:extLst>
          </p:nvPr>
        </p:nvGraphicFramePr>
        <p:xfrm>
          <a:off x="3365500" y="1522521"/>
          <a:ext cx="8439125" cy="4389125"/>
        </p:xfrm>
        <a:graphic>
          <a:graphicData uri="http://schemas.openxmlformats.org/drawingml/2006/table">
            <a:tbl>
              <a:tblPr>
                <a:noFill/>
              </a:tblPr>
              <a:tblGrid>
                <a:gridCol w="1687825"/>
                <a:gridCol w="1687825"/>
                <a:gridCol w="1687825"/>
                <a:gridCol w="1687825"/>
                <a:gridCol w="1687825"/>
              </a:tblGrid>
              <a:tr h="274325">
                <a:tc>
                  <a:txBody>
                    <a:bodyPr/>
                    <a:lstStyle/>
                    <a:p>
                      <a:pPr marL="0" marR="0" lvl="0" indent="0" algn="ctr" rtl="0">
                        <a:lnSpc>
                          <a:spcPct val="100000"/>
                        </a:lnSpc>
                        <a:spcBef>
                          <a:spcPts val="0"/>
                        </a:spcBef>
                        <a:spcAft>
                          <a:spcPts val="0"/>
                        </a:spcAft>
                        <a:buClr>
                          <a:srgbClr val="FFFFFF"/>
                        </a:buClr>
                        <a:buSzPts val="1400"/>
                        <a:buFont typeface="Roboto"/>
                        <a:buNone/>
                      </a:pPr>
                      <a:r>
                        <a:rPr lang="en-US" sz="1400" b="1" i="0" u="none" strike="noStrike" cap="none" dirty="0">
                          <a:solidFill>
                            <a:srgbClr val="FFFFFF"/>
                          </a:solidFill>
                          <a:latin typeface="Roboto"/>
                          <a:ea typeface="Roboto"/>
                          <a:cs typeface="Roboto"/>
                          <a:sym typeface="Roboto"/>
                        </a:rPr>
                        <a:t>Baseline</a:t>
                      </a:r>
                      <a:endParaRPr dirty="0"/>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6A6A6"/>
                    </a:solidFill>
                  </a:tcPr>
                </a:tc>
                <a:tc>
                  <a:txBody>
                    <a:bodyPr/>
                    <a:lstStyle/>
                    <a:p>
                      <a:pPr marL="0" marR="0" lvl="0" indent="0" algn="ctr" rtl="0">
                        <a:lnSpc>
                          <a:spcPct val="100000"/>
                        </a:lnSpc>
                        <a:spcBef>
                          <a:spcPts val="0"/>
                        </a:spcBef>
                        <a:spcAft>
                          <a:spcPts val="0"/>
                        </a:spcAft>
                        <a:buClr>
                          <a:schemeClr val="dk1"/>
                        </a:buClr>
                        <a:buSzPts val="1400"/>
                        <a:buFont typeface="Roboto"/>
                        <a:buNone/>
                      </a:pPr>
                      <a:r>
                        <a:rPr lang="en-US" sz="1400" b="1" i="0" u="none" strike="noStrike" cap="none">
                          <a:solidFill>
                            <a:schemeClr val="dk1"/>
                          </a:solidFill>
                          <a:latin typeface="Roboto"/>
                          <a:ea typeface="Roboto"/>
                          <a:cs typeface="Roboto"/>
                          <a:sym typeface="Roboto"/>
                        </a:rPr>
                        <a:t>Good</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FFFFFF"/>
                        </a:buClr>
                        <a:buSzPts val="1400"/>
                        <a:buFont typeface="Roboto"/>
                        <a:buNone/>
                      </a:pPr>
                      <a:r>
                        <a:rPr lang="en-US" sz="1400" b="1" i="0" u="none" strike="noStrike" cap="none">
                          <a:solidFill>
                            <a:srgbClr val="FFFFFF"/>
                          </a:solidFill>
                          <a:latin typeface="Roboto"/>
                          <a:ea typeface="Roboto"/>
                          <a:cs typeface="Roboto"/>
                          <a:sym typeface="Roboto"/>
                        </a:rPr>
                        <a:t>Better</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FFFFFF"/>
                        </a:buClr>
                        <a:buSzPts val="1400"/>
                        <a:buFont typeface="Roboto"/>
                        <a:buNone/>
                      </a:pPr>
                      <a:r>
                        <a:rPr lang="en-US" sz="1400" b="1" i="0" u="none" strike="noStrike" cap="none">
                          <a:solidFill>
                            <a:srgbClr val="FFFFFF"/>
                          </a:solidFill>
                          <a:latin typeface="Roboto"/>
                          <a:ea typeface="Roboto"/>
                          <a:cs typeface="Roboto"/>
                          <a:sym typeface="Roboto"/>
                        </a:rPr>
                        <a:t>Better+</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7D31"/>
                    </a:solidFill>
                  </a:tcPr>
                </a:tc>
                <a:tc>
                  <a:txBody>
                    <a:bodyPr/>
                    <a:lstStyle/>
                    <a:p>
                      <a:pPr marL="0" marR="0" lvl="0" indent="0" algn="ctr" rtl="0">
                        <a:lnSpc>
                          <a:spcPct val="100000"/>
                        </a:lnSpc>
                        <a:spcBef>
                          <a:spcPts val="0"/>
                        </a:spcBef>
                        <a:spcAft>
                          <a:spcPts val="0"/>
                        </a:spcAft>
                        <a:buClr>
                          <a:srgbClr val="FFFFFF"/>
                        </a:buClr>
                        <a:buSzPts val="1400"/>
                        <a:buFont typeface="Roboto"/>
                        <a:buNone/>
                      </a:pPr>
                      <a:r>
                        <a:rPr lang="en-US" sz="1400" b="1" i="0" u="none" strike="noStrike" cap="none">
                          <a:solidFill>
                            <a:srgbClr val="FFFFFF"/>
                          </a:solidFill>
                          <a:latin typeface="Roboto"/>
                          <a:ea typeface="Roboto"/>
                          <a:cs typeface="Roboto"/>
                          <a:sym typeface="Roboto"/>
                        </a:rPr>
                        <a:t>Best</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0AD47"/>
                    </a:solidFill>
                  </a:tcPr>
                </a:tc>
              </a:tr>
              <a:tr h="4114800">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Meets existing Code requirements </a:t>
                      </a:r>
                      <a:br>
                        <a:rPr lang="en-US" sz="1400" b="0" i="0" u="none" strike="noStrike" cap="none">
                          <a:solidFill>
                            <a:schemeClr val="dk1"/>
                          </a:solidFill>
                          <a:latin typeface="Roboto"/>
                          <a:ea typeface="Roboto"/>
                          <a:cs typeface="Roboto"/>
                          <a:sym typeface="Roboto"/>
                        </a:rPr>
                      </a:br>
                      <a:r>
                        <a:rPr lang="en-US" sz="1200" b="0" i="0" u="none" strike="noStrike" cap="none">
                          <a:solidFill>
                            <a:schemeClr val="dk1"/>
                          </a:solidFill>
                          <a:latin typeface="Roboto"/>
                          <a:ea typeface="Roboto"/>
                          <a:cs typeface="Roboto"/>
                          <a:sym typeface="Roboto"/>
                        </a:rPr>
                        <a:t>Commercial: IECC 2018</a:t>
                      </a:r>
                      <a:br>
                        <a:rPr lang="en-US" sz="1200" b="0" i="0" u="none" strike="noStrike" cap="none">
                          <a:solidFill>
                            <a:schemeClr val="dk1"/>
                          </a:solidFill>
                          <a:latin typeface="Roboto"/>
                          <a:ea typeface="Roboto"/>
                          <a:cs typeface="Roboto"/>
                          <a:sym typeface="Roboto"/>
                        </a:rPr>
                      </a:br>
                      <a:r>
                        <a:rPr lang="en-US" sz="1200" b="0" i="0" u="none" strike="noStrike" cap="none">
                          <a:solidFill>
                            <a:schemeClr val="dk1"/>
                          </a:solidFill>
                          <a:latin typeface="Roboto"/>
                          <a:ea typeface="Roboto"/>
                          <a:cs typeface="Roboto"/>
                          <a:sym typeface="Roboto"/>
                        </a:rPr>
                        <a:t> Residential: IECC 2015</a:t>
                      </a:r>
                      <a:endParaRPr sz="12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Public realm LED lighting with basic controls </a:t>
                      </a:r>
                      <a:endParaRPr/>
                    </a:p>
                  </a:txBody>
                  <a:tcPr marL="45725" marR="45725"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Meets next Code cycle requirements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Improved building envelope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Higher efficiency HVAC and service water heating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More efficient lighting systems (fixtures &amp; controls)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LEED Gold</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30% solar PV on rooftop areas </a:t>
                      </a:r>
                      <a:endParaRPr/>
                    </a:p>
                  </a:txBody>
                  <a:tcPr marL="45725" marR="45725"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baseline="0" dirty="0" smtClean="0">
                          <a:solidFill>
                            <a:schemeClr val="dk1"/>
                          </a:solidFill>
                          <a:latin typeface="Roboto"/>
                          <a:ea typeface="Roboto"/>
                          <a:cs typeface="Roboto"/>
                          <a:sym typeface="Roboto"/>
                        </a:rPr>
                        <a:t>E</a:t>
                      </a:r>
                      <a:r>
                        <a:rPr lang="en-US" sz="1400" b="0" i="0" u="none" strike="noStrike" cap="none" dirty="0" smtClean="0">
                          <a:solidFill>
                            <a:schemeClr val="dk1"/>
                          </a:solidFill>
                          <a:latin typeface="Roboto"/>
                          <a:ea typeface="Roboto"/>
                          <a:cs typeface="Roboto"/>
                          <a:sym typeface="Roboto"/>
                        </a:rPr>
                        <a:t>lectrification of building </a:t>
                      </a:r>
                      <a:r>
                        <a:rPr lang="en-US" sz="1400" b="0" i="0" u="none" strike="noStrike" cap="none" dirty="0">
                          <a:solidFill>
                            <a:schemeClr val="dk1"/>
                          </a:solidFill>
                          <a:latin typeface="Roboto"/>
                          <a:ea typeface="Roboto"/>
                          <a:cs typeface="Roboto"/>
                          <a:sym typeface="Roboto"/>
                        </a:rPr>
                        <a:t>systems (heating, service hot water) </a:t>
                      </a:r>
                      <a:endParaRPr sz="1400" b="0" i="0" u="none" strike="noStrike" cap="none" dirty="0">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Roboto"/>
                          <a:ea typeface="Roboto"/>
                          <a:cs typeface="Roboto"/>
                          <a:sym typeface="Roboto"/>
                        </a:rPr>
                        <a:t>Same envelope upgrades as Good </a:t>
                      </a:r>
                      <a:endParaRPr sz="1400" b="0" i="0" u="none" strike="noStrike" cap="none" dirty="0">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Roboto"/>
                          <a:ea typeface="Roboto"/>
                          <a:cs typeface="Roboto"/>
                          <a:sym typeface="Roboto"/>
                        </a:rPr>
                        <a:t>Smart controls for Lighting in Public Realm </a:t>
                      </a:r>
                      <a:endParaRPr dirty="0"/>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Roboto"/>
                          <a:ea typeface="Roboto"/>
                          <a:cs typeface="Roboto"/>
                          <a:sym typeface="Roboto"/>
                        </a:rPr>
                        <a:t>LEED Gold/Platinum</a:t>
                      </a:r>
                      <a:endParaRPr sz="1400" b="0" i="0" u="none" strike="noStrike" cap="none" dirty="0">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Roboto"/>
                          <a:ea typeface="Roboto"/>
                          <a:cs typeface="Roboto"/>
                          <a:sym typeface="Roboto"/>
                        </a:rPr>
                        <a:t>Up to 50% solar PV on rooftop areas </a:t>
                      </a:r>
                      <a:endParaRPr sz="1400" b="0" i="0" u="none" strike="noStrike" cap="none" dirty="0">
                        <a:solidFill>
                          <a:schemeClr val="dk1"/>
                        </a:solidFill>
                        <a:latin typeface="Roboto"/>
                        <a:ea typeface="Roboto"/>
                        <a:cs typeface="Roboto"/>
                        <a:sym typeface="Roboto"/>
                      </a:endParaRPr>
                    </a:p>
                  </a:txBody>
                  <a:tcPr marL="45725" marR="45725"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smtClean="0">
                          <a:solidFill>
                            <a:schemeClr val="dk1"/>
                          </a:solidFill>
                          <a:latin typeface="Roboto"/>
                          <a:ea typeface="Roboto"/>
                          <a:cs typeface="Roboto"/>
                          <a:sym typeface="Roboto"/>
                        </a:rPr>
                        <a:t>Electrification of building </a:t>
                      </a:r>
                      <a:r>
                        <a:rPr lang="en-US" sz="1400" b="0" i="0" u="none" strike="noStrike" cap="none" dirty="0">
                          <a:solidFill>
                            <a:schemeClr val="dk1"/>
                          </a:solidFill>
                          <a:latin typeface="Roboto"/>
                          <a:ea typeface="Roboto"/>
                          <a:cs typeface="Roboto"/>
                          <a:sym typeface="Roboto"/>
                        </a:rPr>
                        <a:t>systems (heating, service hot water) </a:t>
                      </a:r>
                      <a:endParaRPr dirty="0"/>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Roboto"/>
                          <a:ea typeface="Roboto"/>
                          <a:cs typeface="Roboto"/>
                          <a:sym typeface="Roboto"/>
                        </a:rPr>
                        <a:t>High performance envelope (not passive)</a:t>
                      </a:r>
                      <a:endParaRPr sz="1400" b="0" i="0" u="none" strike="noStrike" cap="none" dirty="0">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Roboto"/>
                          <a:ea typeface="Roboto"/>
                          <a:cs typeface="Roboto"/>
                          <a:sym typeface="Roboto"/>
                        </a:rPr>
                        <a:t>Smart controls for Lighting in Public Realm </a:t>
                      </a:r>
                      <a:endParaRPr dirty="0"/>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Roboto"/>
                          <a:ea typeface="Roboto"/>
                          <a:cs typeface="Roboto"/>
                          <a:sym typeface="Roboto"/>
                        </a:rPr>
                        <a:t>LEED Gold/Platinum</a:t>
                      </a:r>
                      <a:endParaRPr dirty="0"/>
                    </a:p>
                    <a:p>
                      <a:pPr marL="114300" marR="0" lvl="0" indent="-11430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Roboto"/>
                          <a:ea typeface="Roboto"/>
                          <a:cs typeface="Roboto"/>
                          <a:sym typeface="Roboto"/>
                        </a:rPr>
                        <a:t>Up to 50% solar PV on rooftop areas </a:t>
                      </a:r>
                      <a:endParaRPr dirty="0"/>
                    </a:p>
                  </a:txBody>
                  <a:tcPr marL="45725" marR="45725"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Best in class performance (including triple glazing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More efficient HVAC and lighting</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Smart controls for Lighting in public realm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LEED Platinum +++ </a:t>
                      </a:r>
                      <a:endParaRPr sz="1400" b="0" i="0" u="none" strike="noStrike" cap="none">
                        <a:solidFill>
                          <a:schemeClr val="dk1"/>
                        </a:solidFill>
                        <a:latin typeface="Roboto"/>
                        <a:ea typeface="Roboto"/>
                        <a:cs typeface="Roboto"/>
                        <a:sym typeface="Roboto"/>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50% solar PV on rooftop areas (community solar)</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boto"/>
                        <a:ea typeface="Roboto"/>
                        <a:cs typeface="Roboto"/>
                        <a:sym typeface="Roboto"/>
                      </a:endParaRPr>
                    </a:p>
                  </a:txBody>
                  <a:tcPr marL="45725" marR="45725"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r>
            </a:tbl>
          </a:graphicData>
        </a:graphic>
      </p:graphicFrame>
      <p:sp>
        <p:nvSpPr>
          <p:cNvPr id="716" name="Google Shape;716;p29"/>
          <p:cNvSpPr txBox="1"/>
          <p:nvPr/>
        </p:nvSpPr>
        <p:spPr>
          <a:xfrm>
            <a:off x="429450" y="95635"/>
            <a:ext cx="9477600" cy="900600"/>
          </a:xfrm>
          <a:prstGeom prst="rect">
            <a:avLst/>
          </a:prstGeom>
          <a:noFill/>
          <a:ln>
            <a:noFill/>
          </a:ln>
        </p:spPr>
        <p:txBody>
          <a:bodyPr spcFirstLastPara="1" wrap="square" lIns="91425" tIns="45700" rIns="91425" bIns="45700" anchor="t" anchorCtr="0">
            <a:noAutofit/>
          </a:bodyPr>
          <a:lstStyle>
            <a:defPPr>
              <a:defRPr lang="en-US"/>
            </a:defPPr>
            <a:lvl1pPr marR="0" lvl="0" indent="0">
              <a:lnSpc>
                <a:spcPct val="177777"/>
              </a:lnSpc>
              <a:spcBef>
                <a:spcPts val="0"/>
              </a:spcBef>
              <a:spcAft>
                <a:spcPts val="0"/>
              </a:spcAft>
              <a:buClr>
                <a:srgbClr val="05406D"/>
              </a:buClr>
              <a:buSzPts val="1800"/>
              <a:buFont typeface="Roboto Light"/>
              <a:buNone/>
              <a:defRPr sz="2000" b="1">
                <a:solidFill>
                  <a:srgbClr val="05406D"/>
                </a:solidFill>
                <a:latin typeface="Roboto Light"/>
                <a:ea typeface="Roboto Light"/>
                <a:cs typeface="Roboto Light"/>
              </a:defRPr>
            </a:lvl1pPr>
          </a:lstStyle>
          <a:p>
            <a:r>
              <a:rPr lang="en-US" dirty="0">
                <a:sym typeface="Roboto Light"/>
              </a:rPr>
              <a:t>Strategies</a:t>
            </a:r>
            <a:endParaRPr dirty="0">
              <a:sym typeface="Roboto Light"/>
            </a:endParaRPr>
          </a:p>
          <a:p>
            <a:r>
              <a:rPr lang="en-US" dirty="0">
                <a:solidFill>
                  <a:schemeClr val="accent1"/>
                </a:solidFill>
                <a:sym typeface="Roboto"/>
              </a:rPr>
              <a:t>Buildings: Energy</a:t>
            </a:r>
            <a:endParaRPr dirty="0">
              <a:solidFill>
                <a:schemeClr val="accent1"/>
              </a:solidFill>
              <a:sym typeface="Roboto"/>
            </a:endParaRPr>
          </a:p>
        </p:txBody>
      </p:sp>
      <p:pic>
        <p:nvPicPr>
          <p:cNvPr id="717" name="Google Shape;717;p29"/>
          <p:cNvPicPr preferRelativeResize="0"/>
          <p:nvPr/>
        </p:nvPicPr>
        <p:blipFill rotWithShape="1">
          <a:blip r:embed="rId3">
            <a:alphaModFix/>
          </a:blip>
          <a:srcRect/>
          <a:stretch/>
        </p:blipFill>
        <p:spPr>
          <a:xfrm>
            <a:off x="11035949" y="416727"/>
            <a:ext cx="768647" cy="768647"/>
          </a:xfrm>
          <a:prstGeom prst="rect">
            <a:avLst/>
          </a:prstGeom>
          <a:noFill/>
          <a:ln>
            <a:noFill/>
          </a:ln>
        </p:spPr>
      </p:pic>
      <p:sp>
        <p:nvSpPr>
          <p:cNvPr id="718" name="Google Shape;718;p29"/>
          <p:cNvSpPr/>
          <p:nvPr/>
        </p:nvSpPr>
        <p:spPr>
          <a:xfrm>
            <a:off x="429450" y="1522521"/>
            <a:ext cx="2669350" cy="4389120"/>
          </a:xfrm>
          <a:prstGeom prst="rect">
            <a:avLst/>
          </a:prstGeom>
          <a:solidFill>
            <a:srgbClr val="50A5F2"/>
          </a:solidFill>
          <a:ln>
            <a:noFill/>
          </a:ln>
        </p:spPr>
        <p:txBody>
          <a:bodyPr spcFirstLastPara="1" wrap="square" lIns="182875" tIns="91425" rIns="91425" bIns="45700" anchor="t" anchorCtr="0">
            <a:noAutofit/>
          </a:bodyPr>
          <a:lstStyle/>
          <a:p>
            <a:pPr marL="0" marR="0" lvl="0" indent="0" algn="l" rtl="0">
              <a:spcBef>
                <a:spcPts val="0"/>
              </a:spcBef>
              <a:spcAft>
                <a:spcPts val="0"/>
              </a:spcAft>
              <a:buNone/>
            </a:pPr>
            <a:r>
              <a:rPr lang="en-US" sz="1600" b="1">
                <a:solidFill>
                  <a:schemeClr val="lt1"/>
                </a:solidFill>
                <a:latin typeface="Roboto"/>
                <a:ea typeface="Roboto"/>
                <a:cs typeface="Roboto"/>
                <a:sym typeface="Roboto"/>
              </a:rPr>
              <a:t>Building Types</a:t>
            </a:r>
            <a:endParaRPr sz="1600" b="1">
              <a:solidFill>
                <a:schemeClr val="lt1"/>
              </a:solidFill>
              <a:latin typeface="Roboto"/>
              <a:ea typeface="Roboto"/>
              <a:cs typeface="Roboto"/>
              <a:sym typeface="Roboto"/>
            </a:endParaRPr>
          </a:p>
        </p:txBody>
      </p:sp>
      <p:sp>
        <p:nvSpPr>
          <p:cNvPr id="719" name="Google Shape;719;p29"/>
          <p:cNvSpPr txBox="1"/>
          <p:nvPr/>
        </p:nvSpPr>
        <p:spPr>
          <a:xfrm>
            <a:off x="541209" y="1953285"/>
            <a:ext cx="2557591" cy="32791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Apartment (Mid-Rise)</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Hotel (Small)</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Office (Large)</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Office (Medium)</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Retail (Standalone)</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Retail (Ground Floor Retail)</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School (Secondary)</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Single-Family</a:t>
            </a:r>
            <a:endParaRPr sz="1400" b="0" i="0" u="none" strike="noStrike">
              <a:solidFill>
                <a:schemeClr val="lt1"/>
              </a:solidFill>
              <a:latin typeface="Roboto"/>
              <a:ea typeface="Roboto"/>
              <a:cs typeface="Roboto"/>
              <a:sym typeface="Roboto"/>
            </a:endParaRPr>
          </a:p>
          <a:p>
            <a:pPr marL="0" marR="0" lvl="0" indent="0" algn="l" rtl="0">
              <a:lnSpc>
                <a:spcPct val="100000"/>
              </a:lnSpc>
              <a:spcBef>
                <a:spcPts val="600"/>
              </a:spcBef>
              <a:spcAft>
                <a:spcPts val="0"/>
              </a:spcAft>
              <a:buClr>
                <a:schemeClr val="lt1"/>
              </a:buClr>
              <a:buSzPts val="1400"/>
              <a:buFont typeface="Arial"/>
              <a:buNone/>
            </a:pPr>
            <a:r>
              <a:rPr lang="en-US" sz="1400" b="0" i="0" u="none" strike="noStrike">
                <a:solidFill>
                  <a:schemeClr val="lt1"/>
                </a:solidFill>
                <a:latin typeface="Roboto"/>
                <a:ea typeface="Roboto"/>
                <a:cs typeface="Roboto"/>
                <a:sym typeface="Roboto"/>
              </a:rPr>
              <a:t>Industrial</a:t>
            </a:r>
            <a:endParaRPr sz="1400" b="0" i="0" u="none" strike="noStrike">
              <a:solidFill>
                <a:schemeClr val="lt1"/>
              </a:solidFill>
              <a:latin typeface="Roboto"/>
              <a:ea typeface="Roboto"/>
              <a:cs typeface="Roboto"/>
              <a:sym typeface="Roboto"/>
            </a:endParaRPr>
          </a:p>
        </p:txBody>
      </p:sp>
      <p:sp>
        <p:nvSpPr>
          <p:cNvPr id="720" name="Google Shape;720;p29"/>
          <p:cNvSpPr/>
          <p:nvPr/>
        </p:nvSpPr>
        <p:spPr>
          <a:xfrm>
            <a:off x="8422105" y="1514625"/>
            <a:ext cx="1676400" cy="4397100"/>
          </a:xfrm>
          <a:prstGeom prst="roundRect">
            <a:avLst>
              <a:gd name="adj" fmla="val 16667"/>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21" name="Google Shape;721;p29"/>
          <p:cNvCxnSpPr/>
          <p:nvPr/>
        </p:nvCxnSpPr>
        <p:spPr>
          <a:xfrm>
            <a:off x="3277744" y="5241737"/>
            <a:ext cx="8614611" cy="0"/>
          </a:xfrm>
          <a:prstGeom prst="straightConnector1">
            <a:avLst/>
          </a:prstGeom>
          <a:noFill/>
          <a:ln w="9525" cap="flat" cmpd="sng">
            <a:solidFill>
              <a:schemeClr val="accent1"/>
            </a:solidFill>
            <a:prstDash val="solid"/>
            <a:miter lim="800000"/>
            <a:headEnd type="none" w="sm" len="sm"/>
            <a:tailEnd type="none" w="sm" len="sm"/>
          </a:ln>
        </p:spPr>
      </p:cxnSp>
      <p:sp>
        <p:nvSpPr>
          <p:cNvPr id="722" name="Google Shape;722;p29"/>
          <p:cNvSpPr txBox="1"/>
          <p:nvPr/>
        </p:nvSpPr>
        <p:spPr>
          <a:xfrm>
            <a:off x="8422105" y="5266592"/>
            <a:ext cx="1539900" cy="523200"/>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latin typeface="Roboto"/>
                <a:ea typeface="Roboto"/>
                <a:cs typeface="Roboto"/>
                <a:sym typeface="Roboto"/>
              </a:rPr>
              <a:t>District Heating &amp; Cooling </a:t>
            </a:r>
            <a:endParaRPr sz="1400">
              <a:solidFill>
                <a:schemeClr val="dk1"/>
              </a:solidFill>
              <a:latin typeface="Roboto"/>
              <a:ea typeface="Roboto"/>
              <a:cs typeface="Roboto"/>
              <a:sym typeface="Roboto"/>
            </a:endParaRPr>
          </a:p>
        </p:txBody>
      </p:sp>
      <p:sp>
        <p:nvSpPr>
          <p:cNvPr id="723" name="Google Shape;723;p29"/>
          <p:cNvSpPr txBox="1"/>
          <p:nvPr/>
        </p:nvSpPr>
        <p:spPr>
          <a:xfrm>
            <a:off x="6745705" y="5246441"/>
            <a:ext cx="1540043" cy="523220"/>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latin typeface="Roboto"/>
                <a:ea typeface="Roboto"/>
                <a:cs typeface="Roboto"/>
                <a:sym typeface="Roboto"/>
              </a:rPr>
              <a:t>District Heating &amp; Cooling</a:t>
            </a:r>
            <a:endParaRPr sz="1400">
              <a:solidFill>
                <a:schemeClr val="dk1"/>
              </a:solidFill>
              <a:latin typeface="Roboto"/>
              <a:ea typeface="Roboto"/>
              <a:cs typeface="Roboto"/>
              <a:sym typeface="Roboto"/>
            </a:endParaRPr>
          </a:p>
        </p:txBody>
      </p:sp>
      <p:sp>
        <p:nvSpPr>
          <p:cNvPr id="724" name="Google Shape;724;p29"/>
          <p:cNvSpPr txBox="1"/>
          <p:nvPr/>
        </p:nvSpPr>
        <p:spPr>
          <a:xfrm>
            <a:off x="10181531" y="5246441"/>
            <a:ext cx="1540043" cy="523220"/>
          </a:xfrm>
          <a:prstGeom prst="rect">
            <a:avLst/>
          </a:prstGeom>
          <a:noFill/>
          <a:ln>
            <a:noFill/>
          </a:ln>
        </p:spPr>
        <p:txBody>
          <a:bodyPr spcFirstLastPara="1" wrap="square" lIns="91425" tIns="45700" rIns="91425" bIns="45700" anchor="t" anchorCtr="0">
            <a:spAutoFit/>
          </a:bodyPr>
          <a:lstStyle/>
          <a:p>
            <a:pPr marL="114300" marR="0" lvl="0" indent="-114300" algn="l" rtl="0">
              <a:spcBef>
                <a:spcPts val="0"/>
              </a:spcBef>
              <a:spcAft>
                <a:spcPts val="0"/>
              </a:spcAft>
              <a:buClr>
                <a:schemeClr val="dk1"/>
              </a:buClr>
              <a:buSzPts val="1400"/>
              <a:buFont typeface="Arial"/>
              <a:buChar char="•"/>
            </a:pPr>
            <a:r>
              <a:rPr lang="en-US" sz="1400">
                <a:solidFill>
                  <a:schemeClr val="dk1"/>
                </a:solidFill>
                <a:latin typeface="Roboto"/>
                <a:ea typeface="Roboto"/>
                <a:cs typeface="Roboto"/>
                <a:sym typeface="Roboto"/>
              </a:rPr>
              <a:t>District Heating &amp; Cooling </a:t>
            </a:r>
            <a:endParaRPr/>
          </a:p>
        </p:txBody>
      </p:sp>
    </p:spTree>
    <p:extLst>
      <p:ext uri="{BB962C8B-B14F-4D97-AF65-F5344CB8AC3E}">
        <p14:creationId xmlns:p14="http://schemas.microsoft.com/office/powerpoint/2010/main" val="256905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30" descr="Garbage with solid fill"/>
          <p:cNvPicPr preferRelativeResize="0"/>
          <p:nvPr/>
        </p:nvPicPr>
        <p:blipFill rotWithShape="1">
          <a:blip r:embed="rId3">
            <a:alphaModFix/>
          </a:blip>
          <a:srcRect/>
          <a:stretch/>
        </p:blipFill>
        <p:spPr>
          <a:xfrm>
            <a:off x="10891348" y="350816"/>
            <a:ext cx="914400" cy="914400"/>
          </a:xfrm>
          <a:prstGeom prst="rect">
            <a:avLst/>
          </a:prstGeom>
          <a:noFill/>
          <a:ln>
            <a:noFill/>
          </a:ln>
        </p:spPr>
      </p:pic>
      <p:graphicFrame>
        <p:nvGraphicFramePr>
          <p:cNvPr id="731" name="Google Shape;731;p30"/>
          <p:cNvGraphicFramePr/>
          <p:nvPr/>
        </p:nvGraphicFramePr>
        <p:xfrm>
          <a:off x="381000" y="1522521"/>
          <a:ext cx="9144000" cy="3931925"/>
        </p:xfrm>
        <a:graphic>
          <a:graphicData uri="http://schemas.openxmlformats.org/drawingml/2006/table">
            <a:tbl>
              <a:tblPr>
                <a:noFill/>
              </a:tblPr>
              <a:tblGrid>
                <a:gridCol w="2286000"/>
                <a:gridCol w="2286000"/>
                <a:gridCol w="2286000"/>
                <a:gridCol w="2286000"/>
              </a:tblGrid>
              <a:tr h="274325">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Baseline</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400" b="1" i="0" u="none" strike="noStrike" cap="none">
                          <a:solidFill>
                            <a:schemeClr val="dk1"/>
                          </a:solidFill>
                          <a:latin typeface="Roboto"/>
                          <a:ea typeface="Roboto"/>
                          <a:cs typeface="Roboto"/>
                          <a:sym typeface="Roboto"/>
                        </a:rPr>
                        <a:t>Good</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Better</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US" sz="1400" b="1" i="0" u="none" strike="noStrike" cap="none">
                          <a:solidFill>
                            <a:srgbClr val="FFFFFF"/>
                          </a:solidFill>
                          <a:latin typeface="Roboto"/>
                          <a:ea typeface="Roboto"/>
                          <a:cs typeface="Roboto"/>
                          <a:sym typeface="Roboto"/>
                        </a:rPr>
                        <a:t>Best</a:t>
                      </a:r>
                      <a:endParaRPr/>
                    </a:p>
                  </a:txBody>
                  <a:tcPr marL="91450" marR="9145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6"/>
                    </a:solidFill>
                  </a:tcPr>
                </a:tc>
              </a:tr>
              <a:tr h="3657600">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Standard existing City of Draper Waste Management Practices </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Waste Management Education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Item Exchange/Donation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Enhanced Recycling Systems (3-bin Waste Collection Systems)</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Food Waste Recycle Program for Commercial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Waste Management Education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Item Exchange/Donation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Enhanced Recycling Systems (3-bin Waste Collection Systems)</a:t>
                      </a: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7F7F">
                        <a:alpha val="20000"/>
                      </a:srgbClr>
                    </a:solidFill>
                  </a:tcPr>
                </a:tc>
                <a:tc>
                  <a:txBody>
                    <a:bodyPr/>
                    <a:lstStyle/>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Pay-As-You-Throw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Food Waste Recycle Program for Commercial and Residential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Waste Management Education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Item Exchange/Donation Program </a:t>
                      </a:r>
                      <a:endParaRPr/>
                    </a:p>
                    <a:p>
                      <a:pPr marL="114300" marR="0" lvl="0" indent="-1143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Roboto"/>
                          <a:ea typeface="Roboto"/>
                          <a:cs typeface="Roboto"/>
                          <a:sym typeface="Roboto"/>
                        </a:rPr>
                        <a:t>Enhanced Recycling Systems (3-bin Waste Collection Systems)</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boto"/>
                        <a:ea typeface="Roboto"/>
                        <a:cs typeface="Roboto"/>
                        <a:sym typeface="Roboto"/>
                      </a:endParaRPr>
                    </a:p>
                  </a:txBody>
                  <a:tcPr marL="91450" marR="91450" marT="1828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2"/>
                    </a:solidFill>
                  </a:tcPr>
                </a:tc>
              </a:tr>
            </a:tbl>
          </a:graphicData>
        </a:graphic>
      </p:graphicFrame>
      <p:sp>
        <p:nvSpPr>
          <p:cNvPr id="732" name="Google Shape;732;p30"/>
          <p:cNvSpPr txBox="1"/>
          <p:nvPr/>
        </p:nvSpPr>
        <p:spPr>
          <a:xfrm>
            <a:off x="381000" y="154036"/>
            <a:ext cx="9477487" cy="900470"/>
          </a:xfrm>
          <a:prstGeom prst="rect">
            <a:avLst/>
          </a:prstGeom>
          <a:noFill/>
          <a:ln>
            <a:noFill/>
          </a:ln>
        </p:spPr>
        <p:txBody>
          <a:bodyPr spcFirstLastPara="1" wrap="square" lIns="91425" tIns="45700" rIns="91425" bIns="45700" anchor="t" anchorCtr="0">
            <a:noAutofit/>
          </a:bodyPr>
          <a:lstStyle/>
          <a:p>
            <a:pPr marL="0" marR="0" lvl="0" indent="0" algn="l" rtl="0">
              <a:lnSpc>
                <a:spcPct val="177777"/>
              </a:lnSpc>
              <a:spcBef>
                <a:spcPts val="0"/>
              </a:spcBef>
              <a:spcAft>
                <a:spcPts val="0"/>
              </a:spcAft>
              <a:buClr>
                <a:srgbClr val="05406D"/>
              </a:buClr>
              <a:buSzPts val="1800"/>
              <a:buFont typeface="Roboto Light"/>
              <a:buNone/>
            </a:pPr>
            <a:r>
              <a:rPr lang="en-US" sz="2000" b="1" dirty="0">
                <a:solidFill>
                  <a:srgbClr val="05406D"/>
                </a:solidFill>
                <a:latin typeface="Roboto Light"/>
                <a:ea typeface="Roboto Light"/>
                <a:cs typeface="Roboto Light"/>
                <a:sym typeface="Roboto Light"/>
              </a:rPr>
              <a:t>Strategies</a:t>
            </a:r>
            <a:endParaRPr sz="2000" b="1" i="0" u="none" strike="noStrike" cap="none" dirty="0">
              <a:solidFill>
                <a:srgbClr val="05406D"/>
              </a:solidFill>
              <a:latin typeface="Roboto Light"/>
              <a:ea typeface="Roboto Light"/>
              <a:cs typeface="Roboto Light"/>
              <a:sym typeface="Roboto Light"/>
            </a:endParaRPr>
          </a:p>
          <a:p>
            <a:pPr marL="0" marR="0" lvl="0" indent="0" algn="l" rtl="0">
              <a:lnSpc>
                <a:spcPct val="177777"/>
              </a:lnSpc>
              <a:spcBef>
                <a:spcPts val="0"/>
              </a:spcBef>
              <a:spcAft>
                <a:spcPts val="0"/>
              </a:spcAft>
              <a:buClr>
                <a:srgbClr val="50A5F2"/>
              </a:buClr>
              <a:buSzPts val="1800"/>
              <a:buFont typeface="Roboto"/>
              <a:buNone/>
            </a:pPr>
            <a:r>
              <a:rPr lang="en-US" sz="2000" b="1" dirty="0">
                <a:solidFill>
                  <a:srgbClr val="50A5F2"/>
                </a:solidFill>
                <a:latin typeface="Roboto"/>
                <a:ea typeface="Roboto"/>
                <a:cs typeface="Roboto"/>
                <a:sym typeface="Roboto"/>
              </a:rPr>
              <a:t>Waste</a:t>
            </a:r>
            <a:endParaRPr sz="2000" b="1" i="0" u="none" strike="noStrike" cap="none" dirty="0">
              <a:solidFill>
                <a:srgbClr val="05406D"/>
              </a:solidFill>
              <a:latin typeface="Roboto"/>
              <a:ea typeface="Roboto"/>
              <a:cs typeface="Roboto"/>
              <a:sym typeface="Roboto"/>
            </a:endParaRPr>
          </a:p>
        </p:txBody>
      </p:sp>
      <p:sp>
        <p:nvSpPr>
          <p:cNvPr id="733" name="Google Shape;733;p30"/>
          <p:cNvSpPr/>
          <p:nvPr/>
        </p:nvSpPr>
        <p:spPr>
          <a:xfrm>
            <a:off x="7237744" y="1522520"/>
            <a:ext cx="2287256" cy="3872439"/>
          </a:xfrm>
          <a:prstGeom prst="roundRect">
            <a:avLst>
              <a:gd name="adj" fmla="val 16667"/>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30"/>
          <p:cNvSpPr txBox="1"/>
          <p:nvPr/>
        </p:nvSpPr>
        <p:spPr>
          <a:xfrm>
            <a:off x="10066421" y="2382253"/>
            <a:ext cx="1407695"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Smart Technologies for Refuse Collection</a:t>
            </a:r>
            <a:endParaRPr/>
          </a:p>
        </p:txBody>
      </p:sp>
    </p:spTree>
    <p:extLst>
      <p:ext uri="{BB962C8B-B14F-4D97-AF65-F5344CB8AC3E}">
        <p14:creationId xmlns:p14="http://schemas.microsoft.com/office/powerpoint/2010/main" val="237356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1"/>
          <p:cNvSpPr txBox="1"/>
          <p:nvPr/>
        </p:nvSpPr>
        <p:spPr>
          <a:xfrm>
            <a:off x="406501" y="162088"/>
            <a:ext cx="9477487" cy="900470"/>
          </a:xfrm>
          <a:prstGeom prst="rect">
            <a:avLst/>
          </a:prstGeom>
          <a:noFill/>
          <a:ln>
            <a:noFill/>
          </a:ln>
        </p:spPr>
        <p:txBody>
          <a:bodyPr spcFirstLastPara="1" wrap="square" lIns="91425" tIns="45700" rIns="91425" bIns="45700" anchor="t" anchorCtr="0">
            <a:noAutofit/>
          </a:bodyPr>
          <a:lstStyle/>
          <a:p>
            <a:pPr marL="0" marR="0" lvl="0" indent="0" algn="l" rtl="0">
              <a:lnSpc>
                <a:spcPct val="177777"/>
              </a:lnSpc>
              <a:spcBef>
                <a:spcPts val="0"/>
              </a:spcBef>
              <a:spcAft>
                <a:spcPts val="0"/>
              </a:spcAft>
              <a:buClr>
                <a:srgbClr val="05406D"/>
              </a:buClr>
              <a:buSzPts val="1800"/>
              <a:buFont typeface="Roboto Light"/>
              <a:buNone/>
            </a:pPr>
            <a:r>
              <a:rPr lang="en-US" sz="2000" b="1" dirty="0">
                <a:solidFill>
                  <a:srgbClr val="05406D"/>
                </a:solidFill>
                <a:latin typeface="Roboto Light"/>
                <a:ea typeface="Roboto Light"/>
                <a:cs typeface="Roboto Light"/>
                <a:sym typeface="Roboto Light"/>
              </a:rPr>
              <a:t>Smart District</a:t>
            </a:r>
            <a:endParaRPr sz="2000" b="1" i="0" u="none" strike="noStrike" cap="none" dirty="0">
              <a:solidFill>
                <a:srgbClr val="05406D"/>
              </a:solidFill>
              <a:latin typeface="Roboto Light"/>
              <a:ea typeface="Roboto Light"/>
              <a:cs typeface="Roboto Light"/>
              <a:sym typeface="Roboto Light"/>
            </a:endParaRPr>
          </a:p>
          <a:p>
            <a:pPr marL="0" marR="0" lvl="0" indent="0" algn="l" rtl="0">
              <a:lnSpc>
                <a:spcPct val="177777"/>
              </a:lnSpc>
              <a:spcBef>
                <a:spcPts val="0"/>
              </a:spcBef>
              <a:spcAft>
                <a:spcPts val="0"/>
              </a:spcAft>
              <a:buClr>
                <a:srgbClr val="50A5F2"/>
              </a:buClr>
              <a:buSzPts val="1800"/>
              <a:buFont typeface="Roboto"/>
              <a:buNone/>
            </a:pPr>
            <a:r>
              <a:rPr lang="en-US" sz="2000" b="1" dirty="0">
                <a:solidFill>
                  <a:srgbClr val="50A5F2"/>
                </a:solidFill>
                <a:latin typeface="Roboto"/>
                <a:ea typeface="Roboto"/>
                <a:cs typeface="Roboto"/>
                <a:sym typeface="Roboto"/>
              </a:rPr>
              <a:t>Smart Systems</a:t>
            </a:r>
            <a:endParaRPr sz="2000" b="1" i="0" u="none" strike="noStrike" cap="none" dirty="0">
              <a:solidFill>
                <a:srgbClr val="05406D"/>
              </a:solidFill>
              <a:latin typeface="Roboto"/>
              <a:ea typeface="Roboto"/>
              <a:cs typeface="Roboto"/>
              <a:sym typeface="Roboto"/>
            </a:endParaRPr>
          </a:p>
        </p:txBody>
      </p:sp>
      <p:graphicFrame>
        <p:nvGraphicFramePr>
          <p:cNvPr id="741" name="Google Shape;741;p31"/>
          <p:cNvGraphicFramePr/>
          <p:nvPr>
            <p:extLst>
              <p:ext uri="{D42A27DB-BD31-4B8C-83A1-F6EECF244321}">
                <p14:modId xmlns:p14="http://schemas.microsoft.com/office/powerpoint/2010/main" val="1170488944"/>
              </p:ext>
            </p:extLst>
          </p:nvPr>
        </p:nvGraphicFramePr>
        <p:xfrm>
          <a:off x="1438519" y="1435283"/>
          <a:ext cx="4016075" cy="1417325"/>
        </p:xfrm>
        <a:graphic>
          <a:graphicData uri="http://schemas.openxmlformats.org/drawingml/2006/table">
            <a:tbl>
              <a:tblPr firstRow="1" bandRow="1">
                <a:noFill/>
              </a:tblPr>
              <a:tblGrid>
                <a:gridCol w="4016075"/>
              </a:tblGrid>
              <a:tr h="274325">
                <a:tc>
                  <a:txBody>
                    <a:bodyPr/>
                    <a:lstStyle/>
                    <a:p>
                      <a:pPr marL="0" marR="0" lvl="0" indent="0" algn="l" rtl="0">
                        <a:spcBef>
                          <a:spcPts val="0"/>
                        </a:spcBef>
                        <a:spcAft>
                          <a:spcPts val="0"/>
                        </a:spcAft>
                        <a:buNone/>
                      </a:pPr>
                      <a:r>
                        <a:rPr lang="en-US" sz="1400" b="1" i="0" u="none" strike="noStrike" cap="none" dirty="0">
                          <a:solidFill>
                            <a:schemeClr val="lt1"/>
                          </a:solidFill>
                          <a:latin typeface="Roboto"/>
                          <a:ea typeface="Roboto"/>
                          <a:cs typeface="Roboto"/>
                          <a:sym typeface="Roboto"/>
                        </a:rPr>
                        <a:t>Smart ICT Infrastructure </a:t>
                      </a:r>
                      <a:endParaRPr dirty="0"/>
                    </a:p>
                  </a:txBody>
                  <a:tcPr marL="91450" marR="91450" marT="0" marB="0" anchor="ctr">
                    <a:solidFill>
                      <a:srgbClr val="50A5F2"/>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Conduits and Inner Duct Systems</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Fiber Optic Cable Infrastructure </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Wi-Fi Infrastructure</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Passive Optical Network Infrastructure</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Fiber meet-Me Rooms</a:t>
                      </a:r>
                      <a:endParaRPr dirty="0"/>
                    </a:p>
                  </a:txBody>
                  <a:tcPr marL="91450" marR="91450" marT="0" marB="0" anchor="ctr">
                    <a:solidFill>
                      <a:schemeClr val="bg1"/>
                    </a:solidFill>
                  </a:tcPr>
                </a:tc>
              </a:tr>
            </a:tbl>
          </a:graphicData>
        </a:graphic>
      </p:graphicFrame>
      <p:graphicFrame>
        <p:nvGraphicFramePr>
          <p:cNvPr id="742" name="Google Shape;742;p31"/>
          <p:cNvGraphicFramePr/>
          <p:nvPr>
            <p:extLst>
              <p:ext uri="{D42A27DB-BD31-4B8C-83A1-F6EECF244321}">
                <p14:modId xmlns:p14="http://schemas.microsoft.com/office/powerpoint/2010/main" val="1590636180"/>
              </p:ext>
            </p:extLst>
          </p:nvPr>
        </p:nvGraphicFramePr>
        <p:xfrm>
          <a:off x="6293239" y="1435283"/>
          <a:ext cx="4210425" cy="1691650"/>
        </p:xfrm>
        <a:graphic>
          <a:graphicData uri="http://schemas.openxmlformats.org/drawingml/2006/table">
            <a:tbl>
              <a:tblPr firstRow="1" bandRow="1">
                <a:noFill/>
              </a:tblPr>
              <a:tblGrid>
                <a:gridCol w="4210425"/>
              </a:tblGrid>
              <a:tr h="274325">
                <a:tc>
                  <a:txBody>
                    <a:bodyPr/>
                    <a:lstStyle/>
                    <a:p>
                      <a:pPr marL="0" marR="0" lvl="0" indent="0" algn="l" rtl="0">
                        <a:spcBef>
                          <a:spcPts val="0"/>
                        </a:spcBef>
                        <a:spcAft>
                          <a:spcPts val="0"/>
                        </a:spcAft>
                        <a:buNone/>
                      </a:pPr>
                      <a:r>
                        <a:rPr lang="en-US" sz="1400" b="1" i="0" u="none" strike="noStrike" cap="none" dirty="0">
                          <a:solidFill>
                            <a:schemeClr val="lt1"/>
                          </a:solidFill>
                          <a:latin typeface="Roboto"/>
                          <a:ea typeface="Roboto"/>
                          <a:cs typeface="Roboto"/>
                          <a:sym typeface="Roboto"/>
                        </a:rPr>
                        <a:t>Smart Community </a:t>
                      </a:r>
                      <a:endParaRPr dirty="0"/>
                    </a:p>
                  </a:txBody>
                  <a:tcPr marL="91450" marR="91450" marT="0" marB="0" anchor="ctr">
                    <a:solidFill>
                      <a:srgbClr val="50A5F2"/>
                    </a:solidFill>
                  </a:tcPr>
                </a:tc>
              </a:tr>
              <a:tr h="274325">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Wastewater Monitoring System for Public Health</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Smart Kiosks</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Smart Refuse</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Smart Community App</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The Point </a:t>
                      </a:r>
                      <a:r>
                        <a:rPr lang="en-US" sz="1400" b="0" i="0" u="none" strike="noStrike" cap="none" dirty="0" err="1">
                          <a:solidFill>
                            <a:srgbClr val="000000"/>
                          </a:solidFill>
                          <a:latin typeface="Roboto"/>
                          <a:ea typeface="Roboto"/>
                          <a:cs typeface="Roboto"/>
                          <a:sym typeface="Roboto"/>
                        </a:rPr>
                        <a:t>OpenData</a:t>
                      </a:r>
                      <a:endParaRPr sz="1400" b="0" i="0" u="none" strike="noStrike" cap="none" dirty="0">
                        <a:solidFill>
                          <a:srgbClr val="000000"/>
                        </a:solidFill>
                        <a:latin typeface="Roboto"/>
                        <a:ea typeface="Roboto"/>
                        <a:cs typeface="Roboto"/>
                        <a:sym typeface="Roboto"/>
                      </a:endParaRPr>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Community Smart Wall</a:t>
                      </a:r>
                      <a:endParaRPr/>
                    </a:p>
                  </a:txBody>
                  <a:tcPr marL="91450" marR="91450" marT="0" marB="0" anchor="ctr">
                    <a:solidFill>
                      <a:schemeClr val="lt1"/>
                    </a:solidFill>
                  </a:tcPr>
                </a:tc>
              </a:tr>
            </a:tbl>
          </a:graphicData>
        </a:graphic>
      </p:graphicFrame>
      <p:graphicFrame>
        <p:nvGraphicFramePr>
          <p:cNvPr id="743" name="Google Shape;743;p31"/>
          <p:cNvGraphicFramePr/>
          <p:nvPr>
            <p:extLst>
              <p:ext uri="{D42A27DB-BD31-4B8C-83A1-F6EECF244321}">
                <p14:modId xmlns:p14="http://schemas.microsoft.com/office/powerpoint/2010/main" val="2064508629"/>
              </p:ext>
            </p:extLst>
          </p:nvPr>
        </p:nvGraphicFramePr>
        <p:xfrm>
          <a:off x="1438517" y="2863973"/>
          <a:ext cx="4016075" cy="1645925"/>
        </p:xfrm>
        <a:graphic>
          <a:graphicData uri="http://schemas.openxmlformats.org/drawingml/2006/table">
            <a:tbl>
              <a:tblPr firstRow="1" bandRow="1">
                <a:noFill/>
              </a:tblPr>
              <a:tblGrid>
                <a:gridCol w="4016075"/>
              </a:tblGrid>
              <a:tr h="274325">
                <a:tc>
                  <a:txBody>
                    <a:bodyPr/>
                    <a:lstStyle/>
                    <a:p>
                      <a:pPr marL="0" marR="0" lvl="0" indent="0" algn="l" rtl="0">
                        <a:spcBef>
                          <a:spcPts val="0"/>
                        </a:spcBef>
                        <a:spcAft>
                          <a:spcPts val="0"/>
                        </a:spcAft>
                        <a:buNone/>
                      </a:pPr>
                      <a:r>
                        <a:rPr lang="en-US" sz="1400" b="1" i="0" u="none" strike="noStrike" cap="none">
                          <a:solidFill>
                            <a:schemeClr val="lt1"/>
                          </a:solidFill>
                          <a:latin typeface="Roboto"/>
                          <a:ea typeface="Roboto"/>
                          <a:cs typeface="Roboto"/>
                          <a:sym typeface="Roboto"/>
                        </a:rPr>
                        <a:t>Smart Environment </a:t>
                      </a:r>
                      <a:endParaRPr/>
                    </a:p>
                  </a:txBody>
                  <a:tcPr marL="91450" marR="91450" marT="0" marB="0" anchor="ctr">
                    <a:solidFill>
                      <a:srgbClr val="50A5F2"/>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Air Quality Sensors</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Sound Level Monitoring </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Micro-Climate Sensors &amp; Controls</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Water Quality Monitoring</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Smart Lighting </a:t>
                      </a:r>
                      <a:endParaRPr dirty="0"/>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Tree Health Monitoring </a:t>
                      </a:r>
                      <a:endParaRPr dirty="0"/>
                    </a:p>
                  </a:txBody>
                  <a:tcPr marL="91450" marR="91450" marT="0" marB="0" anchor="ctr">
                    <a:solidFill>
                      <a:schemeClr val="lt1"/>
                    </a:solidFill>
                  </a:tcPr>
                </a:tc>
              </a:tr>
            </a:tbl>
          </a:graphicData>
        </a:graphic>
      </p:graphicFrame>
      <p:graphicFrame>
        <p:nvGraphicFramePr>
          <p:cNvPr id="744" name="Google Shape;744;p31"/>
          <p:cNvGraphicFramePr/>
          <p:nvPr>
            <p:extLst>
              <p:ext uri="{D42A27DB-BD31-4B8C-83A1-F6EECF244321}">
                <p14:modId xmlns:p14="http://schemas.microsoft.com/office/powerpoint/2010/main" val="4002262644"/>
              </p:ext>
            </p:extLst>
          </p:nvPr>
        </p:nvGraphicFramePr>
        <p:xfrm>
          <a:off x="6293238" y="3126923"/>
          <a:ext cx="4210425" cy="2103125"/>
        </p:xfrm>
        <a:graphic>
          <a:graphicData uri="http://schemas.openxmlformats.org/drawingml/2006/table">
            <a:tbl>
              <a:tblPr firstRow="1" bandRow="1">
                <a:noFill/>
              </a:tblPr>
              <a:tblGrid>
                <a:gridCol w="4210425"/>
              </a:tblGrid>
              <a:tr h="274325">
                <a:tc>
                  <a:txBody>
                    <a:bodyPr/>
                    <a:lstStyle/>
                    <a:p>
                      <a:pPr marL="0" marR="0" lvl="0" indent="0" algn="l" rtl="0">
                        <a:spcBef>
                          <a:spcPts val="0"/>
                        </a:spcBef>
                        <a:spcAft>
                          <a:spcPts val="0"/>
                        </a:spcAft>
                        <a:buNone/>
                      </a:pPr>
                      <a:r>
                        <a:rPr lang="en-US" sz="1400" b="1" i="0" u="none" strike="noStrike" cap="none" dirty="0">
                          <a:solidFill>
                            <a:schemeClr val="lt1"/>
                          </a:solidFill>
                          <a:latin typeface="Roboto"/>
                          <a:ea typeface="Roboto"/>
                          <a:cs typeface="Roboto"/>
                          <a:sym typeface="Roboto"/>
                        </a:rPr>
                        <a:t>Smart Mobility </a:t>
                      </a:r>
                      <a:endParaRPr dirty="0"/>
                    </a:p>
                  </a:txBody>
                  <a:tcPr marL="91450" marR="91450" marT="0" marB="0" anchor="ctr">
                    <a:solidFill>
                      <a:srgbClr val="50A5F2"/>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Smart &amp; Connected Intersections</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Smart Parking</a:t>
                      </a:r>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Circulator</a:t>
                      </a:r>
                      <a:endParaRPr dirty="0"/>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Active Transportation + </a:t>
                      </a:r>
                      <a:r>
                        <a:rPr lang="en-US" sz="1400" b="0" i="0" u="none" strike="noStrike" cap="none" dirty="0" err="1">
                          <a:solidFill>
                            <a:srgbClr val="000000"/>
                          </a:solidFill>
                          <a:latin typeface="Roboto"/>
                          <a:ea typeface="Roboto"/>
                          <a:cs typeface="Roboto"/>
                          <a:sym typeface="Roboto"/>
                        </a:rPr>
                        <a:t>Micromobility</a:t>
                      </a:r>
                      <a:endParaRPr sz="1400" b="0" i="0" u="none" strike="noStrike" cap="none" dirty="0">
                        <a:solidFill>
                          <a:srgbClr val="000000"/>
                        </a:solidFill>
                        <a:latin typeface="Roboto"/>
                        <a:ea typeface="Roboto"/>
                        <a:cs typeface="Roboto"/>
                        <a:sym typeface="Roboto"/>
                      </a:endParaRPr>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Car Share</a:t>
                      </a:r>
                      <a:endParaRPr dirty="0"/>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Mobility Hubs</a:t>
                      </a:r>
                      <a:endParaRPr dirty="0"/>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dirty="0">
                          <a:solidFill>
                            <a:srgbClr val="000000"/>
                          </a:solidFill>
                          <a:latin typeface="Roboto"/>
                          <a:ea typeface="Roboto"/>
                          <a:cs typeface="Roboto"/>
                          <a:sym typeface="Roboto"/>
                        </a:rPr>
                        <a:t>Mobility as a Service</a:t>
                      </a:r>
                      <a:endParaRPr dirty="0"/>
                    </a:p>
                  </a:txBody>
                  <a:tcPr marL="91450" marR="91450" marT="0" marB="0" anchor="ctr">
                    <a:solidFill>
                      <a:schemeClr val="bg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EV Adoption </a:t>
                      </a:r>
                      <a:endParaRPr/>
                    </a:p>
                  </a:txBody>
                  <a:tcPr marL="91450" marR="91450" marT="0" marB="0" anchor="ctr">
                    <a:solidFill>
                      <a:schemeClr val="lt1"/>
                    </a:solidFill>
                  </a:tcPr>
                </a:tc>
              </a:tr>
            </a:tbl>
          </a:graphicData>
        </a:graphic>
      </p:graphicFrame>
      <p:graphicFrame>
        <p:nvGraphicFramePr>
          <p:cNvPr id="745" name="Google Shape;745;p31"/>
          <p:cNvGraphicFramePr/>
          <p:nvPr/>
        </p:nvGraphicFramePr>
        <p:xfrm>
          <a:off x="1438517" y="4509893"/>
          <a:ext cx="4016075" cy="1386845"/>
        </p:xfrm>
        <a:graphic>
          <a:graphicData uri="http://schemas.openxmlformats.org/drawingml/2006/table">
            <a:tbl>
              <a:tblPr firstRow="1" bandRow="1">
                <a:noFill/>
              </a:tblPr>
              <a:tblGrid>
                <a:gridCol w="4016075"/>
              </a:tblGrid>
              <a:tr h="274325">
                <a:tc>
                  <a:txBody>
                    <a:bodyPr/>
                    <a:lstStyle/>
                    <a:p>
                      <a:pPr marL="0" marR="0" lvl="0" indent="0" algn="l" rtl="0">
                        <a:spcBef>
                          <a:spcPts val="0"/>
                        </a:spcBef>
                        <a:spcAft>
                          <a:spcPts val="0"/>
                        </a:spcAft>
                        <a:buNone/>
                      </a:pPr>
                      <a:r>
                        <a:rPr lang="en-US" sz="1400" b="1" i="0" u="none" strike="noStrike" cap="none">
                          <a:solidFill>
                            <a:schemeClr val="lt1"/>
                          </a:solidFill>
                          <a:latin typeface="Roboto"/>
                          <a:ea typeface="Roboto"/>
                          <a:cs typeface="Roboto"/>
                          <a:sym typeface="Roboto"/>
                        </a:rPr>
                        <a:t>Smart Utilities </a:t>
                      </a:r>
                      <a:endParaRPr/>
                    </a:p>
                  </a:txBody>
                  <a:tcPr marL="91450" marR="91450" marT="0" marB="0" anchor="ctr">
                    <a:solidFill>
                      <a:srgbClr val="50A5F2"/>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Centralized Energy Monitoring </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Community Microgrid</a:t>
                      </a:r>
                      <a:endParaRPr sz="1400" b="0" i="0" u="none" strike="noStrike" cap="none">
                        <a:solidFill>
                          <a:srgbClr val="000000"/>
                        </a:solidFill>
                        <a:latin typeface="Roboto"/>
                        <a:ea typeface="Roboto"/>
                        <a:cs typeface="Roboto"/>
                        <a:sym typeface="Roboto"/>
                      </a:endParaRPr>
                    </a:p>
                  </a:txBody>
                  <a:tcPr marL="91450" marR="91450" marT="0" marB="0" anchor="ctr">
                    <a:solidFill>
                      <a:schemeClr val="lt1"/>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Community Water Monitoring </a:t>
                      </a:r>
                      <a:endParaRPr/>
                    </a:p>
                  </a:txBody>
                  <a:tcPr marL="91450" marR="91450" marT="0" marB="0" anchor="ctr"/>
                </a:tc>
              </a:tr>
              <a:tr h="228600">
                <a:tc>
                  <a:txBody>
                    <a:bodyPr/>
                    <a:lstStyle/>
                    <a:p>
                      <a:pPr marL="0" marR="0" lvl="0" indent="0" algn="l" rtl="0">
                        <a:spcBef>
                          <a:spcPts val="0"/>
                        </a:spcBef>
                        <a:spcAft>
                          <a:spcPts val="0"/>
                        </a:spcAft>
                        <a:buNone/>
                      </a:pPr>
                      <a:r>
                        <a:rPr lang="en-US" sz="1400" b="0" i="0" u="none" strike="noStrike" cap="none">
                          <a:solidFill>
                            <a:schemeClr val="dk1"/>
                          </a:solidFill>
                          <a:latin typeface="Roboto"/>
                          <a:ea typeface="Roboto"/>
                          <a:cs typeface="Roboto"/>
                          <a:sym typeface="Roboto"/>
                        </a:rPr>
                        <a:t>Dynamic HPC (High Performance Compute) Optimization </a:t>
                      </a:r>
                      <a:endParaRPr/>
                    </a:p>
                  </a:txBody>
                  <a:tcPr marL="91450" marR="91450" marT="0" marB="0" anchor="ctr">
                    <a:solidFill>
                      <a:schemeClr val="lt1"/>
                    </a:solidFill>
                  </a:tcPr>
                </a:tc>
              </a:tr>
            </a:tbl>
          </a:graphicData>
        </a:graphic>
      </p:graphicFrame>
      <p:graphicFrame>
        <p:nvGraphicFramePr>
          <p:cNvPr id="746" name="Google Shape;746;p31"/>
          <p:cNvGraphicFramePr/>
          <p:nvPr/>
        </p:nvGraphicFramePr>
        <p:xfrm>
          <a:off x="6293237" y="5230043"/>
          <a:ext cx="4210425" cy="502925"/>
        </p:xfrm>
        <a:graphic>
          <a:graphicData uri="http://schemas.openxmlformats.org/drawingml/2006/table">
            <a:tbl>
              <a:tblPr firstRow="1" bandRow="1">
                <a:noFill/>
              </a:tblPr>
              <a:tblGrid>
                <a:gridCol w="4210425"/>
              </a:tblGrid>
              <a:tr h="274325">
                <a:tc>
                  <a:txBody>
                    <a:bodyPr/>
                    <a:lstStyle/>
                    <a:p>
                      <a:pPr marL="0" marR="0" lvl="0" indent="0" algn="l" rtl="0">
                        <a:spcBef>
                          <a:spcPts val="0"/>
                        </a:spcBef>
                        <a:spcAft>
                          <a:spcPts val="0"/>
                        </a:spcAft>
                        <a:buNone/>
                      </a:pPr>
                      <a:r>
                        <a:rPr lang="en-US" sz="1400" b="1" i="0" u="none" strike="noStrike" cap="none">
                          <a:solidFill>
                            <a:schemeClr val="lt1"/>
                          </a:solidFill>
                          <a:latin typeface="Roboto"/>
                          <a:ea typeface="Roboto"/>
                          <a:cs typeface="Roboto"/>
                          <a:sym typeface="Roboto"/>
                        </a:rPr>
                        <a:t>Smart Buildings  </a:t>
                      </a:r>
                      <a:endParaRPr/>
                    </a:p>
                  </a:txBody>
                  <a:tcPr marL="91450" marR="91450" marT="0" marB="0" anchor="ctr">
                    <a:solidFill>
                      <a:srgbClr val="50A5F2"/>
                    </a:solidFill>
                  </a:tcPr>
                </a:tc>
              </a:tr>
              <a:tr h="228600">
                <a:tc>
                  <a:txBody>
                    <a:bodyPr/>
                    <a:lstStyle/>
                    <a:p>
                      <a:pPr marL="0" marR="0" lvl="0" indent="0" algn="l" rtl="0">
                        <a:spcBef>
                          <a:spcPts val="0"/>
                        </a:spcBef>
                        <a:spcAft>
                          <a:spcPts val="0"/>
                        </a:spcAft>
                        <a:buNone/>
                      </a:pPr>
                      <a:r>
                        <a:rPr lang="en-US" sz="1400" b="0" i="0" u="none" strike="noStrike" cap="none">
                          <a:solidFill>
                            <a:srgbClr val="000000"/>
                          </a:solidFill>
                          <a:latin typeface="Roboto"/>
                          <a:ea typeface="Roboto"/>
                          <a:cs typeface="Roboto"/>
                          <a:sym typeface="Roboto"/>
                        </a:rPr>
                        <a:t>Connected, Predictive, or Adaptive Building </a:t>
                      </a:r>
                      <a:endParaRPr/>
                    </a:p>
                  </a:txBody>
                  <a:tcPr marL="91450" marR="91450" marT="0" marB="0" anchor="ctr"/>
                </a:tc>
              </a:tr>
            </a:tbl>
          </a:graphicData>
        </a:graphic>
      </p:graphicFrame>
    </p:spTree>
    <p:extLst>
      <p:ext uri="{BB962C8B-B14F-4D97-AF65-F5344CB8AC3E}">
        <p14:creationId xmlns:p14="http://schemas.microsoft.com/office/powerpoint/2010/main" val="361130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4" name="Google Shape;1084;p50"/>
          <p:cNvGrpSpPr/>
          <p:nvPr/>
        </p:nvGrpSpPr>
        <p:grpSpPr>
          <a:xfrm>
            <a:off x="4532408" y="360513"/>
            <a:ext cx="7426242" cy="6352568"/>
            <a:chOff x="4532408" y="360513"/>
            <a:chExt cx="7426242" cy="6352568"/>
          </a:xfrm>
        </p:grpSpPr>
        <p:pic>
          <p:nvPicPr>
            <p:cNvPr id="1085" name="Google Shape;1085;p50"/>
            <p:cNvPicPr preferRelativeResize="0"/>
            <p:nvPr/>
          </p:nvPicPr>
          <p:blipFill rotWithShape="1">
            <a:blip r:embed="rId3">
              <a:alphaModFix/>
            </a:blip>
            <a:srcRect/>
            <a:stretch/>
          </p:blipFill>
          <p:spPr>
            <a:xfrm>
              <a:off x="4532408" y="360513"/>
              <a:ext cx="7426242" cy="6352568"/>
            </a:xfrm>
            <a:prstGeom prst="rect">
              <a:avLst/>
            </a:prstGeom>
            <a:noFill/>
            <a:ln>
              <a:noFill/>
            </a:ln>
          </p:spPr>
        </p:pic>
        <p:sp>
          <p:nvSpPr>
            <p:cNvPr id="1086" name="Google Shape;1086;p50"/>
            <p:cNvSpPr txBox="1"/>
            <p:nvPr/>
          </p:nvSpPr>
          <p:spPr>
            <a:xfrm>
              <a:off x="7892942" y="406697"/>
              <a:ext cx="845114" cy="2538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dirty="0" smtClean="0">
                  <a:solidFill>
                    <a:schemeClr val="dk1"/>
                  </a:solidFill>
                  <a:latin typeface="Arial"/>
                  <a:ea typeface="Arial"/>
                  <a:cs typeface="Arial"/>
                  <a:sym typeface="Arial"/>
                </a:rPr>
                <a:t>1</a:t>
              </a:r>
              <a:endParaRPr dirty="0"/>
            </a:p>
          </p:txBody>
        </p:sp>
        <p:sp>
          <p:nvSpPr>
            <p:cNvPr id="1087" name="Google Shape;1087;p50"/>
            <p:cNvSpPr txBox="1"/>
            <p:nvPr/>
          </p:nvSpPr>
          <p:spPr>
            <a:xfrm>
              <a:off x="8832816" y="406697"/>
              <a:ext cx="1078414" cy="2538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dirty="0" smtClean="0">
                  <a:solidFill>
                    <a:schemeClr val="dk1"/>
                  </a:solidFill>
                  <a:latin typeface="Arial"/>
                  <a:ea typeface="Arial"/>
                  <a:cs typeface="Arial"/>
                  <a:sym typeface="Arial"/>
                </a:rPr>
                <a:t>2</a:t>
              </a:r>
              <a:endParaRPr dirty="0"/>
            </a:p>
          </p:txBody>
        </p:sp>
        <p:sp>
          <p:nvSpPr>
            <p:cNvPr id="1088" name="Google Shape;1088;p50"/>
            <p:cNvSpPr txBox="1"/>
            <p:nvPr/>
          </p:nvSpPr>
          <p:spPr>
            <a:xfrm>
              <a:off x="9984763" y="406697"/>
              <a:ext cx="958459" cy="25391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dirty="0" smtClean="0">
                  <a:solidFill>
                    <a:schemeClr val="dk1"/>
                  </a:solidFill>
                  <a:latin typeface="Arial"/>
                  <a:ea typeface="Arial"/>
                  <a:cs typeface="Arial"/>
                  <a:sym typeface="Arial"/>
                </a:rPr>
                <a:t>3</a:t>
              </a:r>
              <a:endParaRPr dirty="0"/>
            </a:p>
          </p:txBody>
        </p:sp>
        <p:sp>
          <p:nvSpPr>
            <p:cNvPr id="1089" name="Google Shape;1089;p50"/>
            <p:cNvSpPr txBox="1"/>
            <p:nvPr/>
          </p:nvSpPr>
          <p:spPr>
            <a:xfrm>
              <a:off x="11022689" y="568279"/>
              <a:ext cx="877720" cy="25391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dk1"/>
                  </a:solidFill>
                  <a:latin typeface="Arial"/>
                  <a:ea typeface="Arial"/>
                  <a:cs typeface="Arial"/>
                  <a:sym typeface="Arial"/>
                </a:rPr>
                <a:t>Maximized</a:t>
              </a:r>
              <a:endParaRPr/>
            </a:p>
          </p:txBody>
        </p:sp>
      </p:grpSp>
      <p:sp>
        <p:nvSpPr>
          <p:cNvPr id="1090" name="Google Shape;1090;p50"/>
          <p:cNvSpPr txBox="1"/>
          <p:nvPr/>
        </p:nvSpPr>
        <p:spPr>
          <a:xfrm>
            <a:off x="9806876" y="97999"/>
            <a:ext cx="1361348" cy="27695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smtClean="0">
                <a:solidFill>
                  <a:schemeClr val="dk1"/>
                </a:solidFill>
                <a:latin typeface="Calibri"/>
                <a:ea typeface="Calibri"/>
                <a:cs typeface="Calibri"/>
                <a:sym typeface="Calibri"/>
              </a:rPr>
              <a:t>Recommended</a:t>
            </a:r>
            <a:endParaRPr dirty="0"/>
          </a:p>
        </p:txBody>
      </p:sp>
      <p:sp>
        <p:nvSpPr>
          <p:cNvPr id="1091" name="Google Shape;1091;p50"/>
          <p:cNvSpPr txBox="1">
            <a:spLocks noGrp="1"/>
          </p:cNvSpPr>
          <p:nvPr>
            <p:ph type="title"/>
          </p:nvPr>
        </p:nvSpPr>
        <p:spPr>
          <a:xfrm>
            <a:off x="297745" y="338648"/>
            <a:ext cx="3699524" cy="713177"/>
          </a:xfrm>
          <a:prstGeom prst="rect">
            <a:avLst/>
          </a:prstGeom>
          <a:noFill/>
          <a:ln>
            <a:noFill/>
          </a:ln>
        </p:spPr>
        <p:txBody>
          <a:bodyPr spcFirstLastPara="1" wrap="square" lIns="91425" tIns="45700" rIns="91425" bIns="45700" anchor="t" anchorCtr="0">
            <a:noAutofit/>
          </a:bodyPr>
          <a:lstStyle/>
          <a:p>
            <a:pPr algn="ctr">
              <a:lnSpc>
                <a:spcPct val="123076"/>
              </a:lnSpc>
              <a:spcBef>
                <a:spcPts val="0"/>
              </a:spcBef>
              <a:buClr>
                <a:srgbClr val="05406D"/>
              </a:buClr>
              <a:buSzPts val="2600"/>
              <a:buFont typeface="Roboto"/>
            </a:pPr>
            <a:r>
              <a:rPr lang="en-US" sz="3600" b="1" dirty="0" smtClean="0">
                <a:solidFill>
                  <a:srgbClr val="05406D"/>
                </a:solidFill>
                <a:latin typeface="Roboto"/>
                <a:ea typeface="Roboto"/>
                <a:cs typeface="Roboto"/>
              </a:rPr>
              <a:t>Program Scenario </a:t>
            </a:r>
            <a:r>
              <a:rPr lang="en-US" sz="3600" b="1" dirty="0" smtClean="0">
                <a:solidFill>
                  <a:srgbClr val="05406D"/>
                </a:solidFill>
                <a:latin typeface="Roboto"/>
                <a:ea typeface="Roboto"/>
                <a:cs typeface="Roboto"/>
              </a:rPr>
              <a:t>Comparison</a:t>
            </a:r>
            <a:endParaRPr sz="3600" b="1" dirty="0">
              <a:solidFill>
                <a:srgbClr val="05406D"/>
              </a:solidFill>
              <a:latin typeface="Roboto"/>
              <a:ea typeface="Roboto"/>
              <a:cs typeface="Roboto"/>
            </a:endParaRPr>
          </a:p>
        </p:txBody>
      </p:sp>
      <p:sp>
        <p:nvSpPr>
          <p:cNvPr id="1092" name="Google Shape;1092;p50"/>
          <p:cNvSpPr/>
          <p:nvPr/>
        </p:nvSpPr>
        <p:spPr>
          <a:xfrm>
            <a:off x="9952411" y="360513"/>
            <a:ext cx="1070278" cy="6390857"/>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93" name="Google Shape;1093;p50"/>
          <p:cNvGraphicFramePr/>
          <p:nvPr>
            <p:extLst>
              <p:ext uri="{D42A27DB-BD31-4B8C-83A1-F6EECF244321}">
                <p14:modId xmlns:p14="http://schemas.microsoft.com/office/powerpoint/2010/main" val="2141141832"/>
              </p:ext>
            </p:extLst>
          </p:nvPr>
        </p:nvGraphicFramePr>
        <p:xfrm>
          <a:off x="635471" y="3814290"/>
          <a:ext cx="3206450" cy="1708718"/>
        </p:xfrm>
        <a:graphic>
          <a:graphicData uri="http://schemas.openxmlformats.org/drawingml/2006/table">
            <a:tbl>
              <a:tblPr>
                <a:noFill/>
              </a:tblPr>
              <a:tblGrid>
                <a:gridCol w="788150"/>
                <a:gridCol w="895550"/>
                <a:gridCol w="801275"/>
                <a:gridCol w="721475"/>
              </a:tblGrid>
              <a:tr h="206727">
                <a:tc>
                  <a:txBody>
                    <a:bodyPr/>
                    <a:lstStyle/>
                    <a:p>
                      <a:pPr marL="0" marR="0" lvl="0" indent="0" algn="ctr" rtl="0">
                        <a:spcBef>
                          <a:spcPts val="0"/>
                        </a:spcBef>
                        <a:spcAft>
                          <a:spcPts val="0"/>
                        </a:spcAft>
                        <a:buNone/>
                      </a:pPr>
                      <a:endParaRPr sz="1100" b="0" i="0" u="none" strike="noStrike" cap="none" dirty="0">
                        <a:solidFill>
                          <a:srgbClr val="000000"/>
                        </a:solidFill>
                        <a:latin typeface="Roboto"/>
                        <a:ea typeface="Roboto"/>
                        <a:cs typeface="Roboto"/>
                        <a:sym typeface="Roboto"/>
                      </a:endParaRPr>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dirty="0" smtClean="0">
                          <a:solidFill>
                            <a:srgbClr val="000000"/>
                          </a:solidFill>
                          <a:latin typeface="Roboto"/>
                          <a:ea typeface="Roboto"/>
                          <a:cs typeface="Roboto"/>
                          <a:sym typeface="Roboto"/>
                        </a:rPr>
                        <a:t>1</a:t>
                      </a:r>
                      <a:endParaRPr sz="1100" b="0" i="0" u="none" strike="noStrike" cap="none" dirty="0">
                        <a:solidFill>
                          <a:srgbClr val="000000"/>
                        </a:solidFill>
                        <a:latin typeface="Roboto"/>
                        <a:ea typeface="Roboto"/>
                        <a:cs typeface="Roboto"/>
                        <a:sym typeface="Roboto"/>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defTabSz="914400" rtl="0" eaLnBrk="1" latinLnBrk="0" hangingPunct="1">
                        <a:spcBef>
                          <a:spcPts val="0"/>
                        </a:spcBef>
                        <a:spcAft>
                          <a:spcPts val="0"/>
                        </a:spcAft>
                        <a:buNone/>
                      </a:pPr>
                      <a:r>
                        <a:rPr lang="en-US" sz="1100" b="0" i="0" u="none" strike="noStrike" kern="1200" cap="none" dirty="0" smtClean="0">
                          <a:solidFill>
                            <a:srgbClr val="000000"/>
                          </a:solidFill>
                          <a:latin typeface="Roboto"/>
                          <a:ea typeface="Roboto"/>
                          <a:cs typeface="Roboto"/>
                        </a:rPr>
                        <a:t>2</a:t>
                      </a:r>
                      <a:endParaRPr sz="1100" b="0" i="0" u="none" strike="noStrike" kern="1200" cap="none" dirty="0">
                        <a:solidFill>
                          <a:srgbClr val="000000"/>
                        </a:solidFill>
                        <a:latin typeface="Roboto"/>
                        <a:ea typeface="Roboto"/>
                        <a:cs typeface="Roboto"/>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defTabSz="914400" rtl="0" eaLnBrk="1" latinLnBrk="0" hangingPunct="1">
                        <a:spcBef>
                          <a:spcPts val="0"/>
                        </a:spcBef>
                        <a:spcAft>
                          <a:spcPts val="0"/>
                        </a:spcAft>
                        <a:buNone/>
                      </a:pPr>
                      <a:r>
                        <a:rPr lang="en-US" sz="1100" b="0" i="0" u="none" strike="noStrike" kern="1200" cap="none" dirty="0" smtClean="0">
                          <a:solidFill>
                            <a:srgbClr val="000000"/>
                          </a:solidFill>
                          <a:latin typeface="Roboto"/>
                          <a:ea typeface="Roboto"/>
                          <a:cs typeface="Roboto"/>
                        </a:rPr>
                        <a:t>3</a:t>
                      </a:r>
                      <a:endParaRPr sz="1100" b="0" i="0" u="none" strike="noStrike" kern="1200" cap="none" dirty="0">
                        <a:solidFill>
                          <a:srgbClr val="000000"/>
                        </a:solidFill>
                        <a:latin typeface="Roboto"/>
                        <a:ea typeface="Roboto"/>
                        <a:cs typeface="Roboto"/>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r>
              <a:tr h="206727">
                <a:tc>
                  <a:txBody>
                    <a:bodyPr/>
                    <a:lstStyle/>
                    <a:p>
                      <a:pPr marL="0" marR="0" lvl="0" indent="0" algn="ctr" rtl="0">
                        <a:spcBef>
                          <a:spcPts val="0"/>
                        </a:spcBef>
                        <a:spcAft>
                          <a:spcPts val="0"/>
                        </a:spcAft>
                        <a:buNone/>
                      </a:pPr>
                      <a:endParaRPr sz="1100" b="0" i="0" u="none" strike="noStrike" cap="none">
                        <a:solidFill>
                          <a:srgbClr val="000000"/>
                        </a:solidFill>
                        <a:latin typeface="Roboto"/>
                        <a:ea typeface="Roboto"/>
                        <a:cs typeface="Roboto"/>
                        <a:sym typeface="Roboto"/>
                      </a:endParaRPr>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Roboto"/>
                          <a:ea typeface="Roboto"/>
                          <a:cs typeface="Roboto"/>
                          <a:sym typeface="Roboto"/>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100" b="0" i="0" u="none" strike="noStrike" cap="none">
                        <a:solidFill>
                          <a:srgbClr val="000000"/>
                        </a:solidFill>
                        <a:latin typeface="Roboto"/>
                        <a:ea typeface="Roboto"/>
                        <a:cs typeface="Roboto"/>
                        <a:sym typeface="Roboto"/>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Roboto"/>
                          <a:ea typeface="Roboto"/>
                          <a:cs typeface="Roboto"/>
                          <a:sym typeface="Roboto"/>
                        </a:rPr>
                        <a:t> </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48172">
                <a:tc>
                  <a:txBody>
                    <a:bodyPr/>
                    <a:lstStyle/>
                    <a:p>
                      <a:pPr marL="0" marR="0" lvl="0" indent="0" algn="ctr" rtl="0">
                        <a:spcBef>
                          <a:spcPts val="0"/>
                        </a:spcBef>
                        <a:spcAft>
                          <a:spcPts val="0"/>
                        </a:spcAft>
                        <a:buNone/>
                      </a:pPr>
                      <a:r>
                        <a:rPr lang="en-US" sz="1000" b="0" i="0" u="none" strike="noStrike" cap="none" dirty="0">
                          <a:solidFill>
                            <a:srgbClr val="000000"/>
                          </a:solidFill>
                          <a:latin typeface="Roboto"/>
                          <a:ea typeface="Roboto"/>
                          <a:cs typeface="Roboto"/>
                          <a:sym typeface="Roboto"/>
                        </a:rPr>
                        <a:t>Land Developer</a:t>
                      </a:r>
                      <a:endParaRPr dirty="0"/>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Roboto"/>
                          <a:ea typeface="Roboto"/>
                          <a:cs typeface="Roboto"/>
                          <a:sym typeface="Roboto"/>
                        </a:rPr>
                        <a:t>+1.8%</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Roboto"/>
                          <a:ea typeface="Roboto"/>
                          <a:cs typeface="Roboto"/>
                          <a:sym typeface="Roboto"/>
                        </a:rPr>
                        <a:t>+3.4%</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en-US" sz="1100" b="0" i="0" u="none" strike="noStrike" cap="none" dirty="0">
                          <a:solidFill>
                            <a:srgbClr val="000000"/>
                          </a:solidFill>
                          <a:latin typeface="Roboto"/>
                          <a:ea typeface="Roboto"/>
                          <a:cs typeface="Roboto"/>
                          <a:sym typeface="Roboto"/>
                        </a:rPr>
                        <a:t>+3.4%</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r>
              <a:tr h="348172">
                <a:tc>
                  <a:txBody>
                    <a:bodyPr/>
                    <a:lstStyle/>
                    <a:p>
                      <a:pPr marL="0" marR="0" lvl="0" indent="0" algn="ctr" rtl="0">
                        <a:spcBef>
                          <a:spcPts val="0"/>
                        </a:spcBef>
                        <a:spcAft>
                          <a:spcPts val="0"/>
                        </a:spcAft>
                        <a:buNone/>
                      </a:pPr>
                      <a:r>
                        <a:rPr lang="en-US" sz="1000" b="0" i="0" u="none" strike="noStrike" cap="none">
                          <a:solidFill>
                            <a:srgbClr val="000000"/>
                          </a:solidFill>
                          <a:latin typeface="Roboto"/>
                          <a:ea typeface="Roboto"/>
                          <a:cs typeface="Roboto"/>
                          <a:sym typeface="Roboto"/>
                        </a:rPr>
                        <a:t>Vertical Developer</a:t>
                      </a:r>
                      <a:endParaRPr/>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Roboto"/>
                          <a:ea typeface="Roboto"/>
                          <a:cs typeface="Roboto"/>
                          <a:sym typeface="Roboto"/>
                        </a:rPr>
                        <a:t>+1.9%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Roboto"/>
                          <a:ea typeface="Roboto"/>
                          <a:cs typeface="Roboto"/>
                          <a:sym typeface="Roboto"/>
                        </a:rPr>
                        <a:t>+0.8%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0" u="none" strike="noStrike" cap="none">
                          <a:solidFill>
                            <a:srgbClr val="000000"/>
                          </a:solidFill>
                          <a:latin typeface="Roboto"/>
                          <a:ea typeface="Roboto"/>
                          <a:cs typeface="Roboto"/>
                          <a:sym typeface="Roboto"/>
                        </a:rPr>
                        <a:t>+0.9%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85865">
                <a:tc>
                  <a:txBody>
                    <a:bodyPr/>
                    <a:lstStyle/>
                    <a:p>
                      <a:pPr marL="0" marR="0" lvl="0" indent="0" algn="ctr" rtl="0">
                        <a:spcBef>
                          <a:spcPts val="0"/>
                        </a:spcBef>
                        <a:spcAft>
                          <a:spcPts val="0"/>
                        </a:spcAft>
                        <a:buNone/>
                      </a:pPr>
                      <a:r>
                        <a:rPr lang="en-US" sz="900" b="0" i="1" u="none" strike="noStrike" cap="none">
                          <a:solidFill>
                            <a:srgbClr val="404040"/>
                          </a:solidFill>
                          <a:latin typeface="Roboto"/>
                          <a:ea typeface="Roboto"/>
                          <a:cs typeface="Roboto"/>
                          <a:sym typeface="Roboto"/>
                        </a:rPr>
                        <a:t>Residential</a:t>
                      </a:r>
                      <a:endParaRPr/>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404040"/>
                          </a:solidFill>
                          <a:latin typeface="Roboto"/>
                          <a:ea typeface="Roboto"/>
                          <a:cs typeface="Roboto"/>
                          <a:sym typeface="Roboto"/>
                        </a:rPr>
                        <a:t>+1.8%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404040"/>
                          </a:solidFill>
                          <a:latin typeface="Roboto"/>
                          <a:ea typeface="Roboto"/>
                          <a:cs typeface="Roboto"/>
                          <a:sym typeface="Roboto"/>
                        </a:rPr>
                        <a:t>+0.0%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404040"/>
                          </a:solidFill>
                          <a:latin typeface="Roboto"/>
                          <a:ea typeface="Roboto"/>
                          <a:cs typeface="Roboto"/>
                          <a:sym typeface="Roboto"/>
                        </a:rPr>
                        <a:t>+1.0%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13055">
                <a:tc>
                  <a:txBody>
                    <a:bodyPr/>
                    <a:lstStyle/>
                    <a:p>
                      <a:pPr marL="0" marR="0" lvl="0" indent="0" algn="ctr" rtl="0">
                        <a:spcBef>
                          <a:spcPts val="0"/>
                        </a:spcBef>
                        <a:spcAft>
                          <a:spcPts val="0"/>
                        </a:spcAft>
                        <a:buNone/>
                      </a:pPr>
                      <a:r>
                        <a:rPr lang="en-US" sz="900" b="0" i="1" u="none" strike="noStrike" cap="none">
                          <a:solidFill>
                            <a:srgbClr val="404040"/>
                          </a:solidFill>
                          <a:latin typeface="Roboto"/>
                          <a:ea typeface="Roboto"/>
                          <a:cs typeface="Roboto"/>
                          <a:sym typeface="Roboto"/>
                        </a:rPr>
                        <a:t>Non-Res</a:t>
                      </a:r>
                      <a:endParaRPr/>
                    </a:p>
                  </a:txBody>
                  <a:tcPr marL="0" marR="0" marT="0" marB="0"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404040"/>
                          </a:solidFill>
                          <a:latin typeface="Roboto"/>
                          <a:ea typeface="Roboto"/>
                          <a:cs typeface="Roboto"/>
                          <a:sym typeface="Roboto"/>
                        </a:rPr>
                        <a:t>+2.0%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dirty="0">
                          <a:solidFill>
                            <a:srgbClr val="404040"/>
                          </a:solidFill>
                          <a:latin typeface="Roboto"/>
                          <a:ea typeface="Roboto"/>
                          <a:cs typeface="Roboto"/>
                          <a:sym typeface="Roboto"/>
                        </a:rPr>
                        <a:t>+1.3%</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dirty="0">
                          <a:solidFill>
                            <a:srgbClr val="404040"/>
                          </a:solidFill>
                          <a:latin typeface="Roboto"/>
                          <a:ea typeface="Roboto"/>
                          <a:cs typeface="Roboto"/>
                          <a:sym typeface="Roboto"/>
                        </a:rPr>
                        <a:t>+0.8%</a:t>
                      </a: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1095" name="Google Shape;1095;p50"/>
          <p:cNvSpPr txBox="1"/>
          <p:nvPr/>
        </p:nvSpPr>
        <p:spPr>
          <a:xfrm>
            <a:off x="1230054" y="3486236"/>
            <a:ext cx="2017294" cy="276999"/>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en-US" sz="1200" b="1">
                <a:solidFill>
                  <a:schemeClr val="dk1"/>
                </a:solidFill>
                <a:latin typeface="Roboto"/>
                <a:ea typeface="Roboto"/>
                <a:cs typeface="Roboto"/>
                <a:sym typeface="Roboto"/>
              </a:rPr>
              <a:t>CapEx Cost Premiums</a:t>
            </a:r>
            <a:endParaRPr/>
          </a:p>
        </p:txBody>
      </p:sp>
      <p:sp>
        <p:nvSpPr>
          <p:cNvPr id="1096" name="Google Shape;1096;p50"/>
          <p:cNvSpPr/>
          <p:nvPr/>
        </p:nvSpPr>
        <p:spPr>
          <a:xfrm>
            <a:off x="11063870" y="282500"/>
            <a:ext cx="989540" cy="650859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Rectangle 4"/>
          <p:cNvSpPr/>
          <p:nvPr/>
        </p:nvSpPr>
        <p:spPr>
          <a:xfrm>
            <a:off x="7981507" y="610956"/>
            <a:ext cx="694660" cy="2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826621" y="657773"/>
            <a:ext cx="1031030" cy="164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984763" y="649239"/>
            <a:ext cx="966702" cy="164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17451" y="2828260"/>
            <a:ext cx="338824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5400000">
            <a:off x="10433265" y="3810860"/>
            <a:ext cx="2432278" cy="369332"/>
          </a:xfrm>
          <a:prstGeom prst="rect">
            <a:avLst/>
          </a:prstGeom>
          <a:noFill/>
        </p:spPr>
        <p:txBody>
          <a:bodyPr wrap="square" rtlCol="0">
            <a:spAutoFit/>
          </a:bodyPr>
          <a:lstStyle/>
          <a:p>
            <a:r>
              <a:rPr lang="en-US" i="1" dirty="0" smtClean="0"/>
              <a:t>Directional Figures</a:t>
            </a:r>
            <a:endParaRPr lang="en-US" i="1" dirty="0"/>
          </a:p>
        </p:txBody>
      </p:sp>
    </p:spTree>
    <p:extLst>
      <p:ext uri="{BB962C8B-B14F-4D97-AF65-F5344CB8AC3E}">
        <p14:creationId xmlns:p14="http://schemas.microsoft.com/office/powerpoint/2010/main" val="238393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51" y="173171"/>
            <a:ext cx="10515600" cy="1325563"/>
          </a:xfrm>
        </p:spPr>
        <p:txBody>
          <a:bodyPr vert="horz" lIns="91440" tIns="45720" rIns="91440" bIns="45720" rtlCol="0" anchor="ctr">
            <a:normAutofit/>
          </a:bodyPr>
          <a:lstStyle/>
          <a:p>
            <a:r>
              <a:rPr lang="en-US" sz="4000" b="1" dirty="0"/>
              <a:t>The Supplemental Studies Identified the Strategies to Deliver on POMSLA’s Goals</a:t>
            </a:r>
          </a:p>
        </p:txBody>
      </p:sp>
      <p:grpSp>
        <p:nvGrpSpPr>
          <p:cNvPr id="4" name="Group 3"/>
          <p:cNvGrpSpPr/>
          <p:nvPr/>
        </p:nvGrpSpPr>
        <p:grpSpPr>
          <a:xfrm>
            <a:off x="9200616" y="1444736"/>
            <a:ext cx="744370" cy="708570"/>
            <a:chOff x="838200" y="4808404"/>
            <a:chExt cx="1169544" cy="1169544"/>
          </a:xfrm>
          <a:solidFill>
            <a:schemeClr val="accent1">
              <a:lumMod val="60000"/>
              <a:lumOff val="40000"/>
            </a:schemeClr>
          </a:solidFill>
        </p:grpSpPr>
        <p:grpSp>
          <p:nvGrpSpPr>
            <p:cNvPr id="5" name="Group 4"/>
            <p:cNvGrpSpPr/>
            <p:nvPr/>
          </p:nvGrpSpPr>
          <p:grpSpPr>
            <a:xfrm>
              <a:off x="838200" y="4808404"/>
              <a:ext cx="1169544" cy="1169544"/>
              <a:chOff x="2760518" y="2734"/>
              <a:chExt cx="1169544" cy="1169544"/>
            </a:xfrm>
            <a:grpFill/>
          </p:grpSpPr>
          <p:sp>
            <p:nvSpPr>
              <p:cNvPr id="7" name="Oval 6"/>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6" name="Graphic 4" descr="Cycling with solid fill">
              <a:extLst>
                <a:ext uri="{FF2B5EF4-FFF2-40B4-BE49-F238E27FC236}">
                  <a16:creationId xmlns:lc="http://schemas.openxmlformats.org/drawingml/2006/lockedCanvas" xmlns:a16="http://schemas.microsoft.com/office/drawing/2014/main" xmlns="" id="{33F963EE-DF3C-4734-B682-D9A7A6EC81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8"/>
                </a:ext>
              </a:extLst>
            </a:blip>
            <a:stretch>
              <a:fillRect/>
            </a:stretch>
          </p:blipFill>
          <p:spPr>
            <a:xfrm>
              <a:off x="1055276" y="5033007"/>
              <a:ext cx="729736" cy="729736"/>
            </a:xfrm>
            <a:prstGeom prst="rect">
              <a:avLst/>
            </a:prstGeom>
            <a:grpFill/>
          </p:spPr>
        </p:pic>
      </p:grpSp>
      <p:grpSp>
        <p:nvGrpSpPr>
          <p:cNvPr id="9" name="Group 8"/>
          <p:cNvGrpSpPr/>
          <p:nvPr/>
        </p:nvGrpSpPr>
        <p:grpSpPr>
          <a:xfrm>
            <a:off x="2039551" y="1444736"/>
            <a:ext cx="744370" cy="708570"/>
            <a:chOff x="838200" y="1843554"/>
            <a:chExt cx="1169544" cy="1169544"/>
          </a:xfrm>
        </p:grpSpPr>
        <p:grpSp>
          <p:nvGrpSpPr>
            <p:cNvPr id="10" name="Group 9"/>
            <p:cNvGrpSpPr/>
            <p:nvPr/>
          </p:nvGrpSpPr>
          <p:grpSpPr>
            <a:xfrm>
              <a:off x="838200" y="1843554"/>
              <a:ext cx="1169544" cy="1169544"/>
              <a:chOff x="2760518" y="2734"/>
              <a:chExt cx="1169544" cy="1169544"/>
            </a:xfrm>
            <a:solidFill>
              <a:schemeClr val="accent1">
                <a:lumMod val="60000"/>
                <a:lumOff val="40000"/>
              </a:schemeClr>
            </a:solidFill>
          </p:grpSpPr>
          <p:sp>
            <p:nvSpPr>
              <p:cNvPr id="12" name="Oval 11"/>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11" name="Graphic 6" descr="Renewable Energy with solid fill">
              <a:extLst>
                <a:ext uri="{FF2B5EF4-FFF2-40B4-BE49-F238E27FC236}">
                  <a16:creationId xmlns:lc="http://schemas.openxmlformats.org/drawingml/2006/lockedCanvas" xmlns:a16="http://schemas.microsoft.com/office/drawing/2014/main" xmlns="" id="{18AB3315-8B90-4D29-AC7B-6BCD541034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0"/>
                </a:ext>
              </a:extLst>
            </a:blip>
            <a:stretch>
              <a:fillRect/>
            </a:stretch>
          </p:blipFill>
          <p:spPr>
            <a:xfrm>
              <a:off x="1060932" y="2073783"/>
              <a:ext cx="729736" cy="729736"/>
            </a:xfrm>
            <a:prstGeom prst="rect">
              <a:avLst/>
            </a:prstGeom>
          </p:spPr>
        </p:pic>
      </p:grpSp>
      <p:grpSp>
        <p:nvGrpSpPr>
          <p:cNvPr id="14" name="Group 13"/>
          <p:cNvGrpSpPr/>
          <p:nvPr/>
        </p:nvGrpSpPr>
        <p:grpSpPr>
          <a:xfrm>
            <a:off x="5620084" y="1444736"/>
            <a:ext cx="744370" cy="708570"/>
            <a:chOff x="838200" y="3264712"/>
            <a:chExt cx="1169544" cy="1169544"/>
          </a:xfrm>
          <a:solidFill>
            <a:schemeClr val="accent1">
              <a:lumMod val="60000"/>
              <a:lumOff val="40000"/>
            </a:schemeClr>
          </a:solidFill>
        </p:grpSpPr>
        <p:grpSp>
          <p:nvGrpSpPr>
            <p:cNvPr id="15" name="Group 14"/>
            <p:cNvGrpSpPr/>
            <p:nvPr/>
          </p:nvGrpSpPr>
          <p:grpSpPr>
            <a:xfrm>
              <a:off x="838200" y="3264712"/>
              <a:ext cx="1169544" cy="1169544"/>
              <a:chOff x="2760518" y="2734"/>
              <a:chExt cx="1169544" cy="1169544"/>
            </a:xfrm>
            <a:grpFill/>
          </p:grpSpPr>
          <p:sp>
            <p:nvSpPr>
              <p:cNvPr id="17" name="Oval 16"/>
              <p:cNvSpPr/>
              <p:nvPr/>
            </p:nvSpPr>
            <p:spPr>
              <a:xfrm>
                <a:off x="2760518" y="2734"/>
                <a:ext cx="1169544" cy="116954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931794" y="174010"/>
                <a:ext cx="826992" cy="826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p:txBody>
          </p:sp>
        </p:grpSp>
        <p:pic>
          <p:nvPicPr>
            <p:cNvPr id="16" name="Graphic 8" descr="Internet Of Things outline">
              <a:extLst>
                <a:ext uri="{FF2B5EF4-FFF2-40B4-BE49-F238E27FC236}">
                  <a16:creationId xmlns:lc="http://schemas.openxmlformats.org/drawingml/2006/lockedCanvas" xmlns:a16="http://schemas.microsoft.com/office/drawing/2014/main" xmlns="" id="{8828F4C5-E808-41E0-9FFA-9E4696111A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2"/>
                </a:ext>
              </a:extLst>
            </a:blip>
            <a:stretch>
              <a:fillRect/>
            </a:stretch>
          </p:blipFill>
          <p:spPr>
            <a:xfrm>
              <a:off x="1060932" y="3498378"/>
              <a:ext cx="729736" cy="729736"/>
            </a:xfrm>
            <a:prstGeom prst="rect">
              <a:avLst/>
            </a:prstGeom>
            <a:grpFill/>
          </p:spPr>
        </p:pic>
      </p:grpSp>
      <p:sp>
        <p:nvSpPr>
          <p:cNvPr id="21" name="Rounded Rectangle 20"/>
          <p:cNvSpPr/>
          <p:nvPr/>
        </p:nvSpPr>
        <p:spPr>
          <a:xfrm>
            <a:off x="5134599" y="4498060"/>
            <a:ext cx="1773141" cy="39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Developer Investment</a:t>
            </a:r>
            <a:endParaRPr lang="en-US" sz="1400" dirty="0"/>
          </a:p>
        </p:txBody>
      </p:sp>
      <p:sp>
        <p:nvSpPr>
          <p:cNvPr id="22" name="Rounded Rectangle 21"/>
          <p:cNvSpPr/>
          <p:nvPr/>
        </p:nvSpPr>
        <p:spPr>
          <a:xfrm>
            <a:off x="1200583" y="4526730"/>
            <a:ext cx="1773141" cy="39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Public Financing</a:t>
            </a:r>
            <a:endParaRPr lang="en-US" sz="1400" dirty="0"/>
          </a:p>
        </p:txBody>
      </p:sp>
      <p:sp>
        <p:nvSpPr>
          <p:cNvPr id="23" name="Rounded Rectangle 22"/>
          <p:cNvSpPr/>
          <p:nvPr/>
        </p:nvSpPr>
        <p:spPr>
          <a:xfrm>
            <a:off x="3167591" y="4516901"/>
            <a:ext cx="1773141" cy="39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Infrastructure Bank</a:t>
            </a:r>
            <a:endParaRPr lang="en-US" sz="1400" dirty="0"/>
          </a:p>
        </p:txBody>
      </p:sp>
      <p:sp>
        <p:nvSpPr>
          <p:cNvPr id="24" name="Rounded Rectangle 23"/>
          <p:cNvSpPr/>
          <p:nvPr/>
        </p:nvSpPr>
        <p:spPr>
          <a:xfrm>
            <a:off x="7101607" y="4521943"/>
            <a:ext cx="1773141" cy="39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P3 - ESCO</a:t>
            </a:r>
            <a:endParaRPr lang="en-US" sz="1400" dirty="0"/>
          </a:p>
        </p:txBody>
      </p:sp>
      <p:sp>
        <p:nvSpPr>
          <p:cNvPr id="25" name="Rounded Rectangle 24"/>
          <p:cNvSpPr/>
          <p:nvPr/>
        </p:nvSpPr>
        <p:spPr>
          <a:xfrm>
            <a:off x="9068616" y="4526730"/>
            <a:ext cx="1773141" cy="39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Utility District</a:t>
            </a:r>
            <a:endParaRPr lang="en-US" sz="1400" dirty="0"/>
          </a:p>
        </p:txBody>
      </p:sp>
      <p:sp>
        <p:nvSpPr>
          <p:cNvPr id="26" name="TextBox 25"/>
          <p:cNvSpPr txBox="1"/>
          <p:nvPr/>
        </p:nvSpPr>
        <p:spPr>
          <a:xfrm>
            <a:off x="41098" y="4071386"/>
            <a:ext cx="1309566" cy="461665"/>
          </a:xfrm>
          <a:prstGeom prst="rect">
            <a:avLst/>
          </a:prstGeom>
          <a:noFill/>
        </p:spPr>
        <p:txBody>
          <a:bodyPr wrap="square" rtlCol="0">
            <a:spAutoFit/>
          </a:bodyPr>
          <a:lstStyle/>
          <a:p>
            <a:r>
              <a:rPr lang="en-US" sz="1200" i="1" dirty="0" smtClean="0"/>
              <a:t>Funding/</a:t>
            </a:r>
          </a:p>
          <a:p>
            <a:r>
              <a:rPr lang="en-US" sz="1200" i="1" dirty="0" smtClean="0"/>
              <a:t>Delivery Models</a:t>
            </a:r>
            <a:endParaRPr lang="en-US" sz="1200" i="1" dirty="0"/>
          </a:p>
        </p:txBody>
      </p:sp>
      <p:sp>
        <p:nvSpPr>
          <p:cNvPr id="32" name="TextBox 31"/>
          <p:cNvSpPr txBox="1"/>
          <p:nvPr/>
        </p:nvSpPr>
        <p:spPr>
          <a:xfrm>
            <a:off x="41098" y="2168010"/>
            <a:ext cx="1371031" cy="461665"/>
          </a:xfrm>
          <a:prstGeom prst="rect">
            <a:avLst/>
          </a:prstGeom>
          <a:noFill/>
        </p:spPr>
        <p:txBody>
          <a:bodyPr wrap="square" rtlCol="0">
            <a:spAutoFit/>
          </a:bodyPr>
          <a:lstStyle/>
          <a:p>
            <a:r>
              <a:rPr lang="en-US" sz="1200" i="1" dirty="0" smtClean="0"/>
              <a:t>Recommended Strategies</a:t>
            </a:r>
            <a:endParaRPr lang="en-US" sz="1200" i="1" dirty="0"/>
          </a:p>
        </p:txBody>
      </p:sp>
      <p:sp>
        <p:nvSpPr>
          <p:cNvPr id="3" name="Rounded Rectangle 2"/>
          <p:cNvSpPr/>
          <p:nvPr/>
        </p:nvSpPr>
        <p:spPr>
          <a:xfrm>
            <a:off x="6989466" y="4448161"/>
            <a:ext cx="3976576" cy="535181"/>
          </a:xfrm>
          <a:prstGeom prst="roundRect">
            <a:avLst/>
          </a:prstGeom>
          <a:noFill/>
          <a:ln w="2222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4978992" y="5109013"/>
            <a:ext cx="2018628" cy="1714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42989" y="5385088"/>
            <a:ext cx="4250498" cy="108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smtClean="0">
                <a:solidFill>
                  <a:srgbClr val="0070C0"/>
                </a:solidFill>
              </a:rPr>
              <a:t>“promote </a:t>
            </a:r>
            <a:r>
              <a:rPr lang="en-US" sz="1200" b="1" dirty="0">
                <a:solidFill>
                  <a:srgbClr val="0070C0"/>
                </a:solidFill>
              </a:rPr>
              <a:t>a high quality of life for residents on and surrounding the point of the mountain state </a:t>
            </a:r>
            <a:r>
              <a:rPr lang="en-US" sz="1200" b="1" dirty="0" smtClean="0">
                <a:solidFill>
                  <a:srgbClr val="0070C0"/>
                </a:solidFill>
              </a:rPr>
              <a:t>land”</a:t>
            </a:r>
          </a:p>
          <a:p>
            <a:pPr marL="171450" indent="-171450">
              <a:buFont typeface="Arial" panose="020B0604020202020204" pitchFamily="34" charset="0"/>
              <a:buChar char="•"/>
            </a:pPr>
            <a:r>
              <a:rPr lang="en-US" sz="1200" b="1" dirty="0" smtClean="0">
                <a:solidFill>
                  <a:srgbClr val="0070C0"/>
                </a:solidFill>
              </a:rPr>
              <a:t>“improve </a:t>
            </a:r>
            <a:r>
              <a:rPr lang="en-US" sz="1200" b="1" dirty="0">
                <a:solidFill>
                  <a:srgbClr val="0070C0"/>
                </a:solidFill>
              </a:rPr>
              <a:t>air quality and minimize resource </a:t>
            </a:r>
            <a:r>
              <a:rPr lang="en-US" sz="1200" b="1" dirty="0" smtClean="0">
                <a:solidFill>
                  <a:srgbClr val="0070C0"/>
                </a:solidFill>
              </a:rPr>
              <a:t>use”</a:t>
            </a:r>
          </a:p>
          <a:p>
            <a:pPr marL="171450" indent="-171450">
              <a:buFont typeface="Arial" panose="020B0604020202020204" pitchFamily="34" charset="0"/>
              <a:buChar char="•"/>
            </a:pPr>
            <a:r>
              <a:rPr lang="en-US" sz="1200" b="1" dirty="0" smtClean="0">
                <a:solidFill>
                  <a:srgbClr val="0070C0"/>
                </a:solidFill>
              </a:rPr>
              <a:t>“protect </a:t>
            </a:r>
            <a:r>
              <a:rPr lang="en-US" sz="1200" b="1" dirty="0">
                <a:solidFill>
                  <a:srgbClr val="0070C0"/>
                </a:solidFill>
              </a:rPr>
              <a:t>the </a:t>
            </a:r>
            <a:r>
              <a:rPr lang="en-US" sz="1200" b="1" dirty="0" smtClean="0">
                <a:solidFill>
                  <a:srgbClr val="0070C0"/>
                </a:solidFill>
              </a:rPr>
              <a:t>environment”</a:t>
            </a:r>
          </a:p>
          <a:p>
            <a:pPr marL="171450" indent="-171450">
              <a:buFont typeface="Arial" panose="020B0604020202020204" pitchFamily="34" charset="0"/>
              <a:buChar char="•"/>
            </a:pPr>
            <a:r>
              <a:rPr lang="en-US" sz="1200" b="1" dirty="0" smtClean="0">
                <a:solidFill>
                  <a:srgbClr val="0070C0"/>
                </a:solidFill>
              </a:rPr>
              <a:t>“ensure </a:t>
            </a:r>
            <a:r>
              <a:rPr lang="en-US" sz="1200" b="1" dirty="0">
                <a:solidFill>
                  <a:srgbClr val="0070C0"/>
                </a:solidFill>
              </a:rPr>
              <a:t>strategic residential and commercial </a:t>
            </a:r>
            <a:r>
              <a:rPr lang="en-US" sz="1200" b="1" dirty="0" smtClean="0">
                <a:solidFill>
                  <a:srgbClr val="0070C0"/>
                </a:solidFill>
              </a:rPr>
              <a:t>growth”</a:t>
            </a:r>
          </a:p>
        </p:txBody>
      </p:sp>
      <p:sp>
        <p:nvSpPr>
          <p:cNvPr id="36" name="TextBox 35"/>
          <p:cNvSpPr txBox="1"/>
          <p:nvPr/>
        </p:nvSpPr>
        <p:spPr>
          <a:xfrm>
            <a:off x="0" y="5146286"/>
            <a:ext cx="1264495" cy="646331"/>
          </a:xfrm>
          <a:prstGeom prst="rect">
            <a:avLst/>
          </a:prstGeom>
          <a:noFill/>
        </p:spPr>
        <p:txBody>
          <a:bodyPr wrap="square" rtlCol="0">
            <a:spAutoFit/>
          </a:bodyPr>
          <a:lstStyle/>
          <a:p>
            <a:r>
              <a:rPr lang="en-US" sz="1200" i="1" dirty="0" smtClean="0"/>
              <a:t>To Achieve POMSLA Statute Duties</a:t>
            </a:r>
            <a:endParaRPr lang="en-US" sz="1200" i="1" dirty="0"/>
          </a:p>
        </p:txBody>
      </p:sp>
      <p:sp>
        <p:nvSpPr>
          <p:cNvPr id="37" name="Isosceles Triangle 36"/>
          <p:cNvSpPr/>
          <p:nvPr/>
        </p:nvSpPr>
        <p:spPr>
          <a:xfrm rot="10800000">
            <a:off x="4978992" y="4174672"/>
            <a:ext cx="2018628" cy="1714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514576" y="5373318"/>
            <a:ext cx="4451466" cy="1093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smtClean="0">
                <a:solidFill>
                  <a:srgbClr val="0070C0"/>
                </a:solidFill>
              </a:rPr>
              <a:t>Zero Carbon Community </a:t>
            </a:r>
          </a:p>
          <a:p>
            <a:pPr marL="171450" indent="-171450">
              <a:buFont typeface="Arial" panose="020B0604020202020204" pitchFamily="34" charset="0"/>
              <a:buChar char="•"/>
            </a:pPr>
            <a:r>
              <a:rPr lang="en-US" sz="1200" b="1" dirty="0" smtClean="0">
                <a:solidFill>
                  <a:srgbClr val="0070C0"/>
                </a:solidFill>
              </a:rPr>
              <a:t>50% Renewables / 50% Reduced Energy Consumption from Grid</a:t>
            </a:r>
          </a:p>
          <a:p>
            <a:pPr marL="171450" indent="-171450">
              <a:buFont typeface="Arial" panose="020B0604020202020204" pitchFamily="34" charset="0"/>
              <a:buChar char="•"/>
            </a:pPr>
            <a:r>
              <a:rPr lang="en-US" sz="1200" b="1" dirty="0" smtClean="0">
                <a:solidFill>
                  <a:srgbClr val="0070C0"/>
                </a:solidFill>
              </a:rPr>
              <a:t>-40% Potable water / &gt;15% Reuse / 100% Non-potable Irrigation</a:t>
            </a:r>
          </a:p>
          <a:p>
            <a:pPr marL="171450" indent="-171450">
              <a:buFont typeface="Arial" panose="020B0604020202020204" pitchFamily="34" charset="0"/>
              <a:buChar char="•"/>
            </a:pPr>
            <a:r>
              <a:rPr lang="en-US" sz="1200" b="1" dirty="0" smtClean="0">
                <a:solidFill>
                  <a:srgbClr val="0070C0"/>
                </a:solidFill>
              </a:rPr>
              <a:t>50% Waste </a:t>
            </a:r>
            <a:r>
              <a:rPr lang="en-US" sz="1200" b="1" dirty="0">
                <a:solidFill>
                  <a:srgbClr val="0070C0"/>
                </a:solidFill>
              </a:rPr>
              <a:t>D</a:t>
            </a:r>
            <a:r>
              <a:rPr lang="en-US" sz="1200" b="1" dirty="0" smtClean="0">
                <a:solidFill>
                  <a:srgbClr val="0070C0"/>
                </a:solidFill>
              </a:rPr>
              <a:t>iversion</a:t>
            </a:r>
          </a:p>
          <a:p>
            <a:pPr marL="171450" indent="-171450">
              <a:buFont typeface="Arial" panose="020B0604020202020204" pitchFamily="34" charset="0"/>
              <a:buChar char="•"/>
            </a:pPr>
            <a:r>
              <a:rPr lang="en-US" sz="1200" b="1" dirty="0" smtClean="0">
                <a:solidFill>
                  <a:srgbClr val="0070C0"/>
                </a:solidFill>
              </a:rPr>
              <a:t>50% Smart Capability </a:t>
            </a:r>
          </a:p>
          <a:p>
            <a:pPr marL="171450" indent="-171450">
              <a:buFont typeface="Arial" panose="020B0604020202020204" pitchFamily="34" charset="0"/>
              <a:buChar char="•"/>
            </a:pPr>
            <a:r>
              <a:rPr lang="en-US" sz="1200" b="1" dirty="0" smtClean="0">
                <a:solidFill>
                  <a:srgbClr val="0070C0"/>
                </a:solidFill>
              </a:rPr>
              <a:t>-25% Vehicle Miles Travelled </a:t>
            </a:r>
          </a:p>
        </p:txBody>
      </p:sp>
      <p:sp>
        <p:nvSpPr>
          <p:cNvPr id="27" name="TextBox 26"/>
          <p:cNvSpPr txBox="1"/>
          <p:nvPr/>
        </p:nvSpPr>
        <p:spPr>
          <a:xfrm>
            <a:off x="7707902" y="6490642"/>
            <a:ext cx="2333692" cy="246221"/>
          </a:xfrm>
          <a:prstGeom prst="rect">
            <a:avLst/>
          </a:prstGeom>
          <a:noFill/>
        </p:spPr>
        <p:txBody>
          <a:bodyPr wrap="square" rtlCol="0">
            <a:spAutoFit/>
          </a:bodyPr>
          <a:lstStyle/>
          <a:p>
            <a:r>
              <a:rPr lang="en-US" sz="1000" i="1" dirty="0" smtClean="0"/>
              <a:t>Framework Plan &amp; Supplemental  </a:t>
            </a:r>
            <a:r>
              <a:rPr lang="en-US" sz="1000" i="1" dirty="0"/>
              <a:t>S</a:t>
            </a:r>
            <a:r>
              <a:rPr lang="en-US" sz="1000" i="1" dirty="0" smtClean="0"/>
              <a:t>tudies</a:t>
            </a:r>
            <a:endParaRPr lang="en-US" sz="1000" i="1" dirty="0"/>
          </a:p>
        </p:txBody>
      </p:sp>
      <p:sp>
        <p:nvSpPr>
          <p:cNvPr id="39" name="TextBox 38"/>
          <p:cNvSpPr txBox="1"/>
          <p:nvPr/>
        </p:nvSpPr>
        <p:spPr>
          <a:xfrm>
            <a:off x="2393222" y="6512598"/>
            <a:ext cx="1950032" cy="246221"/>
          </a:xfrm>
          <a:prstGeom prst="rect">
            <a:avLst/>
          </a:prstGeom>
          <a:noFill/>
        </p:spPr>
        <p:txBody>
          <a:bodyPr wrap="square" rtlCol="0">
            <a:spAutoFit/>
          </a:bodyPr>
          <a:lstStyle/>
          <a:p>
            <a:r>
              <a:rPr lang="en-US" sz="1000" i="1" dirty="0" smtClean="0"/>
              <a:t>Utah Code 11-59-203</a:t>
            </a:r>
            <a:endParaRPr lang="en-US" sz="1000" i="1" dirty="0"/>
          </a:p>
        </p:txBody>
      </p:sp>
      <p:sp>
        <p:nvSpPr>
          <p:cNvPr id="28" name="Equal 27"/>
          <p:cNvSpPr/>
          <p:nvPr/>
        </p:nvSpPr>
        <p:spPr>
          <a:xfrm>
            <a:off x="5796979" y="5768858"/>
            <a:ext cx="448377" cy="29062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8601624" y="2575387"/>
            <a:ext cx="297676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Circulator</a:t>
            </a:r>
          </a:p>
          <a:p>
            <a:pPr marL="285750" indent="-285750">
              <a:buFont typeface="Arial" panose="020B0604020202020204" pitchFamily="34" charset="0"/>
              <a:buChar char="•"/>
            </a:pPr>
            <a:r>
              <a:rPr lang="en-US" sz="1400" dirty="0" smtClean="0"/>
              <a:t>Active Transportation &amp; Micro-mobility</a:t>
            </a:r>
          </a:p>
          <a:p>
            <a:pPr marL="285750" indent="-285750">
              <a:buFont typeface="Arial" panose="020B0604020202020204" pitchFamily="34" charset="0"/>
              <a:buChar char="•"/>
            </a:pPr>
            <a:r>
              <a:rPr lang="en-US" sz="1400" dirty="0" smtClean="0"/>
              <a:t>Car Share</a:t>
            </a:r>
          </a:p>
          <a:p>
            <a:pPr marL="285750" indent="-285750">
              <a:buFont typeface="Arial" panose="020B0604020202020204" pitchFamily="34" charset="0"/>
              <a:buChar char="•"/>
            </a:pPr>
            <a:r>
              <a:rPr lang="en-US" sz="1400" dirty="0" smtClean="0"/>
              <a:t>Mobility Hubs</a:t>
            </a:r>
          </a:p>
          <a:p>
            <a:pPr marL="285750" indent="-285750">
              <a:buFont typeface="Arial" panose="020B0604020202020204" pitchFamily="34" charset="0"/>
              <a:buChar char="•"/>
            </a:pPr>
            <a:r>
              <a:rPr lang="en-US" sz="1400" dirty="0" smtClean="0"/>
              <a:t>Maas &amp; Mobility Package</a:t>
            </a:r>
            <a:endParaRPr lang="en-US" sz="1400" dirty="0"/>
          </a:p>
        </p:txBody>
      </p:sp>
      <p:sp>
        <p:nvSpPr>
          <p:cNvPr id="31" name="Rectangle 30"/>
          <p:cNvSpPr/>
          <p:nvPr/>
        </p:nvSpPr>
        <p:spPr>
          <a:xfrm>
            <a:off x="1312910" y="2606594"/>
            <a:ext cx="2901605" cy="1384995"/>
          </a:xfrm>
          <a:prstGeom prst="rect">
            <a:avLst/>
          </a:prstGeom>
        </p:spPr>
        <p:txBody>
          <a:bodyPr wrap="square">
            <a:spAutoFit/>
          </a:bodyPr>
          <a:lstStyle/>
          <a:p>
            <a:pPr marL="285750" indent="-285750">
              <a:buFont typeface="Arial" panose="020B0604020202020204" pitchFamily="34" charset="0"/>
              <a:buChar char="•"/>
            </a:pPr>
            <a:r>
              <a:rPr lang="en-US" sz="1400" dirty="0"/>
              <a:t>Geothermal District Energy</a:t>
            </a:r>
          </a:p>
          <a:p>
            <a:pPr marL="285750" indent="-285750">
              <a:buFont typeface="Arial" panose="020B0604020202020204" pitchFamily="34" charset="0"/>
              <a:buChar char="•"/>
            </a:pPr>
            <a:r>
              <a:rPr lang="en-US" sz="1400" dirty="0" smtClean="0"/>
              <a:t>Community Solar</a:t>
            </a:r>
          </a:p>
          <a:p>
            <a:pPr marL="285750" indent="-285750">
              <a:buFont typeface="Arial" panose="020B0604020202020204" pitchFamily="34" charset="0"/>
              <a:buChar char="•"/>
            </a:pPr>
            <a:r>
              <a:rPr lang="en-US" sz="1400" dirty="0" smtClean="0"/>
              <a:t>Efficient Building Envelopes</a:t>
            </a:r>
          </a:p>
          <a:p>
            <a:pPr marL="285750" indent="-285750">
              <a:buFont typeface="Arial" panose="020B0604020202020204" pitchFamily="34" charset="0"/>
              <a:buChar char="•"/>
            </a:pPr>
            <a:r>
              <a:rPr lang="en-US" sz="1400" dirty="0" smtClean="0"/>
              <a:t>Smart Fixtures</a:t>
            </a:r>
          </a:p>
          <a:p>
            <a:pPr marL="285750" indent="-285750">
              <a:buFont typeface="Arial" panose="020B0604020202020204" pitchFamily="34" charset="0"/>
              <a:buChar char="•"/>
            </a:pPr>
            <a:r>
              <a:rPr lang="en-US" sz="1400" dirty="0" smtClean="0"/>
              <a:t>Water Capture/Reuse</a:t>
            </a:r>
          </a:p>
          <a:p>
            <a:pPr marL="285750" indent="-285750">
              <a:buFont typeface="Arial" panose="020B0604020202020204" pitchFamily="34" charset="0"/>
              <a:buChar char="•"/>
            </a:pPr>
            <a:r>
              <a:rPr lang="en-US" sz="1400" dirty="0" smtClean="0"/>
              <a:t>Waste Programs</a:t>
            </a:r>
            <a:endParaRPr lang="en-US" sz="1400" dirty="0"/>
          </a:p>
        </p:txBody>
      </p:sp>
      <p:sp>
        <p:nvSpPr>
          <p:cNvPr id="40" name="Rectangle 39"/>
          <p:cNvSpPr/>
          <p:nvPr/>
        </p:nvSpPr>
        <p:spPr>
          <a:xfrm>
            <a:off x="4814746" y="2580223"/>
            <a:ext cx="3399659" cy="1384995"/>
          </a:xfrm>
          <a:prstGeom prst="rect">
            <a:avLst/>
          </a:prstGeom>
        </p:spPr>
        <p:txBody>
          <a:bodyPr wrap="square">
            <a:spAutoFit/>
          </a:bodyPr>
          <a:lstStyle/>
          <a:p>
            <a:pPr marL="285750" indent="-285750">
              <a:buFont typeface="Arial" panose="020B0604020202020204" pitchFamily="34" charset="0"/>
              <a:buChar char="•"/>
            </a:pPr>
            <a:r>
              <a:rPr lang="en-US" sz="1400" dirty="0" smtClean="0"/>
              <a:t>Smart ICT Infrastructure</a:t>
            </a:r>
          </a:p>
          <a:p>
            <a:pPr marL="285750" indent="-285750">
              <a:buFont typeface="Arial" panose="020B0604020202020204" pitchFamily="34" charset="0"/>
              <a:buChar char="•"/>
            </a:pPr>
            <a:r>
              <a:rPr lang="en-US" sz="1400" dirty="0" smtClean="0"/>
              <a:t>Smart Environment</a:t>
            </a:r>
          </a:p>
          <a:p>
            <a:pPr marL="285750" indent="-285750">
              <a:buFont typeface="Arial" panose="020B0604020202020204" pitchFamily="34" charset="0"/>
              <a:buChar char="•"/>
            </a:pPr>
            <a:r>
              <a:rPr lang="en-US" sz="1400" dirty="0" smtClean="0"/>
              <a:t>Smart Utilities </a:t>
            </a:r>
          </a:p>
          <a:p>
            <a:pPr marL="285750" indent="-285750">
              <a:buFont typeface="Arial" panose="020B0604020202020204" pitchFamily="34" charset="0"/>
              <a:buChar char="•"/>
            </a:pPr>
            <a:r>
              <a:rPr lang="en-US" sz="1400" dirty="0" smtClean="0"/>
              <a:t>Smart Community </a:t>
            </a:r>
          </a:p>
          <a:p>
            <a:pPr marL="285750" indent="-285750">
              <a:buFont typeface="Arial" panose="020B0604020202020204" pitchFamily="34" charset="0"/>
              <a:buChar char="•"/>
            </a:pPr>
            <a:r>
              <a:rPr lang="en-US" sz="1400" dirty="0" smtClean="0"/>
              <a:t>Smart Buildings </a:t>
            </a:r>
          </a:p>
          <a:p>
            <a:pPr marL="285750" indent="-285750">
              <a:buFont typeface="Arial" panose="020B0604020202020204" pitchFamily="34" charset="0"/>
              <a:buChar char="•"/>
            </a:pPr>
            <a:r>
              <a:rPr lang="en-US" sz="1400" dirty="0" smtClean="0"/>
              <a:t>Smart Mobility Additions</a:t>
            </a:r>
            <a:endParaRPr lang="en-US" sz="1400" dirty="0"/>
          </a:p>
        </p:txBody>
      </p:sp>
      <p:sp>
        <p:nvSpPr>
          <p:cNvPr id="41" name="Oval Callout 40"/>
          <p:cNvSpPr/>
          <p:nvPr/>
        </p:nvSpPr>
        <p:spPr>
          <a:xfrm>
            <a:off x="9809913" y="4038151"/>
            <a:ext cx="1832622" cy="313543"/>
          </a:xfrm>
          <a:prstGeom prst="wedgeEllipseCallout">
            <a:avLst>
              <a:gd name="adj1" fmla="val -82009"/>
              <a:gd name="adj2" fmla="val 667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70C0"/>
                </a:solidFill>
              </a:rPr>
              <a:t>Additional Analysis Needed</a:t>
            </a:r>
            <a:endParaRPr lang="en-US" sz="1050" dirty="0">
              <a:solidFill>
                <a:srgbClr val="0070C0"/>
              </a:solidFill>
            </a:endParaRPr>
          </a:p>
        </p:txBody>
      </p:sp>
      <p:sp>
        <p:nvSpPr>
          <p:cNvPr id="42" name="TextBox 41"/>
          <p:cNvSpPr txBox="1"/>
          <p:nvPr/>
        </p:nvSpPr>
        <p:spPr>
          <a:xfrm>
            <a:off x="9085261" y="2201229"/>
            <a:ext cx="1056609" cy="276999"/>
          </a:xfrm>
          <a:prstGeom prst="rect">
            <a:avLst/>
          </a:prstGeom>
          <a:noFill/>
        </p:spPr>
        <p:txBody>
          <a:bodyPr wrap="square" rtlCol="0">
            <a:spAutoFit/>
          </a:bodyPr>
          <a:lstStyle/>
          <a:p>
            <a:r>
              <a:rPr lang="en-US" sz="1200" b="1" u="sng" dirty="0" smtClean="0"/>
              <a:t>Sustainability</a:t>
            </a:r>
            <a:endParaRPr lang="en-US" sz="1200" b="1" u="sng" dirty="0"/>
          </a:p>
        </p:txBody>
      </p:sp>
      <p:sp>
        <p:nvSpPr>
          <p:cNvPr id="43" name="TextBox 42"/>
          <p:cNvSpPr txBox="1"/>
          <p:nvPr/>
        </p:nvSpPr>
        <p:spPr>
          <a:xfrm>
            <a:off x="5425661" y="2213267"/>
            <a:ext cx="1251585" cy="276999"/>
          </a:xfrm>
          <a:prstGeom prst="rect">
            <a:avLst/>
          </a:prstGeom>
          <a:noFill/>
        </p:spPr>
        <p:txBody>
          <a:bodyPr wrap="square" rtlCol="0">
            <a:spAutoFit/>
          </a:bodyPr>
          <a:lstStyle/>
          <a:p>
            <a:r>
              <a:rPr lang="en-US" sz="1200" b="1" u="sng" dirty="0" smtClean="0"/>
              <a:t>Smart City Tech.</a:t>
            </a:r>
            <a:endParaRPr lang="en-US" sz="1200" b="1" u="sng" dirty="0"/>
          </a:p>
        </p:txBody>
      </p:sp>
      <p:sp>
        <p:nvSpPr>
          <p:cNvPr id="44" name="TextBox 43"/>
          <p:cNvSpPr txBox="1"/>
          <p:nvPr/>
        </p:nvSpPr>
        <p:spPr>
          <a:xfrm>
            <a:off x="1851154" y="2192320"/>
            <a:ext cx="1251585" cy="276999"/>
          </a:xfrm>
          <a:prstGeom prst="rect">
            <a:avLst/>
          </a:prstGeom>
          <a:noFill/>
        </p:spPr>
        <p:txBody>
          <a:bodyPr wrap="square" rtlCol="0">
            <a:spAutoFit/>
          </a:bodyPr>
          <a:lstStyle/>
          <a:p>
            <a:r>
              <a:rPr lang="en-US" sz="1200" b="1" u="sng" dirty="0" smtClean="0"/>
              <a:t>Smart Mobility</a:t>
            </a:r>
            <a:endParaRPr lang="en-US" sz="1200" b="1" u="sng" dirty="0"/>
          </a:p>
        </p:txBody>
      </p:sp>
    </p:spTree>
    <p:extLst>
      <p:ext uri="{BB962C8B-B14F-4D97-AF65-F5344CB8AC3E}">
        <p14:creationId xmlns:p14="http://schemas.microsoft.com/office/powerpoint/2010/main" val="145856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2197</Words>
  <Application>Microsoft Office PowerPoint</Application>
  <PresentationFormat>Widescreen</PresentationFormat>
  <Paragraphs>480</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din2014bold</vt:lpstr>
      <vt:lpstr>Roboto</vt:lpstr>
      <vt:lpstr>Roboto Light</vt:lpstr>
      <vt:lpstr>Office Theme</vt:lpstr>
      <vt:lpstr>PowerPoint Presentation</vt:lpstr>
      <vt:lpstr>PowerPoint Presentation</vt:lpstr>
      <vt:lpstr>Smart Mobility Recommended Scenario</vt:lpstr>
      <vt:lpstr>PowerPoint Presentation</vt:lpstr>
      <vt:lpstr>PowerPoint Presentation</vt:lpstr>
      <vt:lpstr>PowerPoint Presentation</vt:lpstr>
      <vt:lpstr>PowerPoint Presentation</vt:lpstr>
      <vt:lpstr>Program Scenario Comparison</vt:lpstr>
      <vt:lpstr>The Supplemental Studies Identified the Strategies to Deliver on POMSLA’s Goals</vt:lpstr>
      <vt:lpstr>How do we Operationalize the Strategies</vt:lpstr>
      <vt:lpstr>Focused Next Steps – “Prove the Model” </vt:lpstr>
      <vt:lpstr>Implementation Plan</vt:lpstr>
      <vt:lpstr>Focused Working Group to “Prove the Concept”</vt:lpstr>
      <vt:lpstr>Implementation Plan Roadmap</vt:lpstr>
    </vt:vector>
  </TitlesOfParts>
  <Company>State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Enhancements Implementation Planning</dc:title>
  <dc:creator>Scott Cuthbertson</dc:creator>
  <cp:lastModifiedBy>Scott Cuthbertson</cp:lastModifiedBy>
  <cp:revision>78</cp:revision>
  <dcterms:created xsi:type="dcterms:W3CDTF">2022-03-30T21:58:01Z</dcterms:created>
  <dcterms:modified xsi:type="dcterms:W3CDTF">2022-04-12T14:38:11Z</dcterms:modified>
</cp:coreProperties>
</file>