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0970" autoAdjust="0"/>
  </p:normalViewPr>
  <p:slideViewPr>
    <p:cSldViewPr snapToGrid="0">
      <p:cViewPr varScale="1">
        <p:scale>
          <a:sx n="61" d="100"/>
          <a:sy n="61" d="100"/>
        </p:scale>
        <p:origin x="8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5B740-54CC-4438-9A11-2ECAD869AC8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017FC-6E6B-4BED-8F40-6D138C9B5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4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17FC-6E6B-4BED-8F40-6D138C9B5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17FC-6E6B-4BED-8F40-6D138C9B56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17FC-6E6B-4BED-8F40-6D138C9B56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6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4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2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3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7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4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4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C3C6-4E27-4C30-80CA-829D789E6379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C947-A7E1-474C-A12E-2F47D0E5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7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traight Arrow Connector 121"/>
          <p:cNvCxnSpPr/>
          <p:nvPr/>
        </p:nvCxnSpPr>
        <p:spPr>
          <a:xfrm>
            <a:off x="3889133" y="1528074"/>
            <a:ext cx="2448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/>
          <p:nvPr/>
        </p:nvCxnSpPr>
        <p:spPr>
          <a:xfrm flipH="1">
            <a:off x="10108019" y="2583251"/>
            <a:ext cx="21265" cy="2857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Arrow Connector 377"/>
          <p:cNvCxnSpPr/>
          <p:nvPr/>
        </p:nvCxnSpPr>
        <p:spPr>
          <a:xfrm flipH="1">
            <a:off x="6262818" y="2569487"/>
            <a:ext cx="8156" cy="2871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/>
          <p:nvPr/>
        </p:nvCxnSpPr>
        <p:spPr>
          <a:xfrm>
            <a:off x="4812946" y="1687756"/>
            <a:ext cx="0" cy="451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Arrow Connector 351"/>
          <p:cNvCxnSpPr/>
          <p:nvPr/>
        </p:nvCxnSpPr>
        <p:spPr>
          <a:xfrm flipH="1">
            <a:off x="4427316" y="2683846"/>
            <a:ext cx="17362" cy="2757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319" y="1287210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Horizontal Developer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0" y="480550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Vertical Developer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2" y="2093870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Land Authority Staff</a:t>
            </a:r>
          </a:p>
        </p:txBody>
      </p:sp>
      <p:sp>
        <p:nvSpPr>
          <p:cNvPr id="7" name="Rectangle 6"/>
          <p:cNvSpPr/>
          <p:nvPr/>
        </p:nvSpPr>
        <p:spPr>
          <a:xfrm>
            <a:off x="-17653" y="3707190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DFCM</a:t>
            </a:r>
          </a:p>
        </p:txBody>
      </p:sp>
      <p:sp>
        <p:nvSpPr>
          <p:cNvPr id="8" name="Rectangle 7"/>
          <p:cNvSpPr/>
          <p:nvPr/>
        </p:nvSpPr>
        <p:spPr>
          <a:xfrm>
            <a:off x="2319" y="4513850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DRC / Oversight Board</a:t>
            </a:r>
          </a:p>
        </p:txBody>
      </p:sp>
      <p:sp>
        <p:nvSpPr>
          <p:cNvPr id="9" name="Rectangle 8"/>
          <p:cNvSpPr/>
          <p:nvPr/>
        </p:nvSpPr>
        <p:spPr>
          <a:xfrm>
            <a:off x="2319" y="5320510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Draper City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20" y="6127171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3</a:t>
            </a:r>
            <a:r>
              <a:rPr lang="en-US" sz="1000" b="1" baseline="30000" dirty="0"/>
              <a:t>rd </a:t>
            </a:r>
            <a:r>
              <a:rPr lang="en-US" sz="1000" b="1" dirty="0"/>
              <a:t>Parties (Utilities, </a:t>
            </a:r>
            <a:r>
              <a:rPr lang="en-US" sz="1000" b="1" dirty="0" err="1"/>
              <a:t>UDoT</a:t>
            </a:r>
            <a:r>
              <a:rPr lang="en-US" sz="1000" b="1" dirty="0"/>
              <a:t>, </a:t>
            </a:r>
            <a:r>
              <a:rPr lang="en-US" sz="1000" b="1" dirty="0" err="1"/>
              <a:t>etc</a:t>
            </a:r>
            <a:r>
              <a:rPr lang="en-US" sz="1000" b="1" dirty="0"/>
              <a:t>)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764614" y="-9588"/>
            <a:ext cx="1851003" cy="357962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Master Planning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501061" y="0"/>
            <a:ext cx="1867406" cy="379227"/>
            <a:chOff x="3477385" y="0"/>
            <a:chExt cx="2242933" cy="379227"/>
          </a:xfrm>
          <a:solidFill>
            <a:schemeClr val="accent1">
              <a:lumMod val="50000"/>
            </a:schemeClr>
          </a:solidFill>
        </p:grpSpPr>
        <p:sp>
          <p:nvSpPr>
            <p:cNvPr id="16" name="Flowchart: Process 15"/>
            <p:cNvSpPr/>
            <p:nvPr/>
          </p:nvSpPr>
          <p:spPr>
            <a:xfrm>
              <a:off x="3477386" y="0"/>
              <a:ext cx="2242932" cy="262270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Design</a:t>
              </a:r>
              <a:r>
                <a:rPr lang="en-US" sz="1600" dirty="0"/>
                <a:t> </a:t>
              </a:r>
              <a:r>
                <a:rPr lang="en-US" sz="1100" dirty="0"/>
                <a:t>(vertical)</a:t>
              </a:r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3477385" y="262270"/>
              <a:ext cx="2242932" cy="11695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SD / DD / CD</a:t>
              </a:r>
            </a:p>
          </p:txBody>
        </p:sp>
      </p:grpSp>
      <p:sp>
        <p:nvSpPr>
          <p:cNvPr id="18" name="Flowchart: Process 17"/>
          <p:cNvSpPr/>
          <p:nvPr/>
        </p:nvSpPr>
        <p:spPr>
          <a:xfrm>
            <a:off x="4606841" y="0"/>
            <a:ext cx="1832311" cy="379227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Construction </a:t>
            </a:r>
            <a:r>
              <a:rPr lang="en-US" sz="1100" dirty="0"/>
              <a:t>(horizontal)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10324595" y="-10634"/>
            <a:ext cx="1867406" cy="379227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Operation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819948" y="2082230"/>
            <a:ext cx="601975" cy="460151"/>
            <a:chOff x="1129370" y="2054463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" name="Flowchart: Process 19"/>
            <p:cNvSpPr/>
            <p:nvPr/>
          </p:nvSpPr>
          <p:spPr>
            <a:xfrm>
              <a:off x="1220981" y="2153107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1129370" y="2054463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37705" y="3687954"/>
            <a:ext cx="598219" cy="451885"/>
            <a:chOff x="1068850" y="3705487"/>
            <a:chExt cx="598219" cy="45188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" name="Flowchart: Process 20"/>
            <p:cNvSpPr/>
            <p:nvPr/>
          </p:nvSpPr>
          <p:spPr>
            <a:xfrm>
              <a:off x="1156705" y="3795865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068850" y="370548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21845" y="5330621"/>
            <a:ext cx="605307" cy="451884"/>
            <a:chOff x="1068850" y="5320510"/>
            <a:chExt cx="605307" cy="45188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" name="Flowchart: Process 21"/>
            <p:cNvSpPr/>
            <p:nvPr/>
          </p:nvSpPr>
          <p:spPr>
            <a:xfrm>
              <a:off x="1163793" y="5410887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1068850" y="5320510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06924" y="6150571"/>
            <a:ext cx="612396" cy="425306"/>
            <a:chOff x="1081735" y="6112990"/>
            <a:chExt cx="612396" cy="42530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Flowchart: Process 22"/>
            <p:cNvSpPr/>
            <p:nvPr/>
          </p:nvSpPr>
          <p:spPr>
            <a:xfrm>
              <a:off x="1183767" y="6176789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1081735" y="6112990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470966" y="2084624"/>
            <a:ext cx="605306" cy="463989"/>
            <a:chOff x="1856141" y="2050625"/>
            <a:chExt cx="605306" cy="46398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8" name="Flowchart: Process 27"/>
            <p:cNvSpPr/>
            <p:nvPr/>
          </p:nvSpPr>
          <p:spPr>
            <a:xfrm>
              <a:off x="1951083" y="2153107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Provide Input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1856141" y="2050625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677526" y="-10634"/>
            <a:ext cx="1867406" cy="379227"/>
            <a:chOff x="3477385" y="0"/>
            <a:chExt cx="2242933" cy="379227"/>
          </a:xfrm>
          <a:solidFill>
            <a:schemeClr val="accent1">
              <a:lumMod val="50000"/>
            </a:schemeClr>
          </a:solidFill>
        </p:grpSpPr>
        <p:sp>
          <p:nvSpPr>
            <p:cNvPr id="36" name="Flowchart: Process 35"/>
            <p:cNvSpPr/>
            <p:nvPr/>
          </p:nvSpPr>
          <p:spPr>
            <a:xfrm>
              <a:off x="3477386" y="0"/>
              <a:ext cx="2242932" cy="262270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Design</a:t>
              </a:r>
              <a:r>
                <a:rPr lang="en-US" sz="1600" dirty="0"/>
                <a:t> </a:t>
              </a:r>
              <a:r>
                <a:rPr lang="en-US" sz="1100" dirty="0"/>
                <a:t>(horizontal)</a:t>
              </a:r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3477385" y="262270"/>
              <a:ext cx="2242932" cy="11695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SD / DD / CD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137476" y="2082230"/>
            <a:ext cx="616151" cy="460151"/>
            <a:chOff x="3276722" y="2040988"/>
            <a:chExt cx="616151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Flowchart: Process 38"/>
            <p:cNvSpPr/>
            <p:nvPr/>
          </p:nvSpPr>
          <p:spPr>
            <a:xfrm>
              <a:off x="3338634" y="2139632"/>
              <a:ext cx="554239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Approve 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276722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792709" y="3733142"/>
            <a:ext cx="598219" cy="451885"/>
            <a:chOff x="3285252" y="3669538"/>
            <a:chExt cx="598219" cy="45188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0" name="Flowchart: Process 39"/>
            <p:cNvSpPr/>
            <p:nvPr/>
          </p:nvSpPr>
          <p:spPr>
            <a:xfrm>
              <a:off x="3373107" y="3759916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3285252" y="366953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367683" y="3727090"/>
            <a:ext cx="605306" cy="463989"/>
            <a:chOff x="4017669" y="2037150"/>
            <a:chExt cx="605306" cy="46398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Flowchart: Process 46"/>
            <p:cNvSpPr/>
            <p:nvPr/>
          </p:nvSpPr>
          <p:spPr>
            <a:xfrm>
              <a:off x="4112611" y="2139632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Provide Feedback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4017669" y="2037150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-17654" y="2900530"/>
            <a:ext cx="746050" cy="4721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Land Authority Board</a:t>
            </a:r>
          </a:p>
        </p:txBody>
      </p:sp>
      <p:sp>
        <p:nvSpPr>
          <p:cNvPr id="51" name="Flowchart: Process 50"/>
          <p:cNvSpPr/>
          <p:nvPr/>
        </p:nvSpPr>
        <p:spPr>
          <a:xfrm>
            <a:off x="8430376" y="0"/>
            <a:ext cx="1832311" cy="379227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Construction </a:t>
            </a:r>
            <a:r>
              <a:rPr lang="en-US" sz="1100" dirty="0"/>
              <a:t>(vertical)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2078121" y="2919330"/>
            <a:ext cx="601525" cy="451884"/>
            <a:chOff x="2191294" y="2871716"/>
            <a:chExt cx="601525" cy="45188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0" name="Flowchart: Process 49"/>
            <p:cNvSpPr/>
            <p:nvPr/>
          </p:nvSpPr>
          <p:spPr>
            <a:xfrm>
              <a:off x="2257203" y="2962093"/>
              <a:ext cx="535616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Approve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2191294" y="287171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884740" y="5342326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3" name="Flowchart: Process 62"/>
            <p:cNvSpPr/>
            <p:nvPr/>
          </p:nvSpPr>
          <p:spPr>
            <a:xfrm>
              <a:off x="3341332" y="2139632"/>
              <a:ext cx="551541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61892" y="3745189"/>
            <a:ext cx="601525" cy="451884"/>
            <a:chOff x="2191294" y="2871716"/>
            <a:chExt cx="601525" cy="45188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0" name="Flowchart: Process 69"/>
            <p:cNvSpPr/>
            <p:nvPr/>
          </p:nvSpPr>
          <p:spPr>
            <a:xfrm>
              <a:off x="2257203" y="2962093"/>
              <a:ext cx="535616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 &amp; Approve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2191294" y="287171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977979" y="2088150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0" name="Flowchart: Process 79"/>
            <p:cNvSpPr/>
            <p:nvPr/>
          </p:nvSpPr>
          <p:spPr>
            <a:xfrm>
              <a:off x="3339419" y="2139632"/>
              <a:ext cx="55345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944065" y="3733689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3" name="Flowchart: Process 82"/>
            <p:cNvSpPr/>
            <p:nvPr/>
          </p:nvSpPr>
          <p:spPr>
            <a:xfrm>
              <a:off x="3382509" y="2139632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Receive Pack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190944" y="3743417"/>
            <a:ext cx="580244" cy="455427"/>
            <a:chOff x="5331335" y="3704083"/>
            <a:chExt cx="580244" cy="455427"/>
          </a:xfrm>
        </p:grpSpPr>
        <p:sp>
          <p:nvSpPr>
            <p:cNvPr id="74" name="Flowchart: Process 73"/>
            <p:cNvSpPr/>
            <p:nvPr/>
          </p:nvSpPr>
          <p:spPr>
            <a:xfrm>
              <a:off x="5401215" y="3798003"/>
              <a:ext cx="510364" cy="361507"/>
            </a:xfrm>
            <a:prstGeom prst="flowChartProcess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Inspect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5331335" y="3704083"/>
              <a:ext cx="189884" cy="18075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5816427" y="3731803"/>
            <a:ext cx="587071" cy="459276"/>
            <a:chOff x="5998418" y="3699797"/>
            <a:chExt cx="587071" cy="459276"/>
          </a:xfrm>
        </p:grpSpPr>
        <p:sp>
          <p:nvSpPr>
            <p:cNvPr id="75" name="Flowchart: Process 74"/>
            <p:cNvSpPr/>
            <p:nvPr/>
          </p:nvSpPr>
          <p:spPr>
            <a:xfrm>
              <a:off x="6075125" y="3797566"/>
              <a:ext cx="510364" cy="361507"/>
            </a:xfrm>
            <a:prstGeom prst="flowChartProcess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Accept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5998418" y="3699797"/>
              <a:ext cx="189884" cy="18075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89838" y="1242286"/>
            <a:ext cx="760521" cy="458203"/>
            <a:chOff x="789838" y="1242286"/>
            <a:chExt cx="760521" cy="45820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" name="Flowchart: Preparation 14"/>
            <p:cNvSpPr/>
            <p:nvPr/>
          </p:nvSpPr>
          <p:spPr>
            <a:xfrm>
              <a:off x="789838" y="1338982"/>
              <a:ext cx="760521" cy="361507"/>
            </a:xfrm>
            <a:prstGeom prst="flowChartPrepa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Dev Master Plan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815522" y="124228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516897" y="1235872"/>
            <a:ext cx="587831" cy="475775"/>
            <a:chOff x="1523985" y="1235872"/>
            <a:chExt cx="587831" cy="4757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9" name="Flowchart: Process 28"/>
            <p:cNvSpPr/>
            <p:nvPr/>
          </p:nvSpPr>
          <p:spPr>
            <a:xfrm>
              <a:off x="1601452" y="1350140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Refine Plan</a:t>
              </a:r>
            </a:p>
          </p:txBody>
        </p:sp>
        <p:sp>
          <p:nvSpPr>
            <p:cNvPr id="88" name="Oval 87"/>
            <p:cNvSpPr/>
            <p:nvPr/>
          </p:nvSpPr>
          <p:spPr>
            <a:xfrm>
              <a:off x="1523985" y="1235872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146838" y="1222897"/>
            <a:ext cx="478256" cy="492965"/>
            <a:chOff x="2146838" y="1222897"/>
            <a:chExt cx="478256" cy="49296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0" name="Flowchart: Document 29"/>
            <p:cNvSpPr/>
            <p:nvPr/>
          </p:nvSpPr>
          <p:spPr>
            <a:xfrm>
              <a:off x="2190395" y="1354355"/>
              <a:ext cx="434699" cy="361507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Final Plan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2146838" y="122289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682611" y="1235872"/>
            <a:ext cx="819553" cy="461419"/>
            <a:chOff x="2682611" y="1235872"/>
            <a:chExt cx="819553" cy="46141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8" name="Flowchart: Preparation 37"/>
            <p:cNvSpPr/>
            <p:nvPr/>
          </p:nvSpPr>
          <p:spPr>
            <a:xfrm>
              <a:off x="2682611" y="1335784"/>
              <a:ext cx="819553" cy="361507"/>
            </a:xfrm>
            <a:prstGeom prst="flowChartPrepa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Studies / </a:t>
              </a:r>
              <a:r>
                <a:rPr lang="en-US" sz="800" dirty="0" err="1">
                  <a:solidFill>
                    <a:schemeClr val="tx1"/>
                  </a:solidFill>
                </a:rPr>
                <a:t>Dwgs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751904" y="1235872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467614" y="1244394"/>
            <a:ext cx="568240" cy="443362"/>
            <a:chOff x="3481790" y="1244394"/>
            <a:chExt cx="568240" cy="4433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5" name="Flowchart: Process 64"/>
            <p:cNvSpPr/>
            <p:nvPr/>
          </p:nvSpPr>
          <p:spPr>
            <a:xfrm>
              <a:off x="3539666" y="1326249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Refine</a:t>
              </a:r>
            </a:p>
          </p:txBody>
        </p:sp>
        <p:sp>
          <p:nvSpPr>
            <p:cNvPr id="91" name="Oval 90"/>
            <p:cNvSpPr/>
            <p:nvPr/>
          </p:nvSpPr>
          <p:spPr>
            <a:xfrm>
              <a:off x="3481790" y="1244394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061550" y="1237135"/>
            <a:ext cx="470722" cy="478464"/>
            <a:chOff x="4063721" y="1215707"/>
            <a:chExt cx="470722" cy="47846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6" name="Flowchart: Document 65"/>
            <p:cNvSpPr/>
            <p:nvPr/>
          </p:nvSpPr>
          <p:spPr>
            <a:xfrm>
              <a:off x="4099744" y="1332664"/>
              <a:ext cx="434699" cy="361507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Final Pack</a:t>
              </a:r>
            </a:p>
          </p:txBody>
        </p:sp>
        <p:sp>
          <p:nvSpPr>
            <p:cNvPr id="92" name="Oval 91"/>
            <p:cNvSpPr/>
            <p:nvPr/>
          </p:nvSpPr>
          <p:spPr>
            <a:xfrm>
              <a:off x="4063721" y="121570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576850" y="1228543"/>
            <a:ext cx="824092" cy="459213"/>
            <a:chOff x="4634418" y="1234957"/>
            <a:chExt cx="816540" cy="4592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8" name="Flowchart: Preparation 67"/>
            <p:cNvSpPr/>
            <p:nvPr/>
          </p:nvSpPr>
          <p:spPr>
            <a:xfrm>
              <a:off x="4634418" y="1332663"/>
              <a:ext cx="816540" cy="361507"/>
            </a:xfrm>
            <a:prstGeom prst="flowChartPrepa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Permit App.</a:t>
              </a:r>
            </a:p>
          </p:txBody>
        </p:sp>
        <p:sp>
          <p:nvSpPr>
            <p:cNvPr id="93" name="Oval 92"/>
            <p:cNvSpPr/>
            <p:nvPr/>
          </p:nvSpPr>
          <p:spPr>
            <a:xfrm>
              <a:off x="4691131" y="123495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460287" y="1247505"/>
            <a:ext cx="575558" cy="443421"/>
            <a:chOff x="5426277" y="1234957"/>
            <a:chExt cx="575558" cy="44342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2" name="Flowchart: Process 71"/>
            <p:cNvSpPr/>
            <p:nvPr/>
          </p:nvSpPr>
          <p:spPr>
            <a:xfrm>
              <a:off x="5491471" y="1316871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Build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5426277" y="123495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420825" y="593779"/>
            <a:ext cx="762544" cy="429999"/>
            <a:chOff x="6353072" y="423361"/>
            <a:chExt cx="762544" cy="42999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1" name="Flowchart: Preparation 60"/>
            <p:cNvSpPr/>
            <p:nvPr/>
          </p:nvSpPr>
          <p:spPr>
            <a:xfrm>
              <a:off x="6353072" y="491853"/>
              <a:ext cx="762544" cy="361507"/>
            </a:xfrm>
            <a:prstGeom prst="flowChartPrepa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tx1"/>
                  </a:solidFill>
                </a:rPr>
                <a:t>CreateDwgs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6357287" y="423361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460460" y="4534071"/>
            <a:ext cx="598219" cy="451885"/>
            <a:chOff x="3285252" y="3669538"/>
            <a:chExt cx="598219" cy="45188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1" name="Flowchart: Process 100"/>
            <p:cNvSpPr/>
            <p:nvPr/>
          </p:nvSpPr>
          <p:spPr>
            <a:xfrm>
              <a:off x="3373107" y="3759916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 &amp; Input</a:t>
              </a:r>
            </a:p>
          </p:txBody>
        </p:sp>
        <p:sp>
          <p:nvSpPr>
            <p:cNvPr id="102" name="Oval 101"/>
            <p:cNvSpPr/>
            <p:nvPr/>
          </p:nvSpPr>
          <p:spPr>
            <a:xfrm>
              <a:off x="3285252" y="366953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760163" y="2944964"/>
            <a:ext cx="648428" cy="467812"/>
            <a:chOff x="3307669" y="2033327"/>
            <a:chExt cx="585204" cy="46781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7" name="Flowchart: Process 106"/>
            <p:cNvSpPr/>
            <p:nvPr/>
          </p:nvSpPr>
          <p:spPr>
            <a:xfrm>
              <a:off x="3382509" y="2139632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108" name="Oval 107"/>
            <p:cNvSpPr/>
            <p:nvPr/>
          </p:nvSpPr>
          <p:spPr>
            <a:xfrm>
              <a:off x="3307669" y="2033327"/>
              <a:ext cx="170182" cy="18075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762547" y="5348435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0" name="Flowchart: Process 109"/>
            <p:cNvSpPr/>
            <p:nvPr/>
          </p:nvSpPr>
          <p:spPr>
            <a:xfrm>
              <a:off x="3351547" y="2139632"/>
              <a:ext cx="541326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111" name="Oval 110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554761" y="6123993"/>
            <a:ext cx="601525" cy="451884"/>
            <a:chOff x="2191294" y="2871716"/>
            <a:chExt cx="601525" cy="45188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9" name="Flowchart: Process 118"/>
            <p:cNvSpPr/>
            <p:nvPr/>
          </p:nvSpPr>
          <p:spPr>
            <a:xfrm>
              <a:off x="2257203" y="2962093"/>
              <a:ext cx="535616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 &amp; Approve</a:t>
              </a:r>
            </a:p>
          </p:txBody>
        </p:sp>
        <p:sp>
          <p:nvSpPr>
            <p:cNvPr id="120" name="Oval 119"/>
            <p:cNvSpPr/>
            <p:nvPr/>
          </p:nvSpPr>
          <p:spPr>
            <a:xfrm>
              <a:off x="2191294" y="287171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7176126" y="548003"/>
            <a:ext cx="587831" cy="475775"/>
            <a:chOff x="1523985" y="1235872"/>
            <a:chExt cx="587831" cy="4757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8" name="Flowchart: Process 137"/>
            <p:cNvSpPr/>
            <p:nvPr/>
          </p:nvSpPr>
          <p:spPr>
            <a:xfrm>
              <a:off x="1601452" y="1350140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Refine </a:t>
              </a:r>
              <a:r>
                <a:rPr lang="en-US" sz="800" dirty="0" err="1">
                  <a:solidFill>
                    <a:schemeClr val="tx1"/>
                  </a:solidFill>
                </a:rPr>
                <a:t>Dwgs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1523985" y="1235872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890210" y="537720"/>
            <a:ext cx="478256" cy="492965"/>
            <a:chOff x="2146838" y="1222897"/>
            <a:chExt cx="478256" cy="49296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" name="Flowchart: Document 140"/>
            <p:cNvSpPr/>
            <p:nvPr/>
          </p:nvSpPr>
          <p:spPr>
            <a:xfrm>
              <a:off x="2190395" y="1354355"/>
              <a:ext cx="434699" cy="361507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Final </a:t>
              </a:r>
              <a:r>
                <a:rPr lang="en-US" sz="800" dirty="0" err="1">
                  <a:solidFill>
                    <a:schemeClr val="tx1"/>
                  </a:solidFill>
                </a:rPr>
                <a:t>Dwgs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146838" y="122289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7717219" y="2994285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4" name="Flowchart: Process 143"/>
            <p:cNvSpPr/>
            <p:nvPr/>
          </p:nvSpPr>
          <p:spPr>
            <a:xfrm>
              <a:off x="3331972" y="2139632"/>
              <a:ext cx="560901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145" name="Oval 144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8416161" y="3714582"/>
            <a:ext cx="596625" cy="475780"/>
            <a:chOff x="2196194" y="2847820"/>
            <a:chExt cx="596625" cy="47578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7" name="Flowchart: Process 146"/>
            <p:cNvSpPr/>
            <p:nvPr/>
          </p:nvSpPr>
          <p:spPr>
            <a:xfrm>
              <a:off x="2257203" y="2962093"/>
              <a:ext cx="535616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 &amp; Approve</a:t>
              </a:r>
            </a:p>
          </p:txBody>
        </p:sp>
        <p:sp>
          <p:nvSpPr>
            <p:cNvPr id="148" name="Oval 147"/>
            <p:cNvSpPr/>
            <p:nvPr/>
          </p:nvSpPr>
          <p:spPr>
            <a:xfrm>
              <a:off x="2196194" y="2847820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9049134" y="3703584"/>
            <a:ext cx="580244" cy="493488"/>
            <a:chOff x="9075553" y="3696893"/>
            <a:chExt cx="580244" cy="455428"/>
          </a:xfrm>
        </p:grpSpPr>
        <p:sp>
          <p:nvSpPr>
            <p:cNvPr id="149" name="Flowchart: Process 148"/>
            <p:cNvSpPr/>
            <p:nvPr/>
          </p:nvSpPr>
          <p:spPr>
            <a:xfrm>
              <a:off x="9145433" y="3790814"/>
              <a:ext cx="510364" cy="361507"/>
            </a:xfrm>
            <a:prstGeom prst="flowChartProcess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Inspect</a:t>
              </a:r>
            </a:p>
          </p:txBody>
        </p:sp>
        <p:sp>
          <p:nvSpPr>
            <p:cNvPr id="154" name="Oval 153"/>
            <p:cNvSpPr/>
            <p:nvPr/>
          </p:nvSpPr>
          <p:spPr>
            <a:xfrm>
              <a:off x="9075553" y="3696893"/>
              <a:ext cx="186258" cy="17696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9664755" y="3707190"/>
            <a:ext cx="587071" cy="482828"/>
            <a:chOff x="9742636" y="3692608"/>
            <a:chExt cx="587071" cy="482828"/>
          </a:xfrm>
        </p:grpSpPr>
        <p:sp>
          <p:nvSpPr>
            <p:cNvPr id="150" name="Flowchart: Process 149"/>
            <p:cNvSpPr/>
            <p:nvPr/>
          </p:nvSpPr>
          <p:spPr>
            <a:xfrm>
              <a:off x="9819343" y="3790377"/>
              <a:ext cx="510364" cy="385059"/>
            </a:xfrm>
            <a:prstGeom prst="flowChartProcess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Issue C.O.</a:t>
              </a:r>
            </a:p>
          </p:txBody>
        </p:sp>
        <p:sp>
          <p:nvSpPr>
            <p:cNvPr id="155" name="Oval 154"/>
            <p:cNvSpPr/>
            <p:nvPr/>
          </p:nvSpPr>
          <p:spPr>
            <a:xfrm>
              <a:off x="9742636" y="3692608"/>
              <a:ext cx="189884" cy="18075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8394897" y="559620"/>
            <a:ext cx="816540" cy="459213"/>
            <a:chOff x="4634418" y="1234957"/>
            <a:chExt cx="816540" cy="4592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7" name="Flowchart: Preparation 156"/>
            <p:cNvSpPr/>
            <p:nvPr/>
          </p:nvSpPr>
          <p:spPr>
            <a:xfrm>
              <a:off x="4634418" y="1332663"/>
              <a:ext cx="816540" cy="361507"/>
            </a:xfrm>
            <a:prstGeom prst="flowChartPrepa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Apply for Permit</a:t>
              </a:r>
            </a:p>
          </p:txBody>
        </p:sp>
        <p:sp>
          <p:nvSpPr>
            <p:cNvPr id="158" name="Oval 157"/>
            <p:cNvSpPr/>
            <p:nvPr/>
          </p:nvSpPr>
          <p:spPr>
            <a:xfrm>
              <a:off x="4691131" y="123495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9404965" y="572422"/>
            <a:ext cx="575558" cy="443421"/>
            <a:chOff x="5426277" y="1234957"/>
            <a:chExt cx="575558" cy="44342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0" name="Flowchart: Process 159"/>
            <p:cNvSpPr/>
            <p:nvPr/>
          </p:nvSpPr>
          <p:spPr>
            <a:xfrm>
              <a:off x="5491471" y="1316871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Build</a:t>
              </a:r>
            </a:p>
          </p:txBody>
        </p:sp>
        <p:sp>
          <p:nvSpPr>
            <p:cNvPr id="161" name="Oval 160"/>
            <p:cNvSpPr/>
            <p:nvPr/>
          </p:nvSpPr>
          <p:spPr>
            <a:xfrm>
              <a:off x="5426277" y="1234957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9646361" y="2123100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6" name="Flowchart: Process 165"/>
            <p:cNvSpPr/>
            <p:nvPr/>
          </p:nvSpPr>
          <p:spPr>
            <a:xfrm>
              <a:off x="3368159" y="2139632"/>
              <a:ext cx="52471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167" name="Oval 166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9632011" y="2944964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9" name="Flowchart: Process 168"/>
            <p:cNvSpPr/>
            <p:nvPr/>
          </p:nvSpPr>
          <p:spPr>
            <a:xfrm>
              <a:off x="3358953" y="2139632"/>
              <a:ext cx="533920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170" name="Oval 169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9608455" y="5342326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Flowchart: Process 171"/>
            <p:cNvSpPr/>
            <p:nvPr/>
          </p:nvSpPr>
          <p:spPr>
            <a:xfrm>
              <a:off x="3347198" y="2139632"/>
              <a:ext cx="545675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173" name="Oval 172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8412209" y="6121712"/>
            <a:ext cx="615701" cy="451884"/>
            <a:chOff x="2191294" y="2871716"/>
            <a:chExt cx="615701" cy="45188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5" name="Flowchart: Process 174"/>
            <p:cNvSpPr/>
            <p:nvPr/>
          </p:nvSpPr>
          <p:spPr>
            <a:xfrm>
              <a:off x="2271379" y="2962093"/>
              <a:ext cx="535616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 &amp; Approve</a:t>
              </a:r>
            </a:p>
          </p:txBody>
        </p:sp>
        <p:sp>
          <p:nvSpPr>
            <p:cNvPr id="176" name="Oval 175"/>
            <p:cNvSpPr/>
            <p:nvPr/>
          </p:nvSpPr>
          <p:spPr>
            <a:xfrm>
              <a:off x="2191294" y="287171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8817432" y="2123100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8" name="Flowchart: Process 177"/>
            <p:cNvSpPr/>
            <p:nvPr/>
          </p:nvSpPr>
          <p:spPr>
            <a:xfrm>
              <a:off x="3344847" y="2139632"/>
              <a:ext cx="548026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179" name="Oval 178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10567084" y="577475"/>
            <a:ext cx="613432" cy="451885"/>
            <a:chOff x="6039709" y="1222896"/>
            <a:chExt cx="568545" cy="45188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4" name="Flowchart: Process 183"/>
            <p:cNvSpPr/>
            <p:nvPr/>
          </p:nvSpPr>
          <p:spPr>
            <a:xfrm>
              <a:off x="6097890" y="1313274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Operate</a:t>
              </a:r>
            </a:p>
          </p:txBody>
        </p:sp>
        <p:sp>
          <p:nvSpPr>
            <p:cNvPr id="185" name="Oval 184"/>
            <p:cNvSpPr/>
            <p:nvPr/>
          </p:nvSpPr>
          <p:spPr>
            <a:xfrm>
              <a:off x="6039709" y="122289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sp>
        <p:nvSpPr>
          <p:cNvPr id="190" name="Flowchart: Process 189"/>
          <p:cNvSpPr/>
          <p:nvPr/>
        </p:nvSpPr>
        <p:spPr>
          <a:xfrm>
            <a:off x="10576775" y="4669637"/>
            <a:ext cx="603738" cy="36150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Review Changes</a:t>
            </a:r>
          </a:p>
        </p:txBody>
      </p:sp>
      <p:sp>
        <p:nvSpPr>
          <p:cNvPr id="192" name="Flowchart: Terminator 191"/>
          <p:cNvSpPr/>
          <p:nvPr/>
        </p:nvSpPr>
        <p:spPr>
          <a:xfrm>
            <a:off x="11284445" y="4669634"/>
            <a:ext cx="809489" cy="361509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See Design (vertical)</a:t>
            </a:r>
          </a:p>
        </p:txBody>
      </p:sp>
      <p:cxnSp>
        <p:nvCxnSpPr>
          <p:cNvPr id="194" name="Straight Connector 193"/>
          <p:cNvCxnSpPr/>
          <p:nvPr/>
        </p:nvCxnSpPr>
        <p:spPr>
          <a:xfrm>
            <a:off x="2677526" y="348374"/>
            <a:ext cx="0" cy="65096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4614" y="339353"/>
            <a:ext cx="0" cy="6509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4544931" y="348374"/>
            <a:ext cx="0" cy="65096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439152" y="348374"/>
            <a:ext cx="0" cy="65096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8355745" y="379227"/>
            <a:ext cx="0" cy="65096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10262687" y="348374"/>
            <a:ext cx="0" cy="65096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/>
          <p:cNvGrpSpPr/>
          <p:nvPr/>
        </p:nvGrpSpPr>
        <p:grpSpPr>
          <a:xfrm>
            <a:off x="5779926" y="2092711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5" name="Flowchart: Process 204"/>
            <p:cNvSpPr/>
            <p:nvPr/>
          </p:nvSpPr>
          <p:spPr>
            <a:xfrm>
              <a:off x="3373090" y="2139632"/>
              <a:ext cx="519783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206" name="Oval 205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0" name="Straight Arrow Connector 209"/>
          <p:cNvCxnSpPr>
            <a:stCxn id="15" idx="2"/>
            <a:endCxn id="20" idx="0"/>
          </p:cNvCxnSpPr>
          <p:nvPr/>
        </p:nvCxnSpPr>
        <p:spPr>
          <a:xfrm flipH="1">
            <a:off x="1166741" y="1700489"/>
            <a:ext cx="3358" cy="480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>
            <a:stCxn id="23" idx="3"/>
            <a:endCxn id="28" idx="2"/>
          </p:cNvCxnSpPr>
          <p:nvPr/>
        </p:nvCxnSpPr>
        <p:spPr>
          <a:xfrm flipV="1">
            <a:off x="1619320" y="2548613"/>
            <a:ext cx="201770" cy="38465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>
            <a:stCxn id="22" idx="3"/>
            <a:endCxn id="28" idx="2"/>
          </p:cNvCxnSpPr>
          <p:nvPr/>
        </p:nvCxnSpPr>
        <p:spPr>
          <a:xfrm flipV="1">
            <a:off x="1627152" y="2548613"/>
            <a:ext cx="193938" cy="30531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21" idx="3"/>
            <a:endCxn id="28" idx="2"/>
          </p:cNvCxnSpPr>
          <p:nvPr/>
        </p:nvCxnSpPr>
        <p:spPr>
          <a:xfrm flipV="1">
            <a:off x="1635924" y="2548613"/>
            <a:ext cx="185166" cy="14104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Elbow Connector 238"/>
          <p:cNvCxnSpPr>
            <a:stCxn id="29" idx="3"/>
            <a:endCxn id="30" idx="1"/>
          </p:cNvCxnSpPr>
          <p:nvPr/>
        </p:nvCxnSpPr>
        <p:spPr>
          <a:xfrm>
            <a:off x="2104728" y="1530894"/>
            <a:ext cx="85667" cy="42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stCxn id="30" idx="2"/>
            <a:endCxn id="50" idx="0"/>
          </p:cNvCxnSpPr>
          <p:nvPr/>
        </p:nvCxnSpPr>
        <p:spPr>
          <a:xfrm>
            <a:off x="2407745" y="1691962"/>
            <a:ext cx="4093" cy="1317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stCxn id="28" idx="0"/>
            <a:endCxn id="29" idx="2"/>
          </p:cNvCxnSpPr>
          <p:nvPr/>
        </p:nvCxnSpPr>
        <p:spPr>
          <a:xfrm flipV="1">
            <a:off x="1821090" y="1711647"/>
            <a:ext cx="28456" cy="475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20" idx="2"/>
            <a:endCxn id="21" idx="1"/>
          </p:cNvCxnSpPr>
          <p:nvPr/>
        </p:nvCxnSpPr>
        <p:spPr>
          <a:xfrm rot="5400000">
            <a:off x="437799" y="3230143"/>
            <a:ext cx="1416705" cy="41181"/>
          </a:xfrm>
          <a:prstGeom prst="bentConnector4">
            <a:avLst>
              <a:gd name="adj1" fmla="val 43621"/>
              <a:gd name="adj2" fmla="val 7067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Elbow Connector 272"/>
          <p:cNvCxnSpPr>
            <a:stCxn id="20" idx="2"/>
            <a:endCxn id="22" idx="1"/>
          </p:cNvCxnSpPr>
          <p:nvPr/>
        </p:nvCxnSpPr>
        <p:spPr>
          <a:xfrm rot="5400000">
            <a:off x="-387920" y="4047090"/>
            <a:ext cx="3059371" cy="49953"/>
          </a:xfrm>
          <a:prstGeom prst="bentConnector4">
            <a:avLst>
              <a:gd name="adj1" fmla="val 20184"/>
              <a:gd name="adj2" fmla="val 6002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Elbow Connector 275"/>
          <p:cNvCxnSpPr>
            <a:stCxn id="20" idx="2"/>
            <a:endCxn id="23" idx="1"/>
          </p:cNvCxnSpPr>
          <p:nvPr/>
        </p:nvCxnSpPr>
        <p:spPr>
          <a:xfrm rot="5400000">
            <a:off x="-788522" y="4439860"/>
            <a:ext cx="3852743" cy="57785"/>
          </a:xfrm>
          <a:prstGeom prst="bentConnector4">
            <a:avLst>
              <a:gd name="adj1" fmla="val 16109"/>
              <a:gd name="adj2" fmla="val 5078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Elbow Connector 289"/>
          <p:cNvCxnSpPr>
            <a:stCxn id="40" idx="0"/>
            <a:endCxn id="39" idx="2"/>
          </p:cNvCxnSpPr>
          <p:nvPr/>
        </p:nvCxnSpPr>
        <p:spPr>
          <a:xfrm rot="5400000" flipH="1" flipV="1">
            <a:off x="2665558" y="3012570"/>
            <a:ext cx="1281139" cy="340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 flipH="1">
            <a:off x="3078156" y="1697291"/>
            <a:ext cx="56" cy="213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" name="Group 314"/>
          <p:cNvGrpSpPr/>
          <p:nvPr/>
        </p:nvGrpSpPr>
        <p:grpSpPr>
          <a:xfrm>
            <a:off x="3935174" y="2223695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16" name="Flowchart: Process 315"/>
            <p:cNvSpPr/>
            <p:nvPr/>
          </p:nvSpPr>
          <p:spPr>
            <a:xfrm>
              <a:off x="3336570" y="2139632"/>
              <a:ext cx="556303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317" name="Oval 316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3939061" y="2822970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19" name="Flowchart: Process 318"/>
            <p:cNvSpPr/>
            <p:nvPr/>
          </p:nvSpPr>
          <p:spPr>
            <a:xfrm>
              <a:off x="3333138" y="2139632"/>
              <a:ext cx="559735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320" name="Oval 319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4" name="Elbow Connector 333"/>
          <p:cNvCxnSpPr>
            <a:stCxn id="66" idx="2"/>
            <a:endCxn id="316" idx="1"/>
          </p:cNvCxnSpPr>
          <p:nvPr/>
        </p:nvCxnSpPr>
        <p:spPr>
          <a:xfrm rot="5400000">
            <a:off x="3742188" y="1930358"/>
            <a:ext cx="811394" cy="334077"/>
          </a:xfrm>
          <a:prstGeom prst="bentConnector4">
            <a:avLst>
              <a:gd name="adj1" fmla="val 37389"/>
              <a:gd name="adj2" fmla="val 1302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lbow Connector 336"/>
          <p:cNvCxnSpPr>
            <a:endCxn id="83" idx="0"/>
          </p:cNvCxnSpPr>
          <p:nvPr/>
        </p:nvCxnSpPr>
        <p:spPr>
          <a:xfrm rot="16200000" flipH="1">
            <a:off x="3438458" y="2979933"/>
            <a:ext cx="1305720" cy="399080"/>
          </a:xfrm>
          <a:prstGeom prst="bentConnector3">
            <a:avLst>
              <a:gd name="adj1" fmla="val 706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>
            <a:stCxn id="316" idx="2"/>
            <a:endCxn id="319" idx="0"/>
          </p:cNvCxnSpPr>
          <p:nvPr/>
        </p:nvCxnSpPr>
        <p:spPr>
          <a:xfrm>
            <a:off x="4258998" y="2683846"/>
            <a:ext cx="2171" cy="237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Elbow Connector 363"/>
          <p:cNvCxnSpPr>
            <a:endCxn id="80" idx="2"/>
          </p:cNvCxnSpPr>
          <p:nvPr/>
        </p:nvCxnSpPr>
        <p:spPr>
          <a:xfrm rot="5400000" flipH="1" flipV="1">
            <a:off x="4490868" y="3024097"/>
            <a:ext cx="1288154" cy="3365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Elbow Connector 367"/>
          <p:cNvCxnSpPr>
            <a:endCxn id="74" idx="0"/>
          </p:cNvCxnSpPr>
          <p:nvPr/>
        </p:nvCxnSpPr>
        <p:spPr>
          <a:xfrm rot="5400000">
            <a:off x="4520244" y="2707410"/>
            <a:ext cx="2125690" cy="1341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Arrow Connector 369"/>
          <p:cNvCxnSpPr>
            <a:stCxn id="74" idx="3"/>
            <a:endCxn id="75" idx="1"/>
          </p:cNvCxnSpPr>
          <p:nvPr/>
        </p:nvCxnSpPr>
        <p:spPr>
          <a:xfrm flipV="1">
            <a:off x="5771188" y="4010326"/>
            <a:ext cx="121946" cy="7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Elbow Connector 371"/>
          <p:cNvCxnSpPr>
            <a:stCxn id="75" idx="0"/>
            <a:endCxn id="205" idx="1"/>
          </p:cNvCxnSpPr>
          <p:nvPr/>
        </p:nvCxnSpPr>
        <p:spPr>
          <a:xfrm rot="16200000" flipV="1">
            <a:off x="5276486" y="2957742"/>
            <a:ext cx="1457463" cy="286198"/>
          </a:xfrm>
          <a:prstGeom prst="bentConnector4">
            <a:avLst>
              <a:gd name="adj1" fmla="val 19794"/>
              <a:gd name="adj2" fmla="val 1493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Arrow Connector 375"/>
          <p:cNvCxnSpPr>
            <a:stCxn id="205" idx="2"/>
            <a:endCxn id="107" idx="0"/>
          </p:cNvCxnSpPr>
          <p:nvPr/>
        </p:nvCxnSpPr>
        <p:spPr>
          <a:xfrm>
            <a:off x="6122010" y="2552862"/>
            <a:ext cx="3830" cy="498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Elbow Connector 383"/>
          <p:cNvCxnSpPr>
            <a:stCxn id="101" idx="3"/>
          </p:cNvCxnSpPr>
          <p:nvPr/>
        </p:nvCxnSpPr>
        <p:spPr>
          <a:xfrm flipV="1">
            <a:off x="7058679" y="1051705"/>
            <a:ext cx="332444" cy="37534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5" name="Group 384"/>
          <p:cNvGrpSpPr/>
          <p:nvPr/>
        </p:nvGrpSpPr>
        <p:grpSpPr>
          <a:xfrm>
            <a:off x="7582736" y="4546647"/>
            <a:ext cx="638526" cy="451885"/>
            <a:chOff x="3285252" y="3669538"/>
            <a:chExt cx="638526" cy="45188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86" name="Flowchart: Process 385"/>
            <p:cNvSpPr/>
            <p:nvPr/>
          </p:nvSpPr>
          <p:spPr>
            <a:xfrm>
              <a:off x="3373106" y="3759916"/>
              <a:ext cx="550672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Approve</a:t>
              </a:r>
            </a:p>
          </p:txBody>
        </p:sp>
        <p:sp>
          <p:nvSpPr>
            <p:cNvPr id="387" name="Oval 386"/>
            <p:cNvSpPr/>
            <p:nvPr/>
          </p:nvSpPr>
          <p:spPr>
            <a:xfrm>
              <a:off x="3285252" y="366953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cxnSp>
        <p:nvCxnSpPr>
          <p:cNvPr id="389" name="Straight Arrow Connector 388"/>
          <p:cNvCxnSpPr>
            <a:stCxn id="138" idx="3"/>
            <a:endCxn id="141" idx="1"/>
          </p:cNvCxnSpPr>
          <p:nvPr/>
        </p:nvCxnSpPr>
        <p:spPr>
          <a:xfrm>
            <a:off x="7763957" y="843025"/>
            <a:ext cx="169810" cy="6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Elbow Connector 392"/>
          <p:cNvCxnSpPr>
            <a:stCxn id="141" idx="2"/>
            <a:endCxn id="386" idx="1"/>
          </p:cNvCxnSpPr>
          <p:nvPr/>
        </p:nvCxnSpPr>
        <p:spPr>
          <a:xfrm rot="5400000">
            <a:off x="6005357" y="2672019"/>
            <a:ext cx="3810994" cy="480527"/>
          </a:xfrm>
          <a:prstGeom prst="bentConnector4">
            <a:avLst>
              <a:gd name="adj1" fmla="val 12161"/>
              <a:gd name="adj2" fmla="val 1382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Arrow Connector 398"/>
          <p:cNvCxnSpPr>
            <a:stCxn id="61" idx="2"/>
            <a:endCxn id="101" idx="0"/>
          </p:cNvCxnSpPr>
          <p:nvPr/>
        </p:nvCxnSpPr>
        <p:spPr>
          <a:xfrm>
            <a:off x="6802097" y="1023778"/>
            <a:ext cx="1400" cy="3600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4" name="Group 403"/>
          <p:cNvGrpSpPr/>
          <p:nvPr/>
        </p:nvGrpSpPr>
        <p:grpSpPr>
          <a:xfrm>
            <a:off x="7722017" y="2131551"/>
            <a:ext cx="601976" cy="460151"/>
            <a:chOff x="3290898" y="2040988"/>
            <a:chExt cx="601976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05" name="Flowchart: Process 404"/>
            <p:cNvSpPr/>
            <p:nvPr/>
          </p:nvSpPr>
          <p:spPr>
            <a:xfrm>
              <a:off x="3341502" y="2139632"/>
              <a:ext cx="551372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Final Approve</a:t>
              </a:r>
            </a:p>
          </p:txBody>
        </p:sp>
        <p:sp>
          <p:nvSpPr>
            <p:cNvPr id="406" name="Oval 405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8" name="Elbow Connector 407"/>
          <p:cNvCxnSpPr>
            <a:stCxn id="386" idx="0"/>
            <a:endCxn id="405" idx="1"/>
          </p:cNvCxnSpPr>
          <p:nvPr/>
        </p:nvCxnSpPr>
        <p:spPr>
          <a:xfrm rot="16200000" flipV="1">
            <a:off x="6746236" y="3437334"/>
            <a:ext cx="2226076" cy="173305"/>
          </a:xfrm>
          <a:prstGeom prst="bentConnector4">
            <a:avLst>
              <a:gd name="adj1" fmla="val 45940"/>
              <a:gd name="adj2" fmla="val 2171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Arrow Connector 410"/>
          <p:cNvCxnSpPr>
            <a:stCxn id="405" idx="2"/>
            <a:endCxn id="144" idx="0"/>
          </p:cNvCxnSpPr>
          <p:nvPr/>
        </p:nvCxnSpPr>
        <p:spPr>
          <a:xfrm flipH="1">
            <a:off x="8038744" y="2591702"/>
            <a:ext cx="9563" cy="50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" name="Oval 411"/>
          <p:cNvSpPr/>
          <p:nvPr/>
        </p:nvSpPr>
        <p:spPr>
          <a:xfrm>
            <a:off x="10491741" y="4580013"/>
            <a:ext cx="189884" cy="1807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436" name="Straight Arrow Connector 435"/>
          <p:cNvCxnSpPr/>
          <p:nvPr/>
        </p:nvCxnSpPr>
        <p:spPr>
          <a:xfrm flipH="1">
            <a:off x="3611228" y="2541001"/>
            <a:ext cx="1450" cy="1291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Arrow Connector 441"/>
          <p:cNvCxnSpPr/>
          <p:nvPr/>
        </p:nvCxnSpPr>
        <p:spPr>
          <a:xfrm flipH="1" flipV="1">
            <a:off x="3806630" y="1671553"/>
            <a:ext cx="6493" cy="2126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Elbow Connector 447"/>
          <p:cNvCxnSpPr/>
          <p:nvPr/>
        </p:nvCxnSpPr>
        <p:spPr>
          <a:xfrm rot="5400000">
            <a:off x="3847084" y="2715018"/>
            <a:ext cx="2147810" cy="93287"/>
          </a:xfrm>
          <a:prstGeom prst="bentConnector3">
            <a:avLst>
              <a:gd name="adj1" fmla="val 13697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Arrow Connector 451"/>
          <p:cNvCxnSpPr>
            <a:stCxn id="68" idx="3"/>
            <a:endCxn id="72" idx="1"/>
          </p:cNvCxnSpPr>
          <p:nvPr/>
        </p:nvCxnSpPr>
        <p:spPr>
          <a:xfrm>
            <a:off x="5400942" y="1507003"/>
            <a:ext cx="124539" cy="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Arrow Connector 462"/>
          <p:cNvCxnSpPr>
            <a:stCxn id="157" idx="3"/>
            <a:endCxn id="160" idx="1"/>
          </p:cNvCxnSpPr>
          <p:nvPr/>
        </p:nvCxnSpPr>
        <p:spPr>
          <a:xfrm flipV="1">
            <a:off x="9211437" y="835090"/>
            <a:ext cx="258722" cy="2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Elbow Connector 469"/>
          <p:cNvCxnSpPr/>
          <p:nvPr/>
        </p:nvCxnSpPr>
        <p:spPr>
          <a:xfrm rot="5400000">
            <a:off x="8260569" y="2235027"/>
            <a:ext cx="2789512" cy="351145"/>
          </a:xfrm>
          <a:prstGeom prst="bentConnector3">
            <a:avLst>
              <a:gd name="adj1" fmla="val 293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Arrow Connector 477"/>
          <p:cNvCxnSpPr>
            <a:stCxn id="149" idx="3"/>
            <a:endCxn id="150" idx="1"/>
          </p:cNvCxnSpPr>
          <p:nvPr/>
        </p:nvCxnSpPr>
        <p:spPr>
          <a:xfrm flipV="1">
            <a:off x="9629378" y="3997489"/>
            <a:ext cx="112084" cy="3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Elbow Connector 479"/>
          <p:cNvCxnSpPr>
            <a:stCxn id="150" idx="0"/>
            <a:endCxn id="166" idx="1"/>
          </p:cNvCxnSpPr>
          <p:nvPr/>
        </p:nvCxnSpPr>
        <p:spPr>
          <a:xfrm rot="16200000" flipV="1">
            <a:off x="9158903" y="2967218"/>
            <a:ext cx="1402461" cy="273022"/>
          </a:xfrm>
          <a:prstGeom prst="bentConnector4">
            <a:avLst>
              <a:gd name="adj1" fmla="val 19177"/>
              <a:gd name="adj2" fmla="val 1604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9918436" y="2565976"/>
            <a:ext cx="0" cy="485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0" name="Group 489"/>
          <p:cNvGrpSpPr/>
          <p:nvPr/>
        </p:nvGrpSpPr>
        <p:grpSpPr>
          <a:xfrm>
            <a:off x="10520110" y="5352560"/>
            <a:ext cx="660402" cy="451885"/>
            <a:chOff x="6039709" y="1222896"/>
            <a:chExt cx="612078" cy="45188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91" name="Flowchart: Process 490"/>
            <p:cNvSpPr/>
            <p:nvPr/>
          </p:nvSpPr>
          <p:spPr>
            <a:xfrm>
              <a:off x="6097889" y="1313274"/>
              <a:ext cx="553898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Provide Services</a:t>
              </a:r>
            </a:p>
          </p:txBody>
        </p:sp>
        <p:sp>
          <p:nvSpPr>
            <p:cNvPr id="492" name="Oval 491"/>
            <p:cNvSpPr/>
            <p:nvPr/>
          </p:nvSpPr>
          <p:spPr>
            <a:xfrm>
              <a:off x="6039709" y="122289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cxnSp>
        <p:nvCxnSpPr>
          <p:cNvPr id="494" name="Straight Arrow Connector 493"/>
          <p:cNvCxnSpPr>
            <a:stCxn id="184" idx="2"/>
            <a:endCxn id="190" idx="0"/>
          </p:cNvCxnSpPr>
          <p:nvPr/>
        </p:nvCxnSpPr>
        <p:spPr>
          <a:xfrm flipH="1">
            <a:off x="10878644" y="1029360"/>
            <a:ext cx="26543" cy="3640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Arrow Connector 495"/>
          <p:cNvCxnSpPr>
            <a:stCxn id="190" idx="3"/>
            <a:endCxn id="192" idx="1"/>
          </p:cNvCxnSpPr>
          <p:nvPr/>
        </p:nvCxnSpPr>
        <p:spPr>
          <a:xfrm flipV="1">
            <a:off x="11180513" y="4850389"/>
            <a:ext cx="10393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7" name="Group 496"/>
          <p:cNvGrpSpPr/>
          <p:nvPr/>
        </p:nvGrpSpPr>
        <p:grpSpPr>
          <a:xfrm>
            <a:off x="11038414" y="2075834"/>
            <a:ext cx="963612" cy="592547"/>
            <a:chOff x="6039709" y="1222896"/>
            <a:chExt cx="893101" cy="59254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98" name="Flowchart: Process 497"/>
            <p:cNvSpPr/>
            <p:nvPr/>
          </p:nvSpPr>
          <p:spPr>
            <a:xfrm>
              <a:off x="6097889" y="1313274"/>
              <a:ext cx="834921" cy="502169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D.A. Mgmt./ 3</a:t>
              </a:r>
              <a:r>
                <a:rPr lang="en-US" sz="800" baseline="30000" dirty="0">
                  <a:solidFill>
                    <a:schemeClr val="tx1"/>
                  </a:solidFill>
                </a:rPr>
                <a:t>rd</a:t>
              </a:r>
              <a:r>
                <a:rPr lang="en-US" sz="800" dirty="0">
                  <a:solidFill>
                    <a:schemeClr val="tx1"/>
                  </a:solidFill>
                </a:rPr>
                <a:t> Party Mgmt. / Legislative </a:t>
              </a:r>
              <a:r>
                <a:rPr lang="en-US" sz="800" dirty="0" err="1">
                  <a:solidFill>
                    <a:schemeClr val="tx1"/>
                  </a:solidFill>
                </a:rPr>
                <a:t>Rptg</a:t>
              </a:r>
              <a:r>
                <a:rPr lang="en-US" sz="800" dirty="0">
                  <a:solidFill>
                    <a:schemeClr val="tx1"/>
                  </a:solidFill>
                </a:rPr>
                <a:t>. / Administration</a:t>
              </a:r>
            </a:p>
          </p:txBody>
        </p:sp>
        <p:sp>
          <p:nvSpPr>
            <p:cNvPr id="499" name="Oval 498"/>
            <p:cNvSpPr/>
            <p:nvPr/>
          </p:nvSpPr>
          <p:spPr>
            <a:xfrm>
              <a:off x="6039709" y="122289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507" name="Group 506"/>
          <p:cNvGrpSpPr/>
          <p:nvPr/>
        </p:nvGrpSpPr>
        <p:grpSpPr>
          <a:xfrm>
            <a:off x="5036562" y="5352301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08" name="Flowchart: Process 507"/>
            <p:cNvSpPr/>
            <p:nvPr/>
          </p:nvSpPr>
          <p:spPr>
            <a:xfrm>
              <a:off x="3325554" y="2139632"/>
              <a:ext cx="567319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509" name="Oval 508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11" name="Elbow Connector 510"/>
          <p:cNvCxnSpPr>
            <a:stCxn id="70" idx="2"/>
            <a:endCxn id="508" idx="0"/>
          </p:cNvCxnSpPr>
          <p:nvPr/>
        </p:nvCxnSpPr>
        <p:spPr>
          <a:xfrm rot="16200000" flipH="1">
            <a:off x="4498307" y="4594374"/>
            <a:ext cx="1253872" cy="4592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>
            <a:off x="8724298" y="1023778"/>
            <a:ext cx="13856" cy="27933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Arrow Connector 534"/>
          <p:cNvCxnSpPr>
            <a:endCxn id="178" idx="1"/>
          </p:cNvCxnSpPr>
          <p:nvPr/>
        </p:nvCxnSpPr>
        <p:spPr>
          <a:xfrm flipV="1">
            <a:off x="8745939" y="2402498"/>
            <a:ext cx="125442" cy="8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1" name="Group 230"/>
          <p:cNvGrpSpPr/>
          <p:nvPr/>
        </p:nvGrpSpPr>
        <p:grpSpPr>
          <a:xfrm>
            <a:off x="11150248" y="2906507"/>
            <a:ext cx="699849" cy="460151"/>
            <a:chOff x="3290898" y="2040988"/>
            <a:chExt cx="699849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2" name="Flowchart: Process 231"/>
            <p:cNvSpPr/>
            <p:nvPr/>
          </p:nvSpPr>
          <p:spPr>
            <a:xfrm>
              <a:off x="3382509" y="2139632"/>
              <a:ext cx="608238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Approve</a:t>
              </a:r>
            </a:p>
          </p:txBody>
        </p:sp>
        <p:sp>
          <p:nvSpPr>
            <p:cNvPr id="234" name="Oval 233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Straight Arrow Connector 2"/>
          <p:cNvCxnSpPr>
            <a:stCxn id="498" idx="2"/>
            <a:endCxn id="232" idx="0"/>
          </p:cNvCxnSpPr>
          <p:nvPr/>
        </p:nvCxnSpPr>
        <p:spPr>
          <a:xfrm flipH="1">
            <a:off x="11545978" y="2668381"/>
            <a:ext cx="5629" cy="33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/>
          <p:cNvGrpSpPr/>
          <p:nvPr/>
        </p:nvGrpSpPr>
        <p:grpSpPr>
          <a:xfrm>
            <a:off x="10544852" y="6105381"/>
            <a:ext cx="613432" cy="451885"/>
            <a:chOff x="6039709" y="1222896"/>
            <a:chExt cx="568545" cy="45188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8" name="Flowchart: Process 237"/>
            <p:cNvSpPr/>
            <p:nvPr/>
          </p:nvSpPr>
          <p:spPr>
            <a:xfrm>
              <a:off x="6097890" y="1313274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Operate</a:t>
              </a:r>
            </a:p>
          </p:txBody>
        </p:sp>
        <p:sp>
          <p:nvSpPr>
            <p:cNvPr id="240" name="Oval 239"/>
            <p:cNvSpPr/>
            <p:nvPr/>
          </p:nvSpPr>
          <p:spPr>
            <a:xfrm>
              <a:off x="6039709" y="1222896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cxnSp>
        <p:nvCxnSpPr>
          <p:cNvPr id="13" name="Elbow Connector 12"/>
          <p:cNvCxnSpPr>
            <a:stCxn id="238" idx="1"/>
            <a:endCxn id="498" idx="1"/>
          </p:cNvCxnSpPr>
          <p:nvPr/>
        </p:nvCxnSpPr>
        <p:spPr>
          <a:xfrm rot="10800000" flipH="1">
            <a:off x="10607625" y="2417297"/>
            <a:ext cx="493561" cy="3959216"/>
          </a:xfrm>
          <a:prstGeom prst="bentConnector3">
            <a:avLst>
              <a:gd name="adj1" fmla="val -46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9838" y="343819"/>
            <a:ext cx="1419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 = Approve</a:t>
            </a:r>
          </a:p>
          <a:p>
            <a:r>
              <a:rPr lang="en-US" sz="800" dirty="0"/>
              <a:t>E = Execute</a:t>
            </a:r>
          </a:p>
          <a:p>
            <a:r>
              <a:rPr lang="en-US" sz="800" dirty="0"/>
              <a:t>R = Responsible</a:t>
            </a:r>
          </a:p>
          <a:p>
            <a:r>
              <a:rPr lang="en-US" sz="800" dirty="0"/>
              <a:t>C = Consulted </a:t>
            </a:r>
          </a:p>
          <a:p>
            <a:r>
              <a:rPr lang="en-US" sz="800" dirty="0"/>
              <a:t>I = Informed</a:t>
            </a:r>
          </a:p>
        </p:txBody>
      </p:sp>
      <p:grpSp>
        <p:nvGrpSpPr>
          <p:cNvPr id="266" name="Group 265"/>
          <p:cNvGrpSpPr/>
          <p:nvPr/>
        </p:nvGrpSpPr>
        <p:grpSpPr>
          <a:xfrm>
            <a:off x="3081125" y="5342326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67" name="Flowchart: Process 266"/>
            <p:cNvSpPr/>
            <p:nvPr/>
          </p:nvSpPr>
          <p:spPr>
            <a:xfrm>
              <a:off x="3341332" y="2139632"/>
              <a:ext cx="551541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Notified</a:t>
              </a:r>
            </a:p>
          </p:txBody>
        </p:sp>
        <p:sp>
          <p:nvSpPr>
            <p:cNvPr id="268" name="Oval 267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5" name="Elbow Connector 124"/>
          <p:cNvCxnSpPr>
            <a:stCxn id="40" idx="2"/>
            <a:endCxn id="267" idx="0"/>
          </p:cNvCxnSpPr>
          <p:nvPr/>
        </p:nvCxnSpPr>
        <p:spPr>
          <a:xfrm rot="16200000" flipH="1">
            <a:off x="2643567" y="4677206"/>
            <a:ext cx="1255943" cy="2715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9" name="Group 288"/>
          <p:cNvGrpSpPr/>
          <p:nvPr/>
        </p:nvGrpSpPr>
        <p:grpSpPr>
          <a:xfrm>
            <a:off x="3058617" y="6287074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91" name="Flowchart: Process 290"/>
            <p:cNvSpPr/>
            <p:nvPr/>
          </p:nvSpPr>
          <p:spPr>
            <a:xfrm>
              <a:off x="3382509" y="2139632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292" name="Oval 291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Elbow Connector 11"/>
          <p:cNvCxnSpPr>
            <a:stCxn id="267" idx="2"/>
            <a:endCxn id="291" idx="0"/>
          </p:cNvCxnSpPr>
          <p:nvPr/>
        </p:nvCxnSpPr>
        <p:spPr>
          <a:xfrm rot="5400000">
            <a:off x="3114750" y="6093137"/>
            <a:ext cx="583241" cy="19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Group 242"/>
          <p:cNvGrpSpPr/>
          <p:nvPr/>
        </p:nvGrpSpPr>
        <p:grpSpPr>
          <a:xfrm>
            <a:off x="6645084" y="6162766"/>
            <a:ext cx="601975" cy="460151"/>
            <a:chOff x="3290898" y="2040988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4" name="Flowchart: Process 243"/>
            <p:cNvSpPr/>
            <p:nvPr/>
          </p:nvSpPr>
          <p:spPr>
            <a:xfrm>
              <a:off x="3382509" y="2139632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246" name="Oval 245"/>
            <p:cNvSpPr/>
            <p:nvPr/>
          </p:nvSpPr>
          <p:spPr>
            <a:xfrm>
              <a:off x="3290898" y="2040988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>
          <a:xfrm rot="5400000" flipH="1" flipV="1">
            <a:off x="4635336" y="3592037"/>
            <a:ext cx="5189701" cy="10812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 246"/>
          <p:cNvGrpSpPr/>
          <p:nvPr/>
        </p:nvGrpSpPr>
        <p:grpSpPr>
          <a:xfrm>
            <a:off x="2072660" y="2084336"/>
            <a:ext cx="601975" cy="460151"/>
            <a:chOff x="1129370" y="2054463"/>
            <a:chExt cx="601975" cy="460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8" name="Flowchart: Process 247"/>
            <p:cNvSpPr/>
            <p:nvPr/>
          </p:nvSpPr>
          <p:spPr>
            <a:xfrm>
              <a:off x="1220981" y="2153107"/>
              <a:ext cx="510364" cy="361507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249" name="Oval 248"/>
            <p:cNvSpPr/>
            <p:nvPr/>
          </p:nvSpPr>
          <p:spPr>
            <a:xfrm>
              <a:off x="1129370" y="2054463"/>
              <a:ext cx="189884" cy="18075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</a:p>
          </p:txBody>
        </p:sp>
      </p:grpSp>
      <p:cxnSp>
        <p:nvCxnSpPr>
          <p:cNvPr id="32" name="Straight Arrow Connector 31"/>
          <p:cNvCxnSpPr>
            <a:stCxn id="147" idx="2"/>
            <a:endCxn id="175" idx="0"/>
          </p:cNvCxnSpPr>
          <p:nvPr/>
        </p:nvCxnSpPr>
        <p:spPr>
          <a:xfrm>
            <a:off x="8744978" y="4190362"/>
            <a:ext cx="15124" cy="2021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69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268"/>
            <a:ext cx="10515600" cy="850391"/>
          </a:xfrm>
        </p:spPr>
        <p:txBody>
          <a:bodyPr/>
          <a:lstStyle/>
          <a:p>
            <a:r>
              <a:rPr lang="en-US" b="1" dirty="0"/>
              <a:t>Design Review Committee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951825"/>
            <a:ext cx="107730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roxima-nova"/>
              </a:rPr>
              <a:t>The Design Review Committee (DRC) oversees The Point’s Design Review Process and will be governed by a DRC Oversight Board and the project’s Design Guidelines, including procedures for ensuring design quality and integrity.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333685"/>
            <a:ext cx="518889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u="sng" dirty="0"/>
              <a:t>Governing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POMSLA Policies and Procedures, Design Guidelines and CC&amp;Rs</a:t>
            </a:r>
          </a:p>
          <a:p>
            <a:endParaRPr lang="en-US" u="sng" dirty="0"/>
          </a:p>
          <a:p>
            <a:endParaRPr lang="en-US" u="sng" dirty="0"/>
          </a:p>
          <a:p>
            <a:pPr>
              <a:spcAft>
                <a:spcPts val="600"/>
              </a:spcAft>
            </a:pPr>
            <a:r>
              <a:rPr lang="en-US" u="sng" dirty="0"/>
              <a:t>Purpose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Determine that all development requirements are met as efficiently and effectively as possible;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Provide architectural review based on standards adopted by POMSLA;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Advance the vision established in The Point Framework Plan (later Development Plan)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u="sng" dirty="0"/>
          </a:p>
          <a:p>
            <a:endParaRPr lang="en-US" u="sng" dirty="0"/>
          </a:p>
        </p:txBody>
      </p:sp>
      <p:grpSp>
        <p:nvGrpSpPr>
          <p:cNvPr id="14" name="Group 13"/>
          <p:cNvGrpSpPr/>
          <p:nvPr/>
        </p:nvGrpSpPr>
        <p:grpSpPr>
          <a:xfrm>
            <a:off x="6178101" y="2518350"/>
            <a:ext cx="4983536" cy="3945224"/>
            <a:chOff x="6663603" y="2619502"/>
            <a:chExt cx="4983536" cy="3945224"/>
          </a:xfrm>
        </p:grpSpPr>
        <p:sp>
          <p:nvSpPr>
            <p:cNvPr id="9" name="Rectangle 8"/>
            <p:cNvSpPr/>
            <p:nvPr/>
          </p:nvSpPr>
          <p:spPr>
            <a:xfrm>
              <a:off x="7619935" y="2966338"/>
              <a:ext cx="4027204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General Development Plan – review of land use master plan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Subdivision Plat – review of major rights-of-way and utility corridors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Site Plan Review - detailed review of site layout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Urban Design Review - review of architectural, landscape, and site design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813548" y="3469558"/>
              <a:ext cx="2069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POMSLA + DFCM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5968377" y="5500168"/>
              <a:ext cx="1759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DRC + POMSLA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>
              <a:off x="7130536" y="2966338"/>
              <a:ext cx="391798" cy="2071484"/>
            </a:xfrm>
            <a:prstGeom prst="leftBrac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7153396" y="5347382"/>
              <a:ext cx="346078" cy="832104"/>
            </a:xfrm>
            <a:prstGeom prst="leftBrac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Down Arrow 14"/>
          <p:cNvSpPr/>
          <p:nvPr/>
        </p:nvSpPr>
        <p:spPr>
          <a:xfrm>
            <a:off x="11016922" y="2820579"/>
            <a:ext cx="530352" cy="3324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5400000">
            <a:off x="10655671" y="4337339"/>
            <a:ext cx="228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Design Progression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34244" y="2333685"/>
            <a:ext cx="318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Design Review Responsibility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027090" y="2084832"/>
            <a:ext cx="9144" cy="4498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838200" y="2066544"/>
            <a:ext cx="10515600" cy="3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46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41982" y="3228944"/>
            <a:ext cx="954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XXXX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3201" y="501917"/>
            <a:ext cx="4444277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proxima-nova"/>
              </a:rPr>
              <a:t>DRC Organization</a:t>
            </a:r>
          </a:p>
          <a:p>
            <a:endParaRPr lang="en-US" sz="1600" dirty="0">
              <a:latin typeface="proxima-nova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Appointed by the POMSLA Board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Oversight and veto power by DRC Board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DRC of  members specializing in: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Architecture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Landscape Architecture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Urban design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Development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Two representatives from the citizen working groups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One Salt Lake County resident (min.)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One Utah County resident (min.)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One Draper City resident (min.)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One member will act as Chair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Possesses delegated authority to review and approve all vertical development </a:t>
            </a:r>
            <a:r>
              <a:rPr lang="en-US" sz="1600">
                <a:latin typeface="proxima-nova"/>
              </a:rPr>
              <a:t>design submissions</a:t>
            </a:r>
            <a:endParaRPr lang="en-US" sz="1600" dirty="0">
              <a:latin typeface="proxima-nova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Two year terms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Appointed by POMSLA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latin typeface="proxima-nova"/>
              </a:rPr>
              <a:t> 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5868746" y="668848"/>
            <a:ext cx="5488101" cy="524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DRC Oversight Board</a:t>
            </a:r>
          </a:p>
        </p:txBody>
      </p:sp>
      <p:sp>
        <p:nvSpPr>
          <p:cNvPr id="23" name="Isosceles Triangle 22"/>
          <p:cNvSpPr/>
          <p:nvPr/>
        </p:nvSpPr>
        <p:spPr>
          <a:xfrm>
            <a:off x="7460028" y="2268765"/>
            <a:ext cx="2407428" cy="211398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76598" y="1280853"/>
            <a:ext cx="3242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POMSLA Exec. Dir., Chair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POMSLA Ops. Dir., Vice Chair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POMLSA Planning Dir.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84405" y="1279834"/>
            <a:ext cx="2638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Draper City Appointee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DFCM Appointee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321808" y="859536"/>
            <a:ext cx="0" cy="507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868746" y="5809762"/>
            <a:ext cx="5488100" cy="3453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Design Guidelines + CC&amp;Rs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76598" y="6250061"/>
            <a:ext cx="61742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Note: Patterned after Denver’s Stapleton P3 Development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39457" y="2949228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Architect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439457" y="3920030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Architect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439457" y="4890831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Architect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8025767" y="2949228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Landscape Architect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8025767" y="3920029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Landscape Architect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8025767" y="4890831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*Working Group Member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9612077" y="2949228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Urban Planner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9612077" y="3920029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Urban Planner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9612077" y="4890831"/>
            <a:ext cx="1266424" cy="571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*Working Group Member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1920" y="2615023"/>
            <a:ext cx="89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DRC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8672" y="6480893"/>
            <a:ext cx="608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*Member chose from working groups involved in the visioning of The Point (background in Development, Planning, Transportation, etc.)  </a:t>
            </a:r>
          </a:p>
        </p:txBody>
      </p:sp>
    </p:spTree>
    <p:extLst>
      <p:ext uri="{BB962C8B-B14F-4D97-AF65-F5344CB8AC3E}">
        <p14:creationId xmlns:p14="http://schemas.microsoft.com/office/powerpoint/2010/main" val="206366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Solicit Developer Feedback </a:t>
            </a:r>
          </a:p>
          <a:p>
            <a:pPr>
              <a:spcAft>
                <a:spcPts val="600"/>
              </a:spcAft>
            </a:pPr>
            <a:r>
              <a:rPr lang="en-US" dirty="0"/>
              <a:t>Built out Review Process &amp; Governance Policy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Build in 3</a:t>
            </a:r>
            <a:r>
              <a:rPr lang="en-US" baseline="30000" dirty="0"/>
              <a:t>rd</a:t>
            </a:r>
            <a:r>
              <a:rPr lang="en-US" dirty="0"/>
              <a:t> parties: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Minor / Major distinction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DFCM process integration </a:t>
            </a:r>
          </a:p>
          <a:p>
            <a:pPr>
              <a:spcAft>
                <a:spcPts val="600"/>
              </a:spcAft>
            </a:pPr>
            <a:r>
              <a:rPr lang="en-US" dirty="0"/>
              <a:t>Draft DRC Procedures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Voting and approval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Meeting frequency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Legal review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8A3557-1B4E-4F6C-8300-F51445EAFCF0}"/>
              </a:ext>
            </a:extLst>
          </p:cNvPr>
          <p:cNvSpPr txBox="1">
            <a:spLocks/>
          </p:cNvSpPr>
          <p:nvPr/>
        </p:nvSpPr>
        <p:spPr>
          <a:xfrm>
            <a:off x="6353013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AFFBAA-A611-4DD2-A04C-249957005568}"/>
              </a:ext>
            </a:extLst>
          </p:cNvPr>
          <p:cNvSpPr/>
          <p:nvPr/>
        </p:nvSpPr>
        <p:spPr>
          <a:xfrm>
            <a:off x="6096000" y="2121391"/>
            <a:ext cx="5257800" cy="3752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Draper City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Fire, water, storm drain, roads, city parks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Salt Lake County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South Valley Sewer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Rocky Mountain Power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Dominion Energy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Telecoms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UDOT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UTA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Canal Companies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AD543146-2EDB-4145-9F54-F20E06311FAE}"/>
              </a:ext>
            </a:extLst>
          </p:cNvPr>
          <p:cNvSpPr/>
          <p:nvPr/>
        </p:nvSpPr>
        <p:spPr>
          <a:xfrm>
            <a:off x="3932762" y="1986455"/>
            <a:ext cx="2188784" cy="3752193"/>
          </a:xfrm>
          <a:prstGeom prst="leftBrace">
            <a:avLst>
              <a:gd name="adj1" fmla="val 8333"/>
              <a:gd name="adj2" fmla="val 34719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614</Words>
  <Application>Microsoft Office PowerPoint</Application>
  <PresentationFormat>Widescreen</PresentationFormat>
  <Paragraphs>220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proxima-nova</vt:lpstr>
      <vt:lpstr>Office Theme</vt:lpstr>
      <vt:lpstr>PowerPoint Presentation</vt:lpstr>
      <vt:lpstr>Design Review Committee</vt:lpstr>
      <vt:lpstr>PowerPoint Presentation</vt:lpstr>
      <vt:lpstr>Next Steps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Cuthbertson</dc:creator>
  <cp:lastModifiedBy>Scott Cuthbertson</cp:lastModifiedBy>
  <cp:revision>63</cp:revision>
  <dcterms:created xsi:type="dcterms:W3CDTF">2022-03-01T19:18:15Z</dcterms:created>
  <dcterms:modified xsi:type="dcterms:W3CDTF">2022-05-12T14:40:09Z</dcterms:modified>
</cp:coreProperties>
</file>