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2iDWHM+p0boxGu9WBIr4/Hbf92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Cuthbert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69C7E4-44E5-410B-B9D3-56A5BC43AE30}">
  <a:tblStyle styleId="{8D69C7E4-44E5-410B-B9D3-56A5BC43AE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3" autoAdjust="0"/>
  </p:normalViewPr>
  <p:slideViewPr>
    <p:cSldViewPr snapToGrid="0">
      <p:cViewPr>
        <p:scale>
          <a:sx n="50" d="100"/>
          <a:sy n="50" d="100"/>
        </p:scale>
        <p:origin x="1260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DB20F-0BEE-4997-BB93-0D4BA798937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2CD88F-47DE-491F-B2A1-2A2AF590291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Engagement</a:t>
          </a:r>
        </a:p>
      </dgm:t>
    </dgm:pt>
    <dgm:pt modelId="{FA8FAF93-F51F-44FB-A08B-F45139371D25}" type="parTrans" cxnId="{ACE7C00D-F97D-4A46-851E-2F17565AAC94}">
      <dgm:prSet/>
      <dgm:spPr/>
      <dgm:t>
        <a:bodyPr/>
        <a:lstStyle/>
        <a:p>
          <a:endParaRPr lang="en-US" sz="1600"/>
        </a:p>
      </dgm:t>
    </dgm:pt>
    <dgm:pt modelId="{E3DE70E3-5E08-41B9-B074-B08571B61B41}" type="sibTrans" cxnId="{ACE7C00D-F97D-4A46-851E-2F17565AAC94}">
      <dgm:prSet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Project Stakeholders</a:t>
          </a:r>
        </a:p>
      </dgm:t>
    </dgm:pt>
    <dgm:pt modelId="{0C1DF659-88DC-4CE1-BB1C-7AEC1A59B2B3}">
      <dgm:prSet phldrT="[Text]" custT="1"/>
      <dgm:spPr/>
      <dgm:t>
        <a:bodyPr/>
        <a:lstStyle/>
        <a:p>
          <a:r>
            <a:rPr lang="en-US" sz="1800" b="1" dirty="0">
              <a:latin typeface="Tw Cen MT" panose="020B0602020104020603" pitchFamily="34" charset="0"/>
            </a:rPr>
            <a:t>The Right Fit  </a:t>
          </a:r>
        </a:p>
      </dgm:t>
    </dgm:pt>
    <dgm:pt modelId="{EC1A8325-5F89-48F4-90FA-905FBA2F95A5}" type="parTrans" cxnId="{53399839-E6E5-4027-A337-0D8868F04A9A}">
      <dgm:prSet/>
      <dgm:spPr/>
      <dgm:t>
        <a:bodyPr/>
        <a:lstStyle/>
        <a:p>
          <a:endParaRPr lang="en-US" sz="1600"/>
        </a:p>
      </dgm:t>
    </dgm:pt>
    <dgm:pt modelId="{73C66141-9B70-4B2C-8C53-9DDE3C44FFE9}" type="sibTrans" cxnId="{53399839-E6E5-4027-A337-0D8868F04A9A}">
      <dgm:prSet/>
      <dgm:spPr/>
      <dgm:t>
        <a:bodyPr/>
        <a:lstStyle/>
        <a:p>
          <a:endParaRPr lang="en-US" sz="1600"/>
        </a:p>
      </dgm:t>
    </dgm:pt>
    <dgm:pt modelId="{5B074BFC-F1BD-4594-ABEC-B2C1638ADCD6}">
      <dgm:prSet phldrT="[Text]" custT="1"/>
      <dgm:spPr/>
      <dgm:t>
        <a:bodyPr/>
        <a:lstStyle/>
        <a:p>
          <a:r>
            <a:rPr lang="en-US" sz="2000" b="1" dirty="0">
              <a:latin typeface="Tw Cen MT" panose="020B0602020104020603" pitchFamily="34" charset="0"/>
            </a:rPr>
            <a:t>World-class Designers</a:t>
          </a:r>
        </a:p>
      </dgm:t>
    </dgm:pt>
    <dgm:pt modelId="{EC914D15-136E-4534-B177-3AB91E8B448A}" type="parTrans" cxnId="{AC8B27C4-F357-49F0-A937-490A7A83F173}">
      <dgm:prSet/>
      <dgm:spPr/>
      <dgm:t>
        <a:bodyPr/>
        <a:lstStyle/>
        <a:p>
          <a:endParaRPr lang="en-US" sz="1600"/>
        </a:p>
      </dgm:t>
    </dgm:pt>
    <dgm:pt modelId="{71A25032-2B93-450F-A17E-27C9678E4CDC}" type="sibTrans" cxnId="{AC8B27C4-F357-49F0-A937-490A7A83F173}">
      <dgm:prSet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r>
            <a:rPr lang="en-US" sz="1600" kern="1200" dirty="0">
              <a:latin typeface="Tw Cen MT" panose="020B0602020104020603" pitchFamily="34" charset="0"/>
            </a:rPr>
            <a:t>Framework Plan  </a:t>
          </a:r>
        </a:p>
      </dgm:t>
    </dgm:pt>
    <dgm:pt modelId="{6EC8D8EA-A367-48BA-B819-E3ABF1311061}">
      <dgm:prSet phldrT="[Text]" custT="1"/>
      <dgm:spPr/>
      <dgm:t>
        <a:bodyPr/>
        <a:lstStyle/>
        <a:p>
          <a:r>
            <a:rPr lang="en-US" sz="1800" b="1" dirty="0">
              <a:latin typeface="Tw Cen MT" panose="020B0602020104020603" pitchFamily="34" charset="0"/>
            </a:rPr>
            <a:t>Known Globally </a:t>
          </a:r>
        </a:p>
      </dgm:t>
    </dgm:pt>
    <dgm:pt modelId="{36AEC8A5-1DF3-49FA-B025-A42BD0408171}" type="parTrans" cxnId="{9E8E2CB4-E57C-4216-8FD8-3A4156C224B6}">
      <dgm:prSet/>
      <dgm:spPr/>
      <dgm:t>
        <a:bodyPr/>
        <a:lstStyle/>
        <a:p>
          <a:endParaRPr lang="en-US" sz="1600"/>
        </a:p>
      </dgm:t>
    </dgm:pt>
    <dgm:pt modelId="{36FA57F3-8993-41D2-814B-B669724D09A1}" type="sibTrans" cxnId="{9E8E2CB4-E57C-4216-8FD8-3A4156C224B6}">
      <dgm:prSet/>
      <dgm:spPr/>
      <dgm:t>
        <a:bodyPr/>
        <a:lstStyle/>
        <a:p>
          <a:endParaRPr lang="en-US" sz="1600"/>
        </a:p>
      </dgm:t>
    </dgm:pt>
    <dgm:pt modelId="{76104528-0A9A-426D-AC79-AFC316E062E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Cost</a:t>
          </a:r>
        </a:p>
      </dgm:t>
    </dgm:pt>
    <dgm:pt modelId="{9A0D90D8-17E7-46CA-8892-6025483CDC93}" type="parTrans" cxnId="{112018E6-72CD-4F15-8D0B-30E82789EBA5}">
      <dgm:prSet/>
      <dgm:spPr/>
      <dgm:t>
        <a:bodyPr/>
        <a:lstStyle/>
        <a:p>
          <a:endParaRPr lang="en-US" sz="1600"/>
        </a:p>
      </dgm:t>
    </dgm:pt>
    <dgm:pt modelId="{97E208A0-0C77-4F4A-8E0A-3687B314C630}" type="sibTrans" cxnId="{112018E6-72CD-4F15-8D0B-30E82789EBA5}">
      <dgm:prSet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Scale</a:t>
          </a:r>
        </a:p>
      </dgm:t>
    </dgm:pt>
    <dgm:pt modelId="{3CBDACCF-549C-40D8-B385-AD6CD1C41B69}">
      <dgm:prSet phldrT="[Text]" custT="1"/>
      <dgm:spPr/>
      <dgm:t>
        <a:bodyPr/>
        <a:lstStyle/>
        <a:p>
          <a:r>
            <a:rPr lang="en-US" sz="1800" b="1" dirty="0">
              <a:latin typeface="Tw Cen MT" panose="020B0602020104020603" pitchFamily="34" charset="0"/>
            </a:rPr>
            <a:t>Loved Locally</a:t>
          </a:r>
        </a:p>
      </dgm:t>
    </dgm:pt>
    <dgm:pt modelId="{D8D8E32A-27AA-4DCD-B718-ADF5DC84B7A9}" type="parTrans" cxnId="{8E732943-1917-4699-B047-E4F233B1FA18}">
      <dgm:prSet/>
      <dgm:spPr/>
      <dgm:t>
        <a:bodyPr/>
        <a:lstStyle/>
        <a:p>
          <a:endParaRPr lang="en-US" sz="1600"/>
        </a:p>
      </dgm:t>
    </dgm:pt>
    <dgm:pt modelId="{87B94A0D-D07E-4E1E-9F18-03C134FD8C86}" type="sibTrans" cxnId="{8E732943-1917-4699-B047-E4F233B1FA18}">
      <dgm:prSet/>
      <dgm:spPr/>
      <dgm:t>
        <a:bodyPr/>
        <a:lstStyle/>
        <a:p>
          <a:endParaRPr lang="en-US" sz="1600"/>
        </a:p>
      </dgm:t>
    </dgm:pt>
    <dgm:pt modelId="{1C49494B-F53B-403B-AC8B-4EE1176DF672}" type="pres">
      <dgm:prSet presAssocID="{B42DB20F-0BEE-4997-BB93-0D4BA7989378}" presName="Name0" presStyleCnt="0">
        <dgm:presLayoutVars>
          <dgm:chMax/>
          <dgm:chPref/>
          <dgm:dir/>
          <dgm:animLvl val="lvl"/>
        </dgm:presLayoutVars>
      </dgm:prSet>
      <dgm:spPr/>
    </dgm:pt>
    <dgm:pt modelId="{0928C333-235A-46F9-8894-26A5E2C0FA78}" type="pres">
      <dgm:prSet presAssocID="{002CD88F-47DE-491F-B2A1-2A2AF5902911}" presName="composite" presStyleCnt="0"/>
      <dgm:spPr/>
    </dgm:pt>
    <dgm:pt modelId="{E06988A8-C152-49D5-952E-0C92E58C3649}" type="pres">
      <dgm:prSet presAssocID="{002CD88F-47DE-491F-B2A1-2A2AF590291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91886E21-D2C9-4A91-BB66-DF56EBBC7DA8}" type="pres">
      <dgm:prSet presAssocID="{002CD88F-47DE-491F-B2A1-2A2AF5902911}" presName="Childtext1" presStyleLbl="revTx" presStyleIdx="0" presStyleCnt="3" custLinFactY="100000" custLinFactNeighborX="15638" custLinFactNeighborY="163102">
        <dgm:presLayoutVars>
          <dgm:chMax val="0"/>
          <dgm:chPref val="0"/>
          <dgm:bulletEnabled val="1"/>
        </dgm:presLayoutVars>
      </dgm:prSet>
      <dgm:spPr/>
    </dgm:pt>
    <dgm:pt modelId="{01665187-D8A3-4AF9-82C8-9590BEEC39A8}" type="pres">
      <dgm:prSet presAssocID="{002CD88F-47DE-491F-B2A1-2A2AF5902911}" presName="BalanceSpacing" presStyleCnt="0"/>
      <dgm:spPr/>
    </dgm:pt>
    <dgm:pt modelId="{766AF8A6-3854-40C4-AB42-9062A077147A}" type="pres">
      <dgm:prSet presAssocID="{002CD88F-47DE-491F-B2A1-2A2AF5902911}" presName="BalanceSpacing1" presStyleCnt="0"/>
      <dgm:spPr/>
    </dgm:pt>
    <dgm:pt modelId="{8766C145-7924-445B-AC9D-E4610E025312}" type="pres">
      <dgm:prSet presAssocID="{E3DE70E3-5E08-41B9-B074-B08571B61B41}" presName="Accent1Text" presStyleLbl="node1" presStyleIdx="1" presStyleCnt="6"/>
      <dgm:spPr/>
    </dgm:pt>
    <dgm:pt modelId="{7E273F8A-F38D-47CE-BC94-48B02547E606}" type="pres">
      <dgm:prSet presAssocID="{E3DE70E3-5E08-41B9-B074-B08571B61B41}" presName="spaceBetweenRectangles" presStyleCnt="0"/>
      <dgm:spPr/>
    </dgm:pt>
    <dgm:pt modelId="{C19E7E65-5892-4124-A833-E449436A42A5}" type="pres">
      <dgm:prSet presAssocID="{5B074BFC-F1BD-4594-ABEC-B2C1638ADCD6}" presName="composite" presStyleCnt="0"/>
      <dgm:spPr/>
    </dgm:pt>
    <dgm:pt modelId="{A45E8BC3-6043-4E3C-91FB-30CA48D2B172}" type="pres">
      <dgm:prSet presAssocID="{5B074BFC-F1BD-4594-ABEC-B2C1638ADCD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0D38B6E1-5BA5-4A27-83EF-FDDA01E1A48D}" type="pres">
      <dgm:prSet presAssocID="{5B074BFC-F1BD-4594-ABEC-B2C1638ADCD6}" presName="Childtext1" presStyleLbl="revTx" presStyleIdx="1" presStyleCnt="3" custLinFactNeighborX="-20839" custLinFactNeighborY="6790">
        <dgm:presLayoutVars>
          <dgm:chMax val="0"/>
          <dgm:chPref val="0"/>
          <dgm:bulletEnabled val="1"/>
        </dgm:presLayoutVars>
      </dgm:prSet>
      <dgm:spPr/>
    </dgm:pt>
    <dgm:pt modelId="{B0BE73BF-1764-4B33-B949-F09403788A1E}" type="pres">
      <dgm:prSet presAssocID="{5B074BFC-F1BD-4594-ABEC-B2C1638ADCD6}" presName="BalanceSpacing" presStyleCnt="0"/>
      <dgm:spPr/>
    </dgm:pt>
    <dgm:pt modelId="{2491E1EB-3189-4576-A1A7-5D1E28FADAD2}" type="pres">
      <dgm:prSet presAssocID="{5B074BFC-F1BD-4594-ABEC-B2C1638ADCD6}" presName="BalanceSpacing1" presStyleCnt="0"/>
      <dgm:spPr/>
    </dgm:pt>
    <dgm:pt modelId="{7658158F-C90D-42BD-BD30-A1065F3AD8A3}" type="pres">
      <dgm:prSet presAssocID="{71A25032-2B93-450F-A17E-27C9678E4CDC}" presName="Accent1Text" presStyleLbl="node1" presStyleIdx="3" presStyleCnt="6"/>
      <dgm:spPr>
        <a:xfrm rot="5400000">
          <a:off x="3714651" y="1424056"/>
          <a:ext cx="1557580" cy="1355094"/>
        </a:xfrm>
        <a:prstGeom prst="hexagon">
          <a:avLst>
            <a:gd name="adj" fmla="val 25000"/>
            <a:gd name="vf" fmla="val 115470"/>
          </a:avLst>
        </a:prstGeom>
      </dgm:spPr>
    </dgm:pt>
    <dgm:pt modelId="{E4AC1A37-BF4B-42E8-A536-AB57FEB65A68}" type="pres">
      <dgm:prSet presAssocID="{71A25032-2B93-450F-A17E-27C9678E4CDC}" presName="spaceBetweenRectangles" presStyleCnt="0"/>
      <dgm:spPr/>
    </dgm:pt>
    <dgm:pt modelId="{AB2E6AEA-19E3-44A4-B801-3AD5AC46DD4F}" type="pres">
      <dgm:prSet presAssocID="{76104528-0A9A-426D-AC79-AFC316E062ED}" presName="composite" presStyleCnt="0"/>
      <dgm:spPr/>
    </dgm:pt>
    <dgm:pt modelId="{6177CF86-1B07-4F10-BFD5-BE9884AC9C3A}" type="pres">
      <dgm:prSet presAssocID="{76104528-0A9A-426D-AC79-AFC316E062E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8828C41-7628-4B39-8C5F-3FDF8D370CE8}" type="pres">
      <dgm:prSet presAssocID="{76104528-0A9A-426D-AC79-AFC316E062ED}" presName="Childtext1" presStyleLbl="revTx" presStyleIdx="2" presStyleCnt="3" custLinFactY="-100000" custLinFactNeighborX="20230" custLinFactNeighborY="-158858">
        <dgm:presLayoutVars>
          <dgm:chMax val="0"/>
          <dgm:chPref val="0"/>
          <dgm:bulletEnabled val="1"/>
        </dgm:presLayoutVars>
      </dgm:prSet>
      <dgm:spPr/>
    </dgm:pt>
    <dgm:pt modelId="{3932E222-56AC-4F0D-A9C5-F41E55344E50}" type="pres">
      <dgm:prSet presAssocID="{76104528-0A9A-426D-AC79-AFC316E062ED}" presName="BalanceSpacing" presStyleCnt="0"/>
      <dgm:spPr/>
    </dgm:pt>
    <dgm:pt modelId="{FFCF1894-0CF0-4B47-9475-CBE688958912}" type="pres">
      <dgm:prSet presAssocID="{76104528-0A9A-426D-AC79-AFC316E062ED}" presName="BalanceSpacing1" presStyleCnt="0"/>
      <dgm:spPr/>
    </dgm:pt>
    <dgm:pt modelId="{1E7EC0E1-9538-4616-AB7B-5EB548BD983B}" type="pres">
      <dgm:prSet presAssocID="{97E208A0-0C77-4F4A-8E0A-3687B314C630}" presName="Accent1Text" presStyleLbl="node1" presStyleIdx="5" presStyleCnt="6"/>
      <dgm:spPr/>
    </dgm:pt>
  </dgm:ptLst>
  <dgm:cxnLst>
    <dgm:cxn modelId="{ACE7C00D-F97D-4A46-851E-2F17565AAC94}" srcId="{B42DB20F-0BEE-4997-BB93-0D4BA7989378}" destId="{002CD88F-47DE-491F-B2A1-2A2AF5902911}" srcOrd="0" destOrd="0" parTransId="{FA8FAF93-F51F-44FB-A08B-F45139371D25}" sibTransId="{E3DE70E3-5E08-41B9-B074-B08571B61B41}"/>
    <dgm:cxn modelId="{B8D5C711-A748-44BD-A7D8-BA88FF94A118}" type="presOf" srcId="{3CBDACCF-549C-40D8-B385-AD6CD1C41B69}" destId="{08828C41-7628-4B39-8C5F-3FDF8D370CE8}" srcOrd="0" destOrd="0" presId="urn:microsoft.com/office/officeart/2008/layout/AlternatingHexagons"/>
    <dgm:cxn modelId="{44166314-D090-490C-BD56-DAF9E6CED1CF}" type="presOf" srcId="{97E208A0-0C77-4F4A-8E0A-3687B314C630}" destId="{1E7EC0E1-9538-4616-AB7B-5EB548BD983B}" srcOrd="0" destOrd="0" presId="urn:microsoft.com/office/officeart/2008/layout/AlternatingHexagons"/>
    <dgm:cxn modelId="{563B3428-E8D0-469C-BF56-7A7CA5F3C27E}" type="presOf" srcId="{B42DB20F-0BEE-4997-BB93-0D4BA7989378}" destId="{1C49494B-F53B-403B-AC8B-4EE1176DF672}" srcOrd="0" destOrd="0" presId="urn:microsoft.com/office/officeart/2008/layout/AlternatingHexagons"/>
    <dgm:cxn modelId="{A3B6DC30-16D5-4BC6-89F8-BC2BCEA76ACE}" type="presOf" srcId="{002CD88F-47DE-491F-B2A1-2A2AF5902911}" destId="{E06988A8-C152-49D5-952E-0C92E58C3649}" srcOrd="0" destOrd="0" presId="urn:microsoft.com/office/officeart/2008/layout/AlternatingHexagons"/>
    <dgm:cxn modelId="{53399839-E6E5-4027-A337-0D8868F04A9A}" srcId="{002CD88F-47DE-491F-B2A1-2A2AF5902911}" destId="{0C1DF659-88DC-4CE1-BB1C-7AEC1A59B2B3}" srcOrd="0" destOrd="0" parTransId="{EC1A8325-5F89-48F4-90FA-905FBA2F95A5}" sibTransId="{73C66141-9B70-4B2C-8C53-9DDE3C44FFE9}"/>
    <dgm:cxn modelId="{8E732943-1917-4699-B047-E4F233B1FA18}" srcId="{76104528-0A9A-426D-AC79-AFC316E062ED}" destId="{3CBDACCF-549C-40D8-B385-AD6CD1C41B69}" srcOrd="0" destOrd="0" parTransId="{D8D8E32A-27AA-4DCD-B718-ADF5DC84B7A9}" sibTransId="{87B94A0D-D07E-4E1E-9F18-03C134FD8C86}"/>
    <dgm:cxn modelId="{9B776A73-5BFF-40F8-8635-4B3D8849C757}" type="presOf" srcId="{6EC8D8EA-A367-48BA-B819-E3ABF1311061}" destId="{0D38B6E1-5BA5-4A27-83EF-FDDA01E1A48D}" srcOrd="0" destOrd="0" presId="urn:microsoft.com/office/officeart/2008/layout/AlternatingHexagons"/>
    <dgm:cxn modelId="{8054E483-77D8-46BF-800D-9C75733C6B69}" type="presOf" srcId="{76104528-0A9A-426D-AC79-AFC316E062ED}" destId="{6177CF86-1B07-4F10-BFD5-BE9884AC9C3A}" srcOrd="0" destOrd="0" presId="urn:microsoft.com/office/officeart/2008/layout/AlternatingHexagons"/>
    <dgm:cxn modelId="{67491E9E-71B8-4963-A5FB-C0657E0958CA}" type="presOf" srcId="{71A25032-2B93-450F-A17E-27C9678E4CDC}" destId="{7658158F-C90D-42BD-BD30-A1065F3AD8A3}" srcOrd="0" destOrd="0" presId="urn:microsoft.com/office/officeart/2008/layout/AlternatingHexagons"/>
    <dgm:cxn modelId="{4BC5A89F-766E-4629-9C8B-45D3C856FC00}" type="presOf" srcId="{E3DE70E3-5E08-41B9-B074-B08571B61B41}" destId="{8766C145-7924-445B-AC9D-E4610E025312}" srcOrd="0" destOrd="0" presId="urn:microsoft.com/office/officeart/2008/layout/AlternatingHexagons"/>
    <dgm:cxn modelId="{9E8E2CB4-E57C-4216-8FD8-3A4156C224B6}" srcId="{5B074BFC-F1BD-4594-ABEC-B2C1638ADCD6}" destId="{6EC8D8EA-A367-48BA-B819-E3ABF1311061}" srcOrd="0" destOrd="0" parTransId="{36AEC8A5-1DF3-49FA-B025-A42BD0408171}" sibTransId="{36FA57F3-8993-41D2-814B-B669724D09A1}"/>
    <dgm:cxn modelId="{AC8B27C4-F357-49F0-A937-490A7A83F173}" srcId="{B42DB20F-0BEE-4997-BB93-0D4BA7989378}" destId="{5B074BFC-F1BD-4594-ABEC-B2C1638ADCD6}" srcOrd="1" destOrd="0" parTransId="{EC914D15-136E-4534-B177-3AB91E8B448A}" sibTransId="{71A25032-2B93-450F-A17E-27C9678E4CDC}"/>
    <dgm:cxn modelId="{9D83BAD1-80B8-4A5C-A548-408B803BBED2}" type="presOf" srcId="{0C1DF659-88DC-4CE1-BB1C-7AEC1A59B2B3}" destId="{91886E21-D2C9-4A91-BB66-DF56EBBC7DA8}" srcOrd="0" destOrd="0" presId="urn:microsoft.com/office/officeart/2008/layout/AlternatingHexagons"/>
    <dgm:cxn modelId="{08AA4BD2-451E-47C3-B13C-5592129C2DEB}" type="presOf" srcId="{5B074BFC-F1BD-4594-ABEC-B2C1638ADCD6}" destId="{A45E8BC3-6043-4E3C-91FB-30CA48D2B172}" srcOrd="0" destOrd="0" presId="urn:microsoft.com/office/officeart/2008/layout/AlternatingHexagons"/>
    <dgm:cxn modelId="{112018E6-72CD-4F15-8D0B-30E82789EBA5}" srcId="{B42DB20F-0BEE-4997-BB93-0D4BA7989378}" destId="{76104528-0A9A-426D-AC79-AFC316E062ED}" srcOrd="2" destOrd="0" parTransId="{9A0D90D8-17E7-46CA-8892-6025483CDC93}" sibTransId="{97E208A0-0C77-4F4A-8E0A-3687B314C630}"/>
    <dgm:cxn modelId="{D4DB99D4-3C18-48B2-BF05-51412923D5B0}" type="presParOf" srcId="{1C49494B-F53B-403B-AC8B-4EE1176DF672}" destId="{0928C333-235A-46F9-8894-26A5E2C0FA78}" srcOrd="0" destOrd="0" presId="urn:microsoft.com/office/officeart/2008/layout/AlternatingHexagons"/>
    <dgm:cxn modelId="{762FE6A9-10C2-4E77-A3E6-AD2F0F2CFDF7}" type="presParOf" srcId="{0928C333-235A-46F9-8894-26A5E2C0FA78}" destId="{E06988A8-C152-49D5-952E-0C92E58C3649}" srcOrd="0" destOrd="0" presId="urn:microsoft.com/office/officeart/2008/layout/AlternatingHexagons"/>
    <dgm:cxn modelId="{60D1235F-8226-4E46-A0BC-5F373DEC6F14}" type="presParOf" srcId="{0928C333-235A-46F9-8894-26A5E2C0FA78}" destId="{91886E21-D2C9-4A91-BB66-DF56EBBC7DA8}" srcOrd="1" destOrd="0" presId="urn:microsoft.com/office/officeart/2008/layout/AlternatingHexagons"/>
    <dgm:cxn modelId="{1A6F8C8A-8331-42CA-9C4E-401D773E9738}" type="presParOf" srcId="{0928C333-235A-46F9-8894-26A5E2C0FA78}" destId="{01665187-D8A3-4AF9-82C8-9590BEEC39A8}" srcOrd="2" destOrd="0" presId="urn:microsoft.com/office/officeart/2008/layout/AlternatingHexagons"/>
    <dgm:cxn modelId="{BB8A1486-E881-4CA0-8009-DF7136AB609B}" type="presParOf" srcId="{0928C333-235A-46F9-8894-26A5E2C0FA78}" destId="{766AF8A6-3854-40C4-AB42-9062A077147A}" srcOrd="3" destOrd="0" presId="urn:microsoft.com/office/officeart/2008/layout/AlternatingHexagons"/>
    <dgm:cxn modelId="{945CFDC1-17F9-4E72-9331-AC451532997F}" type="presParOf" srcId="{0928C333-235A-46F9-8894-26A5E2C0FA78}" destId="{8766C145-7924-445B-AC9D-E4610E025312}" srcOrd="4" destOrd="0" presId="urn:microsoft.com/office/officeart/2008/layout/AlternatingHexagons"/>
    <dgm:cxn modelId="{38BE3DED-6DCA-4825-ADC0-B715BC4E2818}" type="presParOf" srcId="{1C49494B-F53B-403B-AC8B-4EE1176DF672}" destId="{7E273F8A-F38D-47CE-BC94-48B02547E606}" srcOrd="1" destOrd="0" presId="urn:microsoft.com/office/officeart/2008/layout/AlternatingHexagons"/>
    <dgm:cxn modelId="{865460CF-C268-4899-90DD-298D582082CE}" type="presParOf" srcId="{1C49494B-F53B-403B-AC8B-4EE1176DF672}" destId="{C19E7E65-5892-4124-A833-E449436A42A5}" srcOrd="2" destOrd="0" presId="urn:microsoft.com/office/officeart/2008/layout/AlternatingHexagons"/>
    <dgm:cxn modelId="{5F44F41A-F8AE-449D-8B93-9F85F567ED96}" type="presParOf" srcId="{C19E7E65-5892-4124-A833-E449436A42A5}" destId="{A45E8BC3-6043-4E3C-91FB-30CA48D2B172}" srcOrd="0" destOrd="0" presId="urn:microsoft.com/office/officeart/2008/layout/AlternatingHexagons"/>
    <dgm:cxn modelId="{0A9456C9-B81C-44F8-B696-C54D9CBE64E4}" type="presParOf" srcId="{C19E7E65-5892-4124-A833-E449436A42A5}" destId="{0D38B6E1-5BA5-4A27-83EF-FDDA01E1A48D}" srcOrd="1" destOrd="0" presId="urn:microsoft.com/office/officeart/2008/layout/AlternatingHexagons"/>
    <dgm:cxn modelId="{6E8BF777-119C-4492-B7B4-5A7A976AC5E7}" type="presParOf" srcId="{C19E7E65-5892-4124-A833-E449436A42A5}" destId="{B0BE73BF-1764-4B33-B949-F09403788A1E}" srcOrd="2" destOrd="0" presId="urn:microsoft.com/office/officeart/2008/layout/AlternatingHexagons"/>
    <dgm:cxn modelId="{FC16A865-856B-4624-BFEF-6D8CCDA222A0}" type="presParOf" srcId="{C19E7E65-5892-4124-A833-E449436A42A5}" destId="{2491E1EB-3189-4576-A1A7-5D1E28FADAD2}" srcOrd="3" destOrd="0" presId="urn:microsoft.com/office/officeart/2008/layout/AlternatingHexagons"/>
    <dgm:cxn modelId="{6D92048D-F9A1-46D3-8BFC-1AB79DEDD3CB}" type="presParOf" srcId="{C19E7E65-5892-4124-A833-E449436A42A5}" destId="{7658158F-C90D-42BD-BD30-A1065F3AD8A3}" srcOrd="4" destOrd="0" presId="urn:microsoft.com/office/officeart/2008/layout/AlternatingHexagons"/>
    <dgm:cxn modelId="{49821B86-5452-4C42-8672-85217060AA01}" type="presParOf" srcId="{1C49494B-F53B-403B-AC8B-4EE1176DF672}" destId="{E4AC1A37-BF4B-42E8-A536-AB57FEB65A68}" srcOrd="3" destOrd="0" presId="urn:microsoft.com/office/officeart/2008/layout/AlternatingHexagons"/>
    <dgm:cxn modelId="{0F394484-7FAE-4614-95BF-CB5333CF47BC}" type="presParOf" srcId="{1C49494B-F53B-403B-AC8B-4EE1176DF672}" destId="{AB2E6AEA-19E3-44A4-B801-3AD5AC46DD4F}" srcOrd="4" destOrd="0" presId="urn:microsoft.com/office/officeart/2008/layout/AlternatingHexagons"/>
    <dgm:cxn modelId="{82B9489C-2E73-4F12-8B35-86AA03FB1B29}" type="presParOf" srcId="{AB2E6AEA-19E3-44A4-B801-3AD5AC46DD4F}" destId="{6177CF86-1B07-4F10-BFD5-BE9884AC9C3A}" srcOrd="0" destOrd="0" presId="urn:microsoft.com/office/officeart/2008/layout/AlternatingHexagons"/>
    <dgm:cxn modelId="{03624AC7-532C-4EC2-9227-5BC3B24351E0}" type="presParOf" srcId="{AB2E6AEA-19E3-44A4-B801-3AD5AC46DD4F}" destId="{08828C41-7628-4B39-8C5F-3FDF8D370CE8}" srcOrd="1" destOrd="0" presId="urn:microsoft.com/office/officeart/2008/layout/AlternatingHexagons"/>
    <dgm:cxn modelId="{67107344-2060-417A-A0A3-D89E5B8675CD}" type="presParOf" srcId="{AB2E6AEA-19E3-44A4-B801-3AD5AC46DD4F}" destId="{3932E222-56AC-4F0D-A9C5-F41E55344E50}" srcOrd="2" destOrd="0" presId="urn:microsoft.com/office/officeart/2008/layout/AlternatingHexagons"/>
    <dgm:cxn modelId="{EDCD75DE-7E2D-4D24-A59A-7F9DFA1FC927}" type="presParOf" srcId="{AB2E6AEA-19E3-44A4-B801-3AD5AC46DD4F}" destId="{FFCF1894-0CF0-4B47-9475-CBE688958912}" srcOrd="3" destOrd="0" presId="urn:microsoft.com/office/officeart/2008/layout/AlternatingHexagons"/>
    <dgm:cxn modelId="{0EBDAF44-185F-4486-A288-66682819AAEC}" type="presParOf" srcId="{AB2E6AEA-19E3-44A4-B801-3AD5AC46DD4F}" destId="{1E7EC0E1-9538-4616-AB7B-5EB548BD983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F32AD-4CC8-4C31-B0E3-0E0C1CD17FF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E4EFB85-0D9B-4576-889D-2350A6F80969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200" dirty="0">
              <a:solidFill>
                <a:srgbClr val="002060"/>
              </a:solidFill>
              <a:latin typeface="Tw Cen MT" panose="020B0602020104020603" pitchFamily="34" charset="0"/>
            </a:rPr>
            <a:t>Visual Preference Survey</a:t>
          </a:r>
        </a:p>
      </dgm:t>
    </dgm:pt>
    <dgm:pt modelId="{D5BAFF02-36AF-4C3E-8A70-DD232AA2B508}" type="parTrans" cxnId="{A4FFBDA6-20F3-47A4-9FB3-5BC1FB38C8A7}">
      <dgm:prSet/>
      <dgm:spPr/>
      <dgm:t>
        <a:bodyPr/>
        <a:lstStyle/>
        <a:p>
          <a:endParaRPr lang="en-US" sz="2800"/>
        </a:p>
      </dgm:t>
    </dgm:pt>
    <dgm:pt modelId="{E522E915-C8F0-423E-A603-A79EDC7C1C5F}" type="sibTrans" cxnId="{A4FFBDA6-20F3-47A4-9FB3-5BC1FB38C8A7}">
      <dgm:prSet/>
      <dgm:spPr/>
      <dgm:t>
        <a:bodyPr/>
        <a:lstStyle/>
        <a:p>
          <a:endParaRPr lang="en-US" sz="2800"/>
        </a:p>
      </dgm:t>
    </dgm:pt>
    <dgm:pt modelId="{E3D3EF2B-B9EE-4FD3-BF65-C1998B3936A3}">
      <dgm:prSet phldrT="[Text]" custT="1"/>
      <dgm:spPr/>
      <dgm:t>
        <a:bodyPr/>
        <a:lstStyle/>
        <a:p>
          <a:r>
            <a:rPr lang="en-US" sz="1200" dirty="0">
              <a:latin typeface="Tw Cen MT" panose="020B0602020104020603" pitchFamily="34" charset="0"/>
            </a:rPr>
            <a:t>Results Analysis </a:t>
          </a:r>
        </a:p>
      </dgm:t>
    </dgm:pt>
    <dgm:pt modelId="{48E5DDC1-D7F7-47C9-BC0D-9EB36A934961}" type="parTrans" cxnId="{7220436A-2CD1-4436-8EF6-C0E03A6B0945}">
      <dgm:prSet/>
      <dgm:spPr/>
      <dgm:t>
        <a:bodyPr/>
        <a:lstStyle/>
        <a:p>
          <a:endParaRPr lang="en-US" sz="2800"/>
        </a:p>
      </dgm:t>
    </dgm:pt>
    <dgm:pt modelId="{C879FA0D-D3C5-4679-A13C-9727AAE502DB}" type="sibTrans" cxnId="{7220436A-2CD1-4436-8EF6-C0E03A6B0945}">
      <dgm:prSet/>
      <dgm:spPr/>
      <dgm:t>
        <a:bodyPr/>
        <a:lstStyle/>
        <a:p>
          <a:endParaRPr lang="en-US" sz="2800"/>
        </a:p>
      </dgm:t>
    </dgm:pt>
    <dgm:pt modelId="{B9262744-F95A-48C5-B794-69990AB9CEAF}">
      <dgm:prSet phldrT="[Text]" custT="1"/>
      <dgm:spPr/>
      <dgm:t>
        <a:bodyPr/>
        <a:lstStyle/>
        <a:p>
          <a:r>
            <a:rPr lang="en-US" sz="1200" dirty="0">
              <a:latin typeface="Tw Cen MT" panose="020B0602020104020603" pitchFamily="34" charset="0"/>
            </a:rPr>
            <a:t>Engage Professional Designers</a:t>
          </a:r>
        </a:p>
      </dgm:t>
    </dgm:pt>
    <dgm:pt modelId="{8EA6ECC1-FAF4-40EE-877A-3E7AD8047F51}" type="parTrans" cxnId="{3B16E1C5-D8E2-4D47-8942-3A743C1AB1D3}">
      <dgm:prSet/>
      <dgm:spPr/>
      <dgm:t>
        <a:bodyPr/>
        <a:lstStyle/>
        <a:p>
          <a:endParaRPr lang="en-US" sz="2800"/>
        </a:p>
      </dgm:t>
    </dgm:pt>
    <dgm:pt modelId="{C11037C3-C27F-4048-9D2C-2B580D3D67DC}" type="sibTrans" cxnId="{3B16E1C5-D8E2-4D47-8942-3A743C1AB1D3}">
      <dgm:prSet/>
      <dgm:spPr/>
      <dgm:t>
        <a:bodyPr/>
        <a:lstStyle/>
        <a:p>
          <a:endParaRPr lang="en-US" sz="2800"/>
        </a:p>
      </dgm:t>
    </dgm:pt>
    <dgm:pt modelId="{83C2A55F-E6B5-400A-88CC-F7DFB10D87C7}">
      <dgm:prSet phldrT="[Text]" custT="1"/>
      <dgm:spPr/>
      <dgm:t>
        <a:bodyPr/>
        <a:lstStyle/>
        <a:p>
          <a:r>
            <a:rPr lang="en-US" sz="1200" dirty="0">
              <a:latin typeface="Tw Cen MT" panose="020B0602020104020603" pitchFamily="34" charset="0"/>
            </a:rPr>
            <a:t>Plan to Build Feature</a:t>
          </a:r>
        </a:p>
      </dgm:t>
    </dgm:pt>
    <dgm:pt modelId="{B9EB8BAE-0AA9-4BBA-8F25-57EFB4F98415}" type="parTrans" cxnId="{2AF5790E-2F24-4B85-B48E-0DD1EDF162E4}">
      <dgm:prSet/>
      <dgm:spPr/>
      <dgm:t>
        <a:bodyPr/>
        <a:lstStyle/>
        <a:p>
          <a:endParaRPr lang="en-US" sz="2800"/>
        </a:p>
      </dgm:t>
    </dgm:pt>
    <dgm:pt modelId="{E3852062-8DDE-4228-BF66-CDE28FF04C40}" type="sibTrans" cxnId="{2AF5790E-2F24-4B85-B48E-0DD1EDF162E4}">
      <dgm:prSet/>
      <dgm:spPr/>
      <dgm:t>
        <a:bodyPr/>
        <a:lstStyle/>
        <a:p>
          <a:endParaRPr lang="en-US" sz="2800"/>
        </a:p>
      </dgm:t>
    </dgm:pt>
    <dgm:pt modelId="{FEBB13E5-0E94-4A6C-9CF3-AF0E6A2FE545}">
      <dgm:prSet phldrT="[Text]" custT="1"/>
      <dgm:spPr/>
      <dgm:t>
        <a:bodyPr/>
        <a:lstStyle/>
        <a:p>
          <a:r>
            <a:rPr lang="en-US" sz="1200" dirty="0">
              <a:latin typeface="Tw Cen MT" panose="020B0602020104020603" pitchFamily="34" charset="0"/>
            </a:rPr>
            <a:t>Master Plan Design Coordination</a:t>
          </a:r>
        </a:p>
      </dgm:t>
    </dgm:pt>
    <dgm:pt modelId="{D4549C17-EC18-41DD-859E-6C19A163F655}" type="parTrans" cxnId="{9B22DBBA-267B-408C-8E4F-0812220DC79C}">
      <dgm:prSet/>
      <dgm:spPr/>
      <dgm:t>
        <a:bodyPr/>
        <a:lstStyle/>
        <a:p>
          <a:endParaRPr lang="en-US" sz="2800"/>
        </a:p>
      </dgm:t>
    </dgm:pt>
    <dgm:pt modelId="{45B0F182-CCFF-4F97-BD8B-C5B8429A4AA2}" type="sibTrans" cxnId="{9B22DBBA-267B-408C-8E4F-0812220DC79C}">
      <dgm:prSet/>
      <dgm:spPr/>
      <dgm:t>
        <a:bodyPr/>
        <a:lstStyle/>
        <a:p>
          <a:endParaRPr lang="en-US" sz="2800"/>
        </a:p>
      </dgm:t>
    </dgm:pt>
    <dgm:pt modelId="{DCFCEE8F-8D19-47E3-9996-6FED9B189520}">
      <dgm:prSet phldrT="[Text]" custT="1"/>
      <dgm:spPr/>
      <dgm:t>
        <a:bodyPr/>
        <a:lstStyle/>
        <a:p>
          <a:r>
            <a:rPr lang="en-US" sz="1200" dirty="0">
              <a:latin typeface="Tw Cen MT" panose="020B0602020104020603" pitchFamily="34" charset="0"/>
            </a:rPr>
            <a:t>Professional Design Stage</a:t>
          </a:r>
        </a:p>
      </dgm:t>
    </dgm:pt>
    <dgm:pt modelId="{556177CE-29D8-408A-A6CC-F01D393F9098}" type="parTrans" cxnId="{7FCB59E2-F4D1-440D-81F5-A49FF2A76B59}">
      <dgm:prSet/>
      <dgm:spPr/>
      <dgm:t>
        <a:bodyPr/>
        <a:lstStyle/>
        <a:p>
          <a:endParaRPr lang="en-US" sz="2800"/>
        </a:p>
      </dgm:t>
    </dgm:pt>
    <dgm:pt modelId="{8D210F32-F153-44A1-8FC2-A0755981D313}" type="sibTrans" cxnId="{7FCB59E2-F4D1-440D-81F5-A49FF2A76B59}">
      <dgm:prSet/>
      <dgm:spPr/>
      <dgm:t>
        <a:bodyPr/>
        <a:lstStyle/>
        <a:p>
          <a:endParaRPr lang="en-US" sz="2800"/>
        </a:p>
      </dgm:t>
    </dgm:pt>
    <dgm:pt modelId="{B5A6BD14-BDA3-463D-872A-826248B4FF72}">
      <dgm:prSet phldrT="[Text]" custT="1"/>
      <dgm:spPr/>
      <dgm:t>
        <a:bodyPr/>
        <a:lstStyle/>
        <a:p>
          <a:r>
            <a:rPr lang="en-US" sz="1200" dirty="0">
              <a:latin typeface="Tw Cen MT" panose="020B0602020104020603" pitchFamily="34" charset="0"/>
            </a:rPr>
            <a:t>Selection of Iconic Feature</a:t>
          </a:r>
        </a:p>
      </dgm:t>
    </dgm:pt>
    <dgm:pt modelId="{7327E94C-D458-4FA7-BC3B-2E083C68D2E6}" type="parTrans" cxnId="{5E429932-E746-4E0F-AE18-B2D1267296BE}">
      <dgm:prSet/>
      <dgm:spPr/>
      <dgm:t>
        <a:bodyPr/>
        <a:lstStyle/>
        <a:p>
          <a:endParaRPr lang="en-US" sz="2800"/>
        </a:p>
      </dgm:t>
    </dgm:pt>
    <dgm:pt modelId="{D5FD53B1-8F4E-40ED-91F6-9CE1AC65BB06}" type="sibTrans" cxnId="{5E429932-E746-4E0F-AE18-B2D1267296BE}">
      <dgm:prSet/>
      <dgm:spPr/>
      <dgm:t>
        <a:bodyPr/>
        <a:lstStyle/>
        <a:p>
          <a:endParaRPr lang="en-US" sz="2800"/>
        </a:p>
      </dgm:t>
    </dgm:pt>
    <dgm:pt modelId="{A8E83E6A-8467-4DCA-B41D-A862946A3A1A}" type="pres">
      <dgm:prSet presAssocID="{675F32AD-4CC8-4C31-B0E3-0E0C1CD17FF6}" presName="Name0" presStyleCnt="0">
        <dgm:presLayoutVars>
          <dgm:dir/>
          <dgm:animLvl val="lvl"/>
          <dgm:resizeHandles val="exact"/>
        </dgm:presLayoutVars>
      </dgm:prSet>
      <dgm:spPr/>
    </dgm:pt>
    <dgm:pt modelId="{7A1D3205-917B-4778-8575-10E760E82BEC}" type="pres">
      <dgm:prSet presAssocID="{EE4EFB85-0D9B-4576-889D-2350A6F80969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ED065B2-F24C-462A-BD9D-523D68A46D28}" type="pres">
      <dgm:prSet presAssocID="{E522E915-C8F0-423E-A603-A79EDC7C1C5F}" presName="parTxOnlySpace" presStyleCnt="0"/>
      <dgm:spPr/>
    </dgm:pt>
    <dgm:pt modelId="{9BF06976-43F2-4F93-97F8-EB0D0C502C4E}" type="pres">
      <dgm:prSet presAssocID="{E3D3EF2B-B9EE-4FD3-BF65-C1998B3936A3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4EB337A3-220E-469A-A6D9-13F26C75ECA3}" type="pres">
      <dgm:prSet presAssocID="{C879FA0D-D3C5-4679-A13C-9727AAE502DB}" presName="parTxOnlySpace" presStyleCnt="0"/>
      <dgm:spPr/>
    </dgm:pt>
    <dgm:pt modelId="{2E5E6EE9-E5C5-4565-9A48-8398F351B7B1}" type="pres">
      <dgm:prSet presAssocID="{B9262744-F95A-48C5-B794-69990AB9CEAF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67594654-54EC-4742-BE14-B28905A538EA}" type="pres">
      <dgm:prSet presAssocID="{C11037C3-C27F-4048-9D2C-2B580D3D67DC}" presName="parTxOnlySpace" presStyleCnt="0"/>
      <dgm:spPr/>
    </dgm:pt>
    <dgm:pt modelId="{0B0AB8C9-FF7C-4FCC-9887-65F5273DC1E5}" type="pres">
      <dgm:prSet presAssocID="{FEBB13E5-0E94-4A6C-9CF3-AF0E6A2FE545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0B9843B3-322D-4A50-9E3A-153EFC17AA12}" type="pres">
      <dgm:prSet presAssocID="{45B0F182-CCFF-4F97-BD8B-C5B8429A4AA2}" presName="parTxOnlySpace" presStyleCnt="0"/>
      <dgm:spPr/>
    </dgm:pt>
    <dgm:pt modelId="{73C847E3-E0ED-4931-BCAB-11231D5EDAF5}" type="pres">
      <dgm:prSet presAssocID="{DCFCEE8F-8D19-47E3-9996-6FED9B189520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EDBF4578-1F19-4338-9720-97DE21074FFB}" type="pres">
      <dgm:prSet presAssocID="{8D210F32-F153-44A1-8FC2-A0755981D313}" presName="parTxOnlySpace" presStyleCnt="0"/>
      <dgm:spPr/>
    </dgm:pt>
    <dgm:pt modelId="{0BB0A09E-53E6-4FBA-8A51-7853BF4610B7}" type="pres">
      <dgm:prSet presAssocID="{B5A6BD14-BDA3-463D-872A-826248B4FF72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1AC8D9BA-EE63-4547-A2CB-0C7F866CB284}" type="pres">
      <dgm:prSet presAssocID="{D5FD53B1-8F4E-40ED-91F6-9CE1AC65BB06}" presName="parTxOnlySpace" presStyleCnt="0"/>
      <dgm:spPr/>
    </dgm:pt>
    <dgm:pt modelId="{A6D4D5B1-F6BF-4DA0-8311-8D618AE8FEC8}" type="pres">
      <dgm:prSet presAssocID="{83C2A55F-E6B5-400A-88CC-F7DFB10D87C7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2AF5790E-2F24-4B85-B48E-0DD1EDF162E4}" srcId="{675F32AD-4CC8-4C31-B0E3-0E0C1CD17FF6}" destId="{83C2A55F-E6B5-400A-88CC-F7DFB10D87C7}" srcOrd="6" destOrd="0" parTransId="{B9EB8BAE-0AA9-4BBA-8F25-57EFB4F98415}" sibTransId="{E3852062-8DDE-4228-BF66-CDE28FF04C40}"/>
    <dgm:cxn modelId="{25C42A24-17F8-4AD3-9AE4-79822A0C00A9}" type="presOf" srcId="{B9262744-F95A-48C5-B794-69990AB9CEAF}" destId="{2E5E6EE9-E5C5-4565-9A48-8398F351B7B1}" srcOrd="0" destOrd="0" presId="urn:microsoft.com/office/officeart/2005/8/layout/chevron1"/>
    <dgm:cxn modelId="{09FC882D-7E0F-4D09-B246-C5FC692E39FE}" type="presOf" srcId="{FEBB13E5-0E94-4A6C-9CF3-AF0E6A2FE545}" destId="{0B0AB8C9-FF7C-4FCC-9887-65F5273DC1E5}" srcOrd="0" destOrd="0" presId="urn:microsoft.com/office/officeart/2005/8/layout/chevron1"/>
    <dgm:cxn modelId="{5E429932-E746-4E0F-AE18-B2D1267296BE}" srcId="{675F32AD-4CC8-4C31-B0E3-0E0C1CD17FF6}" destId="{B5A6BD14-BDA3-463D-872A-826248B4FF72}" srcOrd="5" destOrd="0" parTransId="{7327E94C-D458-4FA7-BC3B-2E083C68D2E6}" sibTransId="{D5FD53B1-8F4E-40ED-91F6-9CE1AC65BB06}"/>
    <dgm:cxn modelId="{81FC515F-DBDA-423C-8F8C-06BD5798024E}" type="presOf" srcId="{E3D3EF2B-B9EE-4FD3-BF65-C1998B3936A3}" destId="{9BF06976-43F2-4F93-97F8-EB0D0C502C4E}" srcOrd="0" destOrd="0" presId="urn:microsoft.com/office/officeart/2005/8/layout/chevron1"/>
    <dgm:cxn modelId="{7220436A-2CD1-4436-8EF6-C0E03A6B0945}" srcId="{675F32AD-4CC8-4C31-B0E3-0E0C1CD17FF6}" destId="{E3D3EF2B-B9EE-4FD3-BF65-C1998B3936A3}" srcOrd="1" destOrd="0" parTransId="{48E5DDC1-D7F7-47C9-BC0D-9EB36A934961}" sibTransId="{C879FA0D-D3C5-4679-A13C-9727AAE502DB}"/>
    <dgm:cxn modelId="{0AAB1598-2AE6-46D0-8886-425787465F36}" type="presOf" srcId="{DCFCEE8F-8D19-47E3-9996-6FED9B189520}" destId="{73C847E3-E0ED-4931-BCAB-11231D5EDAF5}" srcOrd="0" destOrd="0" presId="urn:microsoft.com/office/officeart/2005/8/layout/chevron1"/>
    <dgm:cxn modelId="{A4FFBDA6-20F3-47A4-9FB3-5BC1FB38C8A7}" srcId="{675F32AD-4CC8-4C31-B0E3-0E0C1CD17FF6}" destId="{EE4EFB85-0D9B-4576-889D-2350A6F80969}" srcOrd="0" destOrd="0" parTransId="{D5BAFF02-36AF-4C3E-8A70-DD232AA2B508}" sibTransId="{E522E915-C8F0-423E-A603-A79EDC7C1C5F}"/>
    <dgm:cxn modelId="{078B01B8-F409-4DB5-920A-8AADAD0C2BC7}" type="presOf" srcId="{675F32AD-4CC8-4C31-B0E3-0E0C1CD17FF6}" destId="{A8E83E6A-8467-4DCA-B41D-A862946A3A1A}" srcOrd="0" destOrd="0" presId="urn:microsoft.com/office/officeart/2005/8/layout/chevron1"/>
    <dgm:cxn modelId="{9B22DBBA-267B-408C-8E4F-0812220DC79C}" srcId="{675F32AD-4CC8-4C31-B0E3-0E0C1CD17FF6}" destId="{FEBB13E5-0E94-4A6C-9CF3-AF0E6A2FE545}" srcOrd="3" destOrd="0" parTransId="{D4549C17-EC18-41DD-859E-6C19A163F655}" sibTransId="{45B0F182-CCFF-4F97-BD8B-C5B8429A4AA2}"/>
    <dgm:cxn modelId="{3B16E1C5-D8E2-4D47-8942-3A743C1AB1D3}" srcId="{675F32AD-4CC8-4C31-B0E3-0E0C1CD17FF6}" destId="{B9262744-F95A-48C5-B794-69990AB9CEAF}" srcOrd="2" destOrd="0" parTransId="{8EA6ECC1-FAF4-40EE-877A-3E7AD8047F51}" sibTransId="{C11037C3-C27F-4048-9D2C-2B580D3D67DC}"/>
    <dgm:cxn modelId="{E9DB86DF-D0E8-4427-9FB6-4371D131CCD4}" type="presOf" srcId="{B5A6BD14-BDA3-463D-872A-826248B4FF72}" destId="{0BB0A09E-53E6-4FBA-8A51-7853BF4610B7}" srcOrd="0" destOrd="0" presId="urn:microsoft.com/office/officeart/2005/8/layout/chevron1"/>
    <dgm:cxn modelId="{7FCB59E2-F4D1-440D-81F5-A49FF2A76B59}" srcId="{675F32AD-4CC8-4C31-B0E3-0E0C1CD17FF6}" destId="{DCFCEE8F-8D19-47E3-9996-6FED9B189520}" srcOrd="4" destOrd="0" parTransId="{556177CE-29D8-408A-A6CC-F01D393F9098}" sibTransId="{8D210F32-F153-44A1-8FC2-A0755981D313}"/>
    <dgm:cxn modelId="{758160E6-1F7A-4567-8908-12268660F1BA}" type="presOf" srcId="{83C2A55F-E6B5-400A-88CC-F7DFB10D87C7}" destId="{A6D4D5B1-F6BF-4DA0-8311-8D618AE8FEC8}" srcOrd="0" destOrd="0" presId="urn:microsoft.com/office/officeart/2005/8/layout/chevron1"/>
    <dgm:cxn modelId="{63BBB9F9-8B90-43F2-8F90-4B946D6B2D9A}" type="presOf" srcId="{EE4EFB85-0D9B-4576-889D-2350A6F80969}" destId="{7A1D3205-917B-4778-8575-10E760E82BEC}" srcOrd="0" destOrd="0" presId="urn:microsoft.com/office/officeart/2005/8/layout/chevron1"/>
    <dgm:cxn modelId="{62BBFC64-3441-4C74-B61D-1F94D75EFAD2}" type="presParOf" srcId="{A8E83E6A-8467-4DCA-B41D-A862946A3A1A}" destId="{7A1D3205-917B-4778-8575-10E760E82BEC}" srcOrd="0" destOrd="0" presId="urn:microsoft.com/office/officeart/2005/8/layout/chevron1"/>
    <dgm:cxn modelId="{4848D209-04FB-4F8C-B6F0-2D69D5F6D564}" type="presParOf" srcId="{A8E83E6A-8467-4DCA-B41D-A862946A3A1A}" destId="{4ED065B2-F24C-462A-BD9D-523D68A46D28}" srcOrd="1" destOrd="0" presId="urn:microsoft.com/office/officeart/2005/8/layout/chevron1"/>
    <dgm:cxn modelId="{C5BA6772-A2EA-4733-B152-31826AE49448}" type="presParOf" srcId="{A8E83E6A-8467-4DCA-B41D-A862946A3A1A}" destId="{9BF06976-43F2-4F93-97F8-EB0D0C502C4E}" srcOrd="2" destOrd="0" presId="urn:microsoft.com/office/officeart/2005/8/layout/chevron1"/>
    <dgm:cxn modelId="{17DE330C-C6D2-4BA7-BC7A-B52CF0B8CFEB}" type="presParOf" srcId="{A8E83E6A-8467-4DCA-B41D-A862946A3A1A}" destId="{4EB337A3-220E-469A-A6D9-13F26C75ECA3}" srcOrd="3" destOrd="0" presId="urn:microsoft.com/office/officeart/2005/8/layout/chevron1"/>
    <dgm:cxn modelId="{1F3BEED2-38D1-4B4F-AB7E-A0F2FE4BFCB0}" type="presParOf" srcId="{A8E83E6A-8467-4DCA-B41D-A862946A3A1A}" destId="{2E5E6EE9-E5C5-4565-9A48-8398F351B7B1}" srcOrd="4" destOrd="0" presId="urn:microsoft.com/office/officeart/2005/8/layout/chevron1"/>
    <dgm:cxn modelId="{58253A2F-3BFB-405D-93FF-AC29CDD634FC}" type="presParOf" srcId="{A8E83E6A-8467-4DCA-B41D-A862946A3A1A}" destId="{67594654-54EC-4742-BE14-B28905A538EA}" srcOrd="5" destOrd="0" presId="urn:microsoft.com/office/officeart/2005/8/layout/chevron1"/>
    <dgm:cxn modelId="{1F85E47A-09CC-4CF0-9ECB-04E054EC49DA}" type="presParOf" srcId="{A8E83E6A-8467-4DCA-B41D-A862946A3A1A}" destId="{0B0AB8C9-FF7C-4FCC-9887-65F5273DC1E5}" srcOrd="6" destOrd="0" presId="urn:microsoft.com/office/officeart/2005/8/layout/chevron1"/>
    <dgm:cxn modelId="{B6D0372F-4699-4127-A1B9-D25D1A9A6807}" type="presParOf" srcId="{A8E83E6A-8467-4DCA-B41D-A862946A3A1A}" destId="{0B9843B3-322D-4A50-9E3A-153EFC17AA12}" srcOrd="7" destOrd="0" presId="urn:microsoft.com/office/officeart/2005/8/layout/chevron1"/>
    <dgm:cxn modelId="{9B5D683B-50EC-4624-ABA2-59BEF2277A22}" type="presParOf" srcId="{A8E83E6A-8467-4DCA-B41D-A862946A3A1A}" destId="{73C847E3-E0ED-4931-BCAB-11231D5EDAF5}" srcOrd="8" destOrd="0" presId="urn:microsoft.com/office/officeart/2005/8/layout/chevron1"/>
    <dgm:cxn modelId="{104838AB-AB6F-4149-A02D-3435DE2A7EF7}" type="presParOf" srcId="{A8E83E6A-8467-4DCA-B41D-A862946A3A1A}" destId="{EDBF4578-1F19-4338-9720-97DE21074FFB}" srcOrd="9" destOrd="0" presId="urn:microsoft.com/office/officeart/2005/8/layout/chevron1"/>
    <dgm:cxn modelId="{28E3BC0C-5F6C-41C8-89EB-E2509D6E55D4}" type="presParOf" srcId="{A8E83E6A-8467-4DCA-B41D-A862946A3A1A}" destId="{0BB0A09E-53E6-4FBA-8A51-7853BF4610B7}" srcOrd="10" destOrd="0" presId="urn:microsoft.com/office/officeart/2005/8/layout/chevron1"/>
    <dgm:cxn modelId="{ECB585B6-D4E7-4E98-BEBA-40D8C6B8476E}" type="presParOf" srcId="{A8E83E6A-8467-4DCA-B41D-A862946A3A1A}" destId="{1AC8D9BA-EE63-4547-A2CB-0C7F866CB284}" srcOrd="11" destOrd="0" presId="urn:microsoft.com/office/officeart/2005/8/layout/chevron1"/>
    <dgm:cxn modelId="{DAB1E071-7839-4BA9-9FBC-FA25801B084A}" type="presParOf" srcId="{A8E83E6A-8467-4DCA-B41D-A862946A3A1A}" destId="{A6D4D5B1-F6BF-4DA0-8311-8D618AE8FEC8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988A8-C152-49D5-952E-0C92E58C3649}">
      <dsp:nvSpPr>
        <dsp:cNvPr id="0" name=""/>
        <dsp:cNvSpPr/>
      </dsp:nvSpPr>
      <dsp:spPr>
        <a:xfrm rot="5400000">
          <a:off x="3459144" y="137093"/>
          <a:ext cx="2087969" cy="18165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Public Engagement</a:t>
          </a:r>
        </a:p>
      </dsp:txBody>
      <dsp:txXfrm rot="-5400000">
        <a:off x="3877938" y="326750"/>
        <a:ext cx="1250381" cy="1437219"/>
      </dsp:txXfrm>
    </dsp:sp>
    <dsp:sp modelId="{91886E21-D2C9-4A91-BB66-DF56EBBC7DA8}">
      <dsp:nvSpPr>
        <dsp:cNvPr id="0" name=""/>
        <dsp:cNvSpPr/>
      </dsp:nvSpPr>
      <dsp:spPr>
        <a:xfrm>
          <a:off x="5746520" y="3715062"/>
          <a:ext cx="2330173" cy="125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w Cen MT" panose="020B0602020104020603" pitchFamily="34" charset="0"/>
            </a:rPr>
            <a:t>The Right Fit  </a:t>
          </a:r>
        </a:p>
      </dsp:txBody>
      <dsp:txXfrm>
        <a:off x="5746520" y="3715062"/>
        <a:ext cx="2330173" cy="1252781"/>
      </dsp:txXfrm>
    </dsp:sp>
    <dsp:sp modelId="{8766C145-7924-445B-AC9D-E4610E025312}">
      <dsp:nvSpPr>
        <dsp:cNvPr id="0" name=""/>
        <dsp:cNvSpPr/>
      </dsp:nvSpPr>
      <dsp:spPr>
        <a:xfrm rot="5400000">
          <a:off x="1497288" y="137093"/>
          <a:ext cx="2087969" cy="18165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Project Stakeholders</a:t>
          </a:r>
        </a:p>
      </dsp:txBody>
      <dsp:txXfrm rot="-5400000">
        <a:off x="1916082" y="326750"/>
        <a:ext cx="1250381" cy="1437219"/>
      </dsp:txXfrm>
    </dsp:sp>
    <dsp:sp modelId="{A45E8BC3-6043-4E3C-91FB-30CA48D2B172}">
      <dsp:nvSpPr>
        <dsp:cNvPr id="0" name=""/>
        <dsp:cNvSpPr/>
      </dsp:nvSpPr>
      <dsp:spPr>
        <a:xfrm rot="5400000">
          <a:off x="2474458" y="1909361"/>
          <a:ext cx="2087969" cy="18165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World-class Designers</a:t>
          </a:r>
        </a:p>
      </dsp:txBody>
      <dsp:txXfrm rot="-5400000">
        <a:off x="2893252" y="2099018"/>
        <a:ext cx="1250381" cy="1437219"/>
      </dsp:txXfrm>
    </dsp:sp>
    <dsp:sp modelId="{0D38B6E1-5BA5-4A27-83EF-FDDA01E1A48D}">
      <dsp:nvSpPr>
        <dsp:cNvPr id="0" name=""/>
        <dsp:cNvSpPr/>
      </dsp:nvSpPr>
      <dsp:spPr>
        <a:xfrm>
          <a:off x="0" y="2276301"/>
          <a:ext cx="2255006" cy="125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w Cen MT" panose="020B0602020104020603" pitchFamily="34" charset="0"/>
            </a:rPr>
            <a:t>Known Globally </a:t>
          </a:r>
        </a:p>
      </dsp:txBody>
      <dsp:txXfrm>
        <a:off x="0" y="2276301"/>
        <a:ext cx="2255006" cy="1252781"/>
      </dsp:txXfrm>
    </dsp:sp>
    <dsp:sp modelId="{7658158F-C90D-42BD-BD30-A1065F3AD8A3}">
      <dsp:nvSpPr>
        <dsp:cNvPr id="0" name=""/>
        <dsp:cNvSpPr/>
      </dsp:nvSpPr>
      <dsp:spPr>
        <a:xfrm rot="5400000">
          <a:off x="4436313" y="1909361"/>
          <a:ext cx="2087969" cy="1816533"/>
        </a:xfrm>
        <a:prstGeom prst="hexagon">
          <a:avLst>
            <a:gd name="adj" fmla="val 25000"/>
            <a:gd name="vf" fmla="val 11547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Framework Plan  </a:t>
          </a:r>
        </a:p>
      </dsp:txBody>
      <dsp:txXfrm rot="-5400000">
        <a:off x="4855107" y="2099018"/>
        <a:ext cx="1250381" cy="1437219"/>
      </dsp:txXfrm>
    </dsp:sp>
    <dsp:sp modelId="{6177CF86-1B07-4F10-BFD5-BE9884AC9C3A}">
      <dsp:nvSpPr>
        <dsp:cNvPr id="0" name=""/>
        <dsp:cNvSpPr/>
      </dsp:nvSpPr>
      <dsp:spPr>
        <a:xfrm rot="5400000">
          <a:off x="3459144" y="3681629"/>
          <a:ext cx="2087969" cy="18165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Cost</a:t>
          </a:r>
        </a:p>
      </dsp:txBody>
      <dsp:txXfrm rot="-5400000">
        <a:off x="3877938" y="3871286"/>
        <a:ext cx="1250381" cy="1437219"/>
      </dsp:txXfrm>
    </dsp:sp>
    <dsp:sp modelId="{08828C41-7628-4B39-8C5F-3FDF8D370CE8}">
      <dsp:nvSpPr>
        <dsp:cNvPr id="0" name=""/>
        <dsp:cNvSpPr/>
      </dsp:nvSpPr>
      <dsp:spPr>
        <a:xfrm>
          <a:off x="5746520" y="720580"/>
          <a:ext cx="2330173" cy="125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w Cen MT" panose="020B0602020104020603" pitchFamily="34" charset="0"/>
            </a:rPr>
            <a:t>Loved Locally</a:t>
          </a:r>
        </a:p>
      </dsp:txBody>
      <dsp:txXfrm>
        <a:off x="5746520" y="720580"/>
        <a:ext cx="2330173" cy="1252781"/>
      </dsp:txXfrm>
    </dsp:sp>
    <dsp:sp modelId="{1E7EC0E1-9538-4616-AB7B-5EB548BD983B}">
      <dsp:nvSpPr>
        <dsp:cNvPr id="0" name=""/>
        <dsp:cNvSpPr/>
      </dsp:nvSpPr>
      <dsp:spPr>
        <a:xfrm rot="5400000">
          <a:off x="1497288" y="3681629"/>
          <a:ext cx="2087969" cy="18165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w Cen MT" panose="020B0602020104020603" pitchFamily="34" charset="0"/>
            </a:rPr>
            <a:t>Scale</a:t>
          </a:r>
        </a:p>
      </dsp:txBody>
      <dsp:txXfrm rot="-5400000">
        <a:off x="1916082" y="3871286"/>
        <a:ext cx="1250381" cy="1437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D3205-917B-4778-8575-10E760E82BEC}">
      <dsp:nvSpPr>
        <dsp:cNvPr id="0" name=""/>
        <dsp:cNvSpPr/>
      </dsp:nvSpPr>
      <dsp:spPr>
        <a:xfrm>
          <a:off x="0" y="1508690"/>
          <a:ext cx="1587499" cy="634999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2060"/>
              </a:solidFill>
              <a:latin typeface="Tw Cen MT" panose="020B0602020104020603" pitchFamily="34" charset="0"/>
            </a:rPr>
            <a:t>Visual Preference Survey</a:t>
          </a:r>
        </a:p>
      </dsp:txBody>
      <dsp:txXfrm>
        <a:off x="317500" y="1508690"/>
        <a:ext cx="952500" cy="634999"/>
      </dsp:txXfrm>
    </dsp:sp>
    <dsp:sp modelId="{9BF06976-43F2-4F93-97F8-EB0D0C502C4E}">
      <dsp:nvSpPr>
        <dsp:cNvPr id="0" name=""/>
        <dsp:cNvSpPr/>
      </dsp:nvSpPr>
      <dsp:spPr>
        <a:xfrm>
          <a:off x="1428750" y="1508690"/>
          <a:ext cx="1587499" cy="634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w Cen MT" panose="020B0602020104020603" pitchFamily="34" charset="0"/>
            </a:rPr>
            <a:t>Results Analysis </a:t>
          </a:r>
        </a:p>
      </dsp:txBody>
      <dsp:txXfrm>
        <a:off x="1746250" y="1508690"/>
        <a:ext cx="952500" cy="634999"/>
      </dsp:txXfrm>
    </dsp:sp>
    <dsp:sp modelId="{2E5E6EE9-E5C5-4565-9A48-8398F351B7B1}">
      <dsp:nvSpPr>
        <dsp:cNvPr id="0" name=""/>
        <dsp:cNvSpPr/>
      </dsp:nvSpPr>
      <dsp:spPr>
        <a:xfrm>
          <a:off x="2857499" y="1508690"/>
          <a:ext cx="1587499" cy="634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w Cen MT" panose="020B0602020104020603" pitchFamily="34" charset="0"/>
            </a:rPr>
            <a:t>Engage Professional Designers</a:t>
          </a:r>
        </a:p>
      </dsp:txBody>
      <dsp:txXfrm>
        <a:off x="3174999" y="1508690"/>
        <a:ext cx="952500" cy="634999"/>
      </dsp:txXfrm>
    </dsp:sp>
    <dsp:sp modelId="{0B0AB8C9-FF7C-4FCC-9887-65F5273DC1E5}">
      <dsp:nvSpPr>
        <dsp:cNvPr id="0" name=""/>
        <dsp:cNvSpPr/>
      </dsp:nvSpPr>
      <dsp:spPr>
        <a:xfrm>
          <a:off x="4286250" y="1508690"/>
          <a:ext cx="1587499" cy="634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w Cen MT" panose="020B0602020104020603" pitchFamily="34" charset="0"/>
            </a:rPr>
            <a:t>Master Plan Design Coordination</a:t>
          </a:r>
        </a:p>
      </dsp:txBody>
      <dsp:txXfrm>
        <a:off x="4603750" y="1508690"/>
        <a:ext cx="952500" cy="634999"/>
      </dsp:txXfrm>
    </dsp:sp>
    <dsp:sp modelId="{73C847E3-E0ED-4931-BCAB-11231D5EDAF5}">
      <dsp:nvSpPr>
        <dsp:cNvPr id="0" name=""/>
        <dsp:cNvSpPr/>
      </dsp:nvSpPr>
      <dsp:spPr>
        <a:xfrm>
          <a:off x="5714999" y="1508690"/>
          <a:ext cx="1587499" cy="634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w Cen MT" panose="020B0602020104020603" pitchFamily="34" charset="0"/>
            </a:rPr>
            <a:t>Professional Design Stage</a:t>
          </a:r>
        </a:p>
      </dsp:txBody>
      <dsp:txXfrm>
        <a:off x="6032499" y="1508690"/>
        <a:ext cx="952500" cy="634999"/>
      </dsp:txXfrm>
    </dsp:sp>
    <dsp:sp modelId="{0BB0A09E-53E6-4FBA-8A51-7853BF4610B7}">
      <dsp:nvSpPr>
        <dsp:cNvPr id="0" name=""/>
        <dsp:cNvSpPr/>
      </dsp:nvSpPr>
      <dsp:spPr>
        <a:xfrm>
          <a:off x="7143750" y="1508690"/>
          <a:ext cx="1587499" cy="634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w Cen MT" panose="020B0602020104020603" pitchFamily="34" charset="0"/>
            </a:rPr>
            <a:t>Selection of Iconic Feature</a:t>
          </a:r>
        </a:p>
      </dsp:txBody>
      <dsp:txXfrm>
        <a:off x="7461250" y="1508690"/>
        <a:ext cx="952500" cy="634999"/>
      </dsp:txXfrm>
    </dsp:sp>
    <dsp:sp modelId="{A6D4D5B1-F6BF-4DA0-8311-8D618AE8FEC8}">
      <dsp:nvSpPr>
        <dsp:cNvPr id="0" name=""/>
        <dsp:cNvSpPr/>
      </dsp:nvSpPr>
      <dsp:spPr>
        <a:xfrm>
          <a:off x="8572500" y="1508690"/>
          <a:ext cx="1587499" cy="6349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w Cen MT" panose="020B0602020104020603" pitchFamily="34" charset="0"/>
            </a:rPr>
            <a:t>Plan to Build Feature</a:t>
          </a:r>
        </a:p>
      </dsp:txBody>
      <dsp:txXfrm>
        <a:off x="8890000" y="1508690"/>
        <a:ext cx="952500" cy="634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6582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/>
          </a:p>
        </p:txBody>
      </p:sp>
      <p:sp>
        <p:nvSpPr>
          <p:cNvPr id="80" name="Google Shape;8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5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 collaboration with our design experts (Steve, SOM) and our communications team (x-factor)</a:t>
            </a:r>
            <a:endParaRPr dirty="0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46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84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09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/>
          <p:nvPr/>
        </p:nvSpPr>
        <p:spPr>
          <a:xfrm>
            <a:off x="-2" y="1"/>
            <a:ext cx="12192000" cy="6857999"/>
          </a:xfrm>
          <a:prstGeom prst="rect">
            <a:avLst/>
          </a:prstGeom>
          <a:solidFill>
            <a:srgbClr val="0A2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7"/>
          <p:cNvSpPr txBox="1">
            <a:spLocks noGrp="1"/>
          </p:cNvSpPr>
          <p:nvPr>
            <p:ph type="ctrTitle"/>
          </p:nvPr>
        </p:nvSpPr>
        <p:spPr>
          <a:xfrm>
            <a:off x="3290206" y="2175957"/>
            <a:ext cx="7320641" cy="142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37" descr="A picture containing drawing, window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8912" y="2341637"/>
            <a:ext cx="1627413" cy="125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7" descr="A picture containing monitor, table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68817"/>
          <a:stretch/>
        </p:blipFill>
        <p:spPr>
          <a:xfrm>
            <a:off x="0" y="4210050"/>
            <a:ext cx="10989129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/>
          <p:nvPr/>
        </p:nvSpPr>
        <p:spPr>
          <a:xfrm>
            <a:off x="342900" y="403287"/>
            <a:ext cx="5379046" cy="6051426"/>
          </a:xfrm>
          <a:prstGeom prst="rect">
            <a:avLst/>
          </a:prstGeom>
          <a:solidFill>
            <a:srgbClr val="05406D"/>
          </a:solidFill>
          <a:ln>
            <a:noFill/>
          </a:ln>
          <a:effectLst>
            <a:outerShdw blurRad="228600" dist="38100" dir="2700000" sx="101000" sy="101000" algn="tl" rotWithShape="0">
              <a:srgbClr val="000000">
                <a:alpha val="274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6064846" y="438456"/>
            <a:ext cx="5448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3B8"/>
              </a:buClr>
              <a:buSzPts val="4000"/>
              <a:buFont typeface="Arial"/>
              <a:buNone/>
              <a:defRPr sz="4000" b="1" i="0">
                <a:solidFill>
                  <a:srgbClr val="0B73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1"/>
          </p:nvPr>
        </p:nvSpPr>
        <p:spPr>
          <a:xfrm>
            <a:off x="6064846" y="2016431"/>
            <a:ext cx="5448300" cy="4252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2"/>
          </p:nvPr>
        </p:nvSpPr>
        <p:spPr>
          <a:xfrm>
            <a:off x="651532" y="739471"/>
            <a:ext cx="4761782" cy="534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3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9949" y="6057164"/>
            <a:ext cx="839151" cy="648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/>
          <p:nvPr/>
        </p:nvSpPr>
        <p:spPr>
          <a:xfrm>
            <a:off x="-2" y="1"/>
            <a:ext cx="12192000" cy="6857999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40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8129" y="1969206"/>
            <a:ext cx="5290300" cy="4087959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47" name="Google Shape;47;p40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35270" y="1969205"/>
            <a:ext cx="5290300" cy="4087959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48" name="Google Shape;48;p40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8669" y="1969205"/>
            <a:ext cx="5290300" cy="4087959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49" name="Google Shape;49;p40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9949" y="6057164"/>
            <a:ext cx="839151" cy="64843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0"/>
          <p:cNvSpPr txBox="1">
            <a:spLocks noGrp="1"/>
          </p:cNvSpPr>
          <p:nvPr>
            <p:ph type="body" idx="1"/>
          </p:nvPr>
        </p:nvSpPr>
        <p:spPr>
          <a:xfrm>
            <a:off x="1174672" y="3370970"/>
            <a:ext cx="1865312" cy="39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06D"/>
              </a:buClr>
              <a:buSzPts val="2800"/>
              <a:buNone/>
              <a:defRPr b="0" i="0">
                <a:solidFill>
                  <a:srgbClr val="0540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2"/>
          </p:nvPr>
        </p:nvSpPr>
        <p:spPr>
          <a:xfrm>
            <a:off x="1174672" y="3909131"/>
            <a:ext cx="186531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/>
          <p:nvPr/>
        </p:nvSpPr>
        <p:spPr>
          <a:xfrm>
            <a:off x="1" y="1"/>
            <a:ext cx="12192000" cy="1519238"/>
          </a:xfrm>
          <a:prstGeom prst="rect">
            <a:avLst/>
          </a:prstGeom>
          <a:solidFill>
            <a:srgbClr val="0A2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3"/>
          </p:nvPr>
        </p:nvSpPr>
        <p:spPr>
          <a:xfrm>
            <a:off x="5138071" y="3370970"/>
            <a:ext cx="1865312" cy="39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06D"/>
              </a:buClr>
              <a:buSzPts val="2800"/>
              <a:buNone/>
              <a:defRPr b="0" i="0">
                <a:solidFill>
                  <a:srgbClr val="0540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body" idx="4"/>
          </p:nvPr>
        </p:nvSpPr>
        <p:spPr>
          <a:xfrm>
            <a:off x="5138071" y="3909131"/>
            <a:ext cx="186531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036"/>
              </a:buClr>
              <a:buSzPts val="1800"/>
              <a:buNone/>
              <a:defRPr sz="1800" b="0" i="0">
                <a:solidFill>
                  <a:srgbClr val="0A20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5"/>
          </p:nvPr>
        </p:nvSpPr>
        <p:spPr>
          <a:xfrm>
            <a:off x="9101470" y="3370970"/>
            <a:ext cx="1865312" cy="39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06D"/>
              </a:buClr>
              <a:buSzPts val="2800"/>
              <a:buNone/>
              <a:defRPr b="0" i="0">
                <a:solidFill>
                  <a:srgbClr val="0540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6"/>
          </p:nvPr>
        </p:nvSpPr>
        <p:spPr>
          <a:xfrm>
            <a:off x="9101470" y="3909131"/>
            <a:ext cx="186531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036"/>
              </a:buClr>
              <a:buSzPts val="1800"/>
              <a:buNone/>
              <a:defRPr sz="1800" b="0" i="0">
                <a:solidFill>
                  <a:srgbClr val="0A20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2245166" y="2942683"/>
            <a:ext cx="8422834" cy="1423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71604"/>
              <a:buFont typeface="Arial"/>
              <a:buNone/>
            </a:pPr>
            <a:r>
              <a:rPr lang="en-US" sz="4400" dirty="0">
                <a:latin typeface="Tw Cen MT" panose="020B0602020104020603" pitchFamily="34" charset="0"/>
              </a:rPr>
              <a:t>Iconic Feature </a:t>
            </a:r>
            <a:br>
              <a:rPr lang="en-US" sz="4400" dirty="0">
                <a:latin typeface="Tw Cen MT" panose="020B0602020104020603" pitchFamily="34" charset="0"/>
              </a:rPr>
            </a:br>
            <a:r>
              <a:rPr lang="en-US" sz="3600" i="1" dirty="0">
                <a:latin typeface="Tw Cen MT" panose="020B0602020104020603" pitchFamily="34" charset="0"/>
              </a:rPr>
              <a:t>Design Process Concept</a:t>
            </a:r>
            <a:br>
              <a:rPr lang="en-US" sz="4400" dirty="0">
                <a:latin typeface="Tw Cen MT" panose="020B0602020104020603" pitchFamily="34" charset="0"/>
              </a:rPr>
            </a:br>
            <a:br>
              <a:rPr lang="en-US" sz="4400" dirty="0">
                <a:latin typeface="Tw Cen MT" panose="020B0602020104020603" pitchFamily="34" charset="0"/>
              </a:rPr>
            </a:br>
            <a:r>
              <a:rPr lang="en-US" sz="2400" dirty="0">
                <a:latin typeface="Tw Cen MT" panose="020B0602020104020603" pitchFamily="34" charset="0"/>
              </a:rPr>
              <a:t>6/14/22</a:t>
            </a:r>
            <a:endParaRPr sz="44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A picture containing wind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85" y="6274752"/>
            <a:ext cx="731691" cy="4838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67D725-7F1F-4E5E-8FC0-3BEA9EA36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218643"/>
              </p:ext>
            </p:extLst>
          </p:nvPr>
        </p:nvGraphicFramePr>
        <p:xfrm>
          <a:off x="4711405" y="639496"/>
          <a:ext cx="8076694" cy="563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5CC1436-F19B-4F98-BFC7-FB4AD55C54DD}"/>
              </a:ext>
            </a:extLst>
          </p:cNvPr>
          <p:cNvGrpSpPr/>
          <p:nvPr/>
        </p:nvGrpSpPr>
        <p:grpSpPr>
          <a:xfrm>
            <a:off x="5411972" y="5779725"/>
            <a:ext cx="814275" cy="349015"/>
            <a:chOff x="0" y="2286936"/>
            <a:chExt cx="2514756" cy="12527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CF679B-4D3A-4BCA-B030-D576C6DAA64F}"/>
                </a:ext>
              </a:extLst>
            </p:cNvPr>
            <p:cNvSpPr/>
            <p:nvPr/>
          </p:nvSpPr>
          <p:spPr>
            <a:xfrm>
              <a:off x="0" y="2286937"/>
              <a:ext cx="2255006" cy="12527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8975D7-A466-4EF8-B419-9CE6586BD94F}"/>
                </a:ext>
              </a:extLst>
            </p:cNvPr>
            <p:cNvSpPr txBox="1"/>
            <p:nvPr/>
          </p:nvSpPr>
          <p:spPr>
            <a:xfrm>
              <a:off x="259750" y="2286936"/>
              <a:ext cx="2255006" cy="1252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Tw Cen MT" panose="020B0602020104020603" pitchFamily="34" charset="0"/>
                </a:rPr>
                <a:t>Iconic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049A66-7A23-49A9-BF55-84F95A4FAF8C}"/>
              </a:ext>
            </a:extLst>
          </p:cNvPr>
          <p:cNvCxnSpPr/>
          <p:nvPr/>
        </p:nvCxnSpPr>
        <p:spPr>
          <a:xfrm>
            <a:off x="4924057" y="1148317"/>
            <a:ext cx="0" cy="4731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7287BB-2B96-490C-803A-A1F4A93356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465" y="5259743"/>
            <a:ext cx="4122551" cy="3837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B075AC-0C8D-4060-A5B9-6A174223742B}"/>
              </a:ext>
            </a:extLst>
          </p:cNvPr>
          <p:cNvSpPr/>
          <p:nvPr/>
        </p:nvSpPr>
        <p:spPr>
          <a:xfrm>
            <a:off x="727746" y="1542576"/>
            <a:ext cx="370839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w Cen MT" panose="020B0602020104020603" pitchFamily="34" charset="0"/>
              </a:rPr>
              <a:t>We are currently developing a process for the design of an iconic feature(s) at The Point. It is our understanding that the Governor would like us to</a:t>
            </a:r>
            <a:r>
              <a:rPr lang="en-US" sz="2000" b="1" dirty="0">
                <a:latin typeface="Tw Cen MT" panose="020B0602020104020603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w Cen MT" panose="020B0602020104020603" pitchFamily="34" charset="0"/>
              </a:rPr>
              <a:t>think big</a:t>
            </a:r>
            <a:r>
              <a:rPr lang="en-US" sz="2000" dirty="0">
                <a:latin typeface="Tw Cen MT" panose="020B0602020104020603" pitchFamily="34" charset="0"/>
              </a:rPr>
              <a:t>. We believe the feature(s) for Utah’s Innovation Community will need to be distinctive and world-class.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71A856-9798-4CA1-B5B6-9299C6196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465" y="4789906"/>
            <a:ext cx="1654431" cy="326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AF0033-1321-4C9D-B6BE-B2E83FAD3B42}"/>
              </a:ext>
            </a:extLst>
          </p:cNvPr>
          <p:cNvSpPr txBox="1"/>
          <p:nvPr/>
        </p:nvSpPr>
        <p:spPr>
          <a:xfrm>
            <a:off x="84385" y="99394"/>
            <a:ext cx="695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w Cen MT" panose="020B0602020104020603" pitchFamily="34" charset="0"/>
              </a:rPr>
              <a:t>An Iconic Feature at The Point</a:t>
            </a:r>
          </a:p>
        </p:txBody>
      </p:sp>
    </p:spTree>
    <p:extLst>
      <p:ext uri="{BB962C8B-B14F-4D97-AF65-F5344CB8AC3E}">
        <p14:creationId xmlns:p14="http://schemas.microsoft.com/office/powerpoint/2010/main" val="8691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A picture containing wind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85" y="6274752"/>
            <a:ext cx="731691" cy="483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71BE1E-44FC-4E30-BB7F-857421AFA3BF}"/>
              </a:ext>
            </a:extLst>
          </p:cNvPr>
          <p:cNvSpPr txBox="1"/>
          <p:nvPr/>
        </p:nvSpPr>
        <p:spPr>
          <a:xfrm>
            <a:off x="84385" y="99394"/>
            <a:ext cx="695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w Cen MT" panose="020B0602020104020603" pitchFamily="34" charset="0"/>
              </a:rPr>
              <a:t>Example Iconic Features Around the Globe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D29C1D-D52B-4A0A-BC1D-2B27C65D42F8}"/>
              </a:ext>
            </a:extLst>
          </p:cNvPr>
          <p:cNvSpPr/>
          <p:nvPr/>
        </p:nvSpPr>
        <p:spPr>
          <a:xfrm>
            <a:off x="6713442" y="3349330"/>
            <a:ext cx="15760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The Puppy - Bilbao, Spain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F1F014-129A-4D74-BA37-104C4E0E8A96}"/>
              </a:ext>
            </a:extLst>
          </p:cNvPr>
          <p:cNvCxnSpPr/>
          <p:nvPr/>
        </p:nvCxnSpPr>
        <p:spPr>
          <a:xfrm>
            <a:off x="529855" y="3695700"/>
            <a:ext cx="11132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39201F-D56D-48D6-BB82-36D1320319AA}"/>
              </a:ext>
            </a:extLst>
          </p:cNvPr>
          <p:cNvCxnSpPr/>
          <p:nvPr/>
        </p:nvCxnSpPr>
        <p:spPr>
          <a:xfrm flipV="1">
            <a:off x="6096000" y="989714"/>
            <a:ext cx="0" cy="270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1BF088-9DB6-496D-A8D8-56F981042424}"/>
              </a:ext>
            </a:extLst>
          </p:cNvPr>
          <p:cNvCxnSpPr/>
          <p:nvPr/>
        </p:nvCxnSpPr>
        <p:spPr>
          <a:xfrm>
            <a:off x="3814430" y="3702071"/>
            <a:ext cx="0" cy="284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872183-356F-4BB2-A66E-F5390940FFCD}"/>
              </a:ext>
            </a:extLst>
          </p:cNvPr>
          <p:cNvCxnSpPr/>
          <p:nvPr/>
        </p:nvCxnSpPr>
        <p:spPr>
          <a:xfrm>
            <a:off x="8307571" y="3695700"/>
            <a:ext cx="0" cy="284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77DA85-F2B7-4DDA-8CC0-CAB3B304B387}"/>
              </a:ext>
            </a:extLst>
          </p:cNvPr>
          <p:cNvSpPr txBox="1"/>
          <p:nvPr/>
        </p:nvSpPr>
        <p:spPr>
          <a:xfrm>
            <a:off x="1725482" y="702607"/>
            <a:ext cx="304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w Cen MT" panose="020B0602020104020603" pitchFamily="34" charset="0"/>
              </a:rPr>
              <a:t>Architectural 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1D1F2F-CF59-4FF8-A2BF-B47D4EF60CCD}"/>
              </a:ext>
            </a:extLst>
          </p:cNvPr>
          <p:cNvSpPr txBox="1"/>
          <p:nvPr/>
        </p:nvSpPr>
        <p:spPr>
          <a:xfrm>
            <a:off x="8621233" y="727523"/>
            <a:ext cx="304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w Cen MT" panose="020B0602020104020603" pitchFamily="34" charset="0"/>
              </a:rPr>
              <a:t>Sculpture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BC3D2A-858E-404F-84F1-4F1E7DF2F127}"/>
              </a:ext>
            </a:extLst>
          </p:cNvPr>
          <p:cNvSpPr txBox="1"/>
          <p:nvPr/>
        </p:nvSpPr>
        <p:spPr>
          <a:xfrm>
            <a:off x="9684717" y="3818873"/>
            <a:ext cx="304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w Cen MT" panose="020B0602020104020603" pitchFamily="34" charset="0"/>
              </a:rPr>
              <a:t>Digital 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91C226-3333-4888-9583-8EA33E3799D5}"/>
              </a:ext>
            </a:extLst>
          </p:cNvPr>
          <p:cNvSpPr txBox="1"/>
          <p:nvPr/>
        </p:nvSpPr>
        <p:spPr>
          <a:xfrm>
            <a:off x="5404883" y="3808040"/>
            <a:ext cx="304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w Cen MT" panose="020B0602020104020603" pitchFamily="34" charset="0"/>
              </a:rPr>
              <a:t>Water Feature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16E0EC-F827-4402-A2AD-9F7E86E2E28C}"/>
              </a:ext>
            </a:extLst>
          </p:cNvPr>
          <p:cNvSpPr txBox="1"/>
          <p:nvPr/>
        </p:nvSpPr>
        <p:spPr>
          <a:xfrm>
            <a:off x="986827" y="3796099"/>
            <a:ext cx="304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w Cen MT" panose="020B0602020104020603" pitchFamily="34" charset="0"/>
              </a:rPr>
              <a:t>Landscape Art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FBEE4D-5F77-4C1D-ABD2-2575FD68BEA4}"/>
              </a:ext>
            </a:extLst>
          </p:cNvPr>
          <p:cNvSpPr/>
          <p:nvPr/>
        </p:nvSpPr>
        <p:spPr>
          <a:xfrm>
            <a:off x="9852115" y="3339164"/>
            <a:ext cx="12298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The Bean - Chicago</a:t>
            </a:r>
          </a:p>
        </p:txBody>
      </p:sp>
      <p:pic>
        <p:nvPicPr>
          <p:cNvPr id="3074" name="Picture 2" descr="Jeff Koons, Puppy, 1992. Stainless steel, soil and flowering plants, 40 feet 8 3/16 inches x 27 feet 2 3/4 inches x 29 feet 10 1/4 inches (12 meters 40 cm x 830 cm x 910 cm), Guggenheim Bilbao Museoa. © Jeff Koons">
            <a:extLst>
              <a:ext uri="{FF2B5EF4-FFF2-40B4-BE49-F238E27FC236}">
                <a16:creationId xmlns:a16="http://schemas.microsoft.com/office/drawing/2014/main" id="{60EB954C-38F8-4733-8418-3B865FB1C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 bwMode="auto">
          <a:xfrm>
            <a:off x="6278184" y="1307266"/>
            <a:ext cx="2690721" cy="18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oud Gate - Wikipedia">
            <a:extLst>
              <a:ext uri="{FF2B5EF4-FFF2-40B4-BE49-F238E27FC236}">
                <a16:creationId xmlns:a16="http://schemas.microsoft.com/office/drawing/2014/main" id="{4E56B0B6-2509-497E-A662-FFF663FA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94" y="1300382"/>
            <a:ext cx="2853739" cy="18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igh Line - Wikipedia">
            <a:extLst>
              <a:ext uri="{FF2B5EF4-FFF2-40B4-BE49-F238E27FC236}">
                <a16:creationId xmlns:a16="http://schemas.microsoft.com/office/drawing/2014/main" id="{17E2586E-33E1-4E5E-BFE1-878EA155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4395152"/>
            <a:ext cx="2717588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ity of Chicago :: Crown Fountain in Millennium Park">
            <a:extLst>
              <a:ext uri="{FF2B5EF4-FFF2-40B4-BE49-F238E27FC236}">
                <a16:creationId xmlns:a16="http://schemas.microsoft.com/office/drawing/2014/main" id="{B5E503BE-6F81-47A3-B8A2-CCE8D1749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30"/>
          <a:stretch/>
        </p:blipFill>
        <p:spPr bwMode="auto">
          <a:xfrm>
            <a:off x="4697662" y="4380308"/>
            <a:ext cx="2847899" cy="19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Xicui Entertainment Complex Beijing: GreenPix - e-architect">
            <a:extLst>
              <a:ext uri="{FF2B5EF4-FFF2-40B4-BE49-F238E27FC236}">
                <a16:creationId xmlns:a16="http://schemas.microsoft.com/office/drawing/2014/main" id="{BE91D7F7-F179-4DC0-A0B0-33E093F29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0" t="6655" r="3020" b="11999"/>
          <a:stretch/>
        </p:blipFill>
        <p:spPr bwMode="auto">
          <a:xfrm>
            <a:off x="9144740" y="4183579"/>
            <a:ext cx="1993896" cy="24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3D69EC3-20FE-4576-9163-A9E186047664}"/>
              </a:ext>
            </a:extLst>
          </p:cNvPr>
          <p:cNvSpPr/>
          <p:nvPr/>
        </p:nvSpPr>
        <p:spPr>
          <a:xfrm>
            <a:off x="9303958" y="6601649"/>
            <a:ext cx="13083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Media Wall - Beijing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1F10DB-9349-4EB4-9D36-5DAA0F1DDDF4}"/>
              </a:ext>
            </a:extLst>
          </p:cNvPr>
          <p:cNvSpPr/>
          <p:nvPr/>
        </p:nvSpPr>
        <p:spPr>
          <a:xfrm>
            <a:off x="4931257" y="6578510"/>
            <a:ext cx="21499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The Crown Fountain- Millennium Park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BB027A-25B2-4094-B8B6-662B045DC7A2}"/>
              </a:ext>
            </a:extLst>
          </p:cNvPr>
          <p:cNvSpPr/>
          <p:nvPr/>
        </p:nvSpPr>
        <p:spPr>
          <a:xfrm>
            <a:off x="1126638" y="6566028"/>
            <a:ext cx="12971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Highline - New York </a:t>
            </a:r>
          </a:p>
        </p:txBody>
      </p:sp>
      <p:pic>
        <p:nvPicPr>
          <p:cNvPr id="3090" name="Picture 18" descr="9 Famous Buildings in London That You Must Visit - archistyl">
            <a:extLst>
              <a:ext uri="{FF2B5EF4-FFF2-40B4-BE49-F238E27FC236}">
                <a16:creationId xmlns:a16="http://schemas.microsoft.com/office/drawing/2014/main" id="{9B3647EE-DA19-4251-A7D5-AC2041CE1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6" r="22994"/>
          <a:stretch/>
        </p:blipFill>
        <p:spPr bwMode="auto">
          <a:xfrm>
            <a:off x="3549292" y="1326634"/>
            <a:ext cx="1596190" cy="19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Famous Towers in The World: Top Thirteen Lists - archistyl">
            <a:extLst>
              <a:ext uri="{FF2B5EF4-FFF2-40B4-BE49-F238E27FC236}">
                <a16:creationId xmlns:a16="http://schemas.microsoft.com/office/drawing/2014/main" id="{2475C834-2B04-40C5-8B0F-350D08D0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2" y="1517198"/>
            <a:ext cx="2123819" cy="15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26E6E15-F790-459A-B1E6-540BAF02D397}"/>
              </a:ext>
            </a:extLst>
          </p:cNvPr>
          <p:cNvSpPr/>
          <p:nvPr/>
        </p:nvSpPr>
        <p:spPr>
          <a:xfrm>
            <a:off x="1112028" y="3337140"/>
            <a:ext cx="11945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Eifel Tower - Paris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51222E-360C-4B4E-814B-5E8B060620A0}"/>
              </a:ext>
            </a:extLst>
          </p:cNvPr>
          <p:cNvSpPr/>
          <p:nvPr/>
        </p:nvSpPr>
        <p:spPr>
          <a:xfrm>
            <a:off x="3561231" y="3344870"/>
            <a:ext cx="14702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Tw Cen MT" panose="020B0602020104020603" pitchFamily="34" charset="0"/>
              </a:rPr>
              <a:t>Gherkin Tower - London</a:t>
            </a:r>
          </a:p>
        </p:txBody>
      </p:sp>
    </p:spTree>
    <p:extLst>
      <p:ext uri="{BB962C8B-B14F-4D97-AF65-F5344CB8AC3E}">
        <p14:creationId xmlns:p14="http://schemas.microsoft.com/office/powerpoint/2010/main" val="358596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DB3C74F0-19CA-4260-9A11-8D41855B870B}"/>
              </a:ext>
            </a:extLst>
          </p:cNvPr>
          <p:cNvGrpSpPr/>
          <p:nvPr/>
        </p:nvGrpSpPr>
        <p:grpSpPr>
          <a:xfrm>
            <a:off x="7265382" y="4384928"/>
            <a:ext cx="2550069" cy="727989"/>
            <a:chOff x="7265382" y="3593911"/>
            <a:chExt cx="2550069" cy="727989"/>
          </a:xfrm>
        </p:grpSpPr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A7E77A2E-AE8F-462C-8DE9-5C226D73B556}"/>
                </a:ext>
              </a:extLst>
            </p:cNvPr>
            <p:cNvSpPr/>
            <p:nvPr/>
          </p:nvSpPr>
          <p:spPr>
            <a:xfrm>
              <a:off x="7265382" y="3593911"/>
              <a:ext cx="282512" cy="2075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w Cen MT" panose="020B06020201040206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8719AF6-8AAA-4911-9605-D6A91FBA2C02}"/>
                </a:ext>
              </a:extLst>
            </p:cNvPr>
            <p:cNvSpPr txBox="1"/>
            <p:nvPr/>
          </p:nvSpPr>
          <p:spPr>
            <a:xfrm>
              <a:off x="7298122" y="3737125"/>
              <a:ext cx="2517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w Cen MT" panose="020B0602020104020603" pitchFamily="34" charset="0"/>
                </a:rPr>
                <a:t>Design Review Board Oversight</a:t>
              </a: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970CA696-A514-4B3B-A432-F16E951F1340}"/>
                </a:ext>
              </a:extLst>
            </p:cNvPr>
            <p:cNvSpPr/>
            <p:nvPr/>
          </p:nvSpPr>
          <p:spPr>
            <a:xfrm>
              <a:off x="9454653" y="3597102"/>
              <a:ext cx="282512" cy="2075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w Cen MT" panose="020B0602020104020603" pitchFamily="34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D71BCF6-F2A3-4DE3-BF5C-5A4A8BE2D199}"/>
                </a:ext>
              </a:extLst>
            </p:cNvPr>
            <p:cNvCxnSpPr>
              <a:cxnSpLocks/>
              <a:stCxn id="61" idx="5"/>
              <a:endCxn id="70" idx="1"/>
            </p:cNvCxnSpPr>
            <p:nvPr/>
          </p:nvCxnSpPr>
          <p:spPr>
            <a:xfrm>
              <a:off x="7477266" y="3697673"/>
              <a:ext cx="2048015" cy="3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Google Shape;89;p1" descr="A picture containing wind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85" y="6274752"/>
            <a:ext cx="731691" cy="4838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67C8B79-387B-4575-AA56-F5A0CBA9F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739630"/>
              </p:ext>
            </p:extLst>
          </p:nvPr>
        </p:nvGraphicFramePr>
        <p:xfrm>
          <a:off x="1050174" y="-624285"/>
          <a:ext cx="10160000" cy="365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8467808-6BB5-49BF-B54C-F60FC138C814}"/>
              </a:ext>
            </a:extLst>
          </p:cNvPr>
          <p:cNvSpPr txBox="1"/>
          <p:nvPr/>
        </p:nvSpPr>
        <p:spPr>
          <a:xfrm>
            <a:off x="1050174" y="1585213"/>
            <a:ext cx="1531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Survey Format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Public Engagement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Themes and Scope/Scale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Location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Designs</a:t>
            </a:r>
          </a:p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364051-8F05-455E-A19C-CE2123A213C6}"/>
              </a:ext>
            </a:extLst>
          </p:cNvPr>
          <p:cNvSpPr txBox="1"/>
          <p:nvPr/>
        </p:nvSpPr>
        <p:spPr>
          <a:xfrm>
            <a:off x="2507529" y="1586536"/>
            <a:ext cx="15310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Analyze Data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Compile Results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Package for Professionals</a:t>
            </a:r>
          </a:p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ABD3E2-3653-4B7A-8882-F1FD7D948436}"/>
              </a:ext>
            </a:extLst>
          </p:cNvPr>
          <p:cNvSpPr txBox="1"/>
          <p:nvPr/>
        </p:nvSpPr>
        <p:spPr>
          <a:xfrm>
            <a:off x="3946517" y="1585213"/>
            <a:ext cx="15310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Determine Budgets</a:t>
            </a:r>
          </a:p>
          <a:p>
            <a:r>
              <a:rPr lang="en-US" dirty="0"/>
              <a:t>Initiate RFP Process</a:t>
            </a:r>
          </a:p>
          <a:p>
            <a:r>
              <a:rPr lang="en-US" dirty="0"/>
              <a:t>Select Participants</a:t>
            </a:r>
          </a:p>
          <a:p>
            <a:r>
              <a:rPr lang="en-US" dirty="0"/>
              <a:t>Public Relations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3270706-99EB-4658-9876-1B0E507A8957}"/>
              </a:ext>
            </a:extLst>
          </p:cNvPr>
          <p:cNvSpPr txBox="1"/>
          <p:nvPr/>
        </p:nvSpPr>
        <p:spPr>
          <a:xfrm>
            <a:off x="5280587" y="1565547"/>
            <a:ext cx="164659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Identify R2R Considerations</a:t>
            </a:r>
          </a:p>
          <a:p>
            <a:r>
              <a:rPr lang="en-US" dirty="0"/>
              <a:t>Identify Central Park Considerations</a:t>
            </a:r>
          </a:p>
          <a:p>
            <a:r>
              <a:rPr lang="en-US" dirty="0"/>
              <a:t>Identify Phase 1 / Sub-campus considerations</a:t>
            </a:r>
          </a:p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6BC61B-C36F-4D8B-ADFF-6798FAD3460C}"/>
              </a:ext>
            </a:extLst>
          </p:cNvPr>
          <p:cNvSpPr txBox="1"/>
          <p:nvPr/>
        </p:nvSpPr>
        <p:spPr>
          <a:xfrm>
            <a:off x="6802969" y="1567177"/>
            <a:ext cx="15310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Stand-up DRB</a:t>
            </a:r>
          </a:p>
          <a:p>
            <a:r>
              <a:rPr lang="en-US" dirty="0"/>
              <a:t>Initiate Design Competition</a:t>
            </a:r>
          </a:p>
          <a:p>
            <a:r>
              <a:rPr lang="en-US" dirty="0"/>
              <a:t>Public Relations</a:t>
            </a:r>
          </a:p>
          <a:p>
            <a:r>
              <a:rPr lang="en-US" dirty="0"/>
              <a:t>DRB Reviews</a:t>
            </a:r>
          </a:p>
          <a:p>
            <a:r>
              <a:rPr lang="en-US" dirty="0"/>
              <a:t>Stakeholder Touch Points</a:t>
            </a:r>
          </a:p>
          <a:p>
            <a:r>
              <a:rPr lang="en-US" dirty="0"/>
              <a:t>Submissions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E5D977-9C95-4F67-9123-DAC87A98FC36}"/>
              </a:ext>
            </a:extLst>
          </p:cNvPr>
          <p:cNvSpPr txBox="1"/>
          <p:nvPr/>
        </p:nvSpPr>
        <p:spPr>
          <a:xfrm>
            <a:off x="8236685" y="1602790"/>
            <a:ext cx="153108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Schedule/cost reviews</a:t>
            </a:r>
          </a:p>
          <a:p>
            <a:r>
              <a:rPr lang="en-US" dirty="0"/>
              <a:t>Public Input</a:t>
            </a:r>
          </a:p>
          <a:p>
            <a:r>
              <a:rPr lang="en-US" dirty="0"/>
              <a:t>Scoring and Selection</a:t>
            </a:r>
          </a:p>
          <a:p>
            <a:r>
              <a:rPr lang="en-US" dirty="0"/>
              <a:t>Award </a:t>
            </a:r>
          </a:p>
          <a:p>
            <a:r>
              <a:rPr lang="en-US" dirty="0"/>
              <a:t>Public Relations</a:t>
            </a:r>
          </a:p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4B006D-FE24-43F6-B6D4-52553529DD7B}"/>
              </a:ext>
            </a:extLst>
          </p:cNvPr>
          <p:cNvSpPr txBox="1"/>
          <p:nvPr/>
        </p:nvSpPr>
        <p:spPr>
          <a:xfrm>
            <a:off x="9687944" y="1597236"/>
            <a:ext cx="15310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Stakeholder Integration</a:t>
            </a:r>
          </a:p>
          <a:p>
            <a:r>
              <a:rPr lang="en-US" dirty="0"/>
              <a:t>Process Development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DC02AAD-BC35-4EFB-99D1-12917EC3C853}"/>
              </a:ext>
            </a:extLst>
          </p:cNvPr>
          <p:cNvSpPr/>
          <p:nvPr/>
        </p:nvSpPr>
        <p:spPr>
          <a:xfrm>
            <a:off x="1482517" y="5436757"/>
            <a:ext cx="469900" cy="33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w Cen MT" panose="020B06020201040206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57268D-16CA-4222-B86F-101D3780B8DE}"/>
              </a:ext>
            </a:extLst>
          </p:cNvPr>
          <p:cNvSpPr txBox="1"/>
          <p:nvPr/>
        </p:nvSpPr>
        <p:spPr>
          <a:xfrm>
            <a:off x="905115" y="5733933"/>
            <a:ext cx="1637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/>
          </a:lstStyle>
          <a:p>
            <a:r>
              <a:rPr lang="en-US" sz="1600" dirty="0">
                <a:latin typeface="Tw Cen MT" panose="020B0602020104020603" pitchFamily="34" charset="0"/>
              </a:rPr>
              <a:t>Public Engagement</a:t>
            </a: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1E250C8D-147D-43AA-BC50-A56D9A88D064}"/>
              </a:ext>
            </a:extLst>
          </p:cNvPr>
          <p:cNvSpPr/>
          <p:nvPr/>
        </p:nvSpPr>
        <p:spPr>
          <a:xfrm>
            <a:off x="8157848" y="5427042"/>
            <a:ext cx="469900" cy="33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w Cen MT" panose="020B06020201040206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65C987-03B1-405A-9E90-FA1A7B0093A7}"/>
              </a:ext>
            </a:extLst>
          </p:cNvPr>
          <p:cNvSpPr txBox="1"/>
          <p:nvPr/>
        </p:nvSpPr>
        <p:spPr>
          <a:xfrm>
            <a:off x="7504719" y="5842036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w Cen MT" panose="020B0602020104020603" pitchFamily="34" charset="0"/>
              </a:rPr>
              <a:t>Public Re-engagement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96378703-0D97-4685-A9AE-BA703C2F4E3F}"/>
              </a:ext>
            </a:extLst>
          </p:cNvPr>
          <p:cNvSpPr/>
          <p:nvPr/>
        </p:nvSpPr>
        <p:spPr>
          <a:xfrm>
            <a:off x="4619044" y="5891839"/>
            <a:ext cx="282512" cy="2075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w Cen MT" panose="020B06020201040206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8FF1F54-5882-424A-A925-AEC9D82B0861}"/>
              </a:ext>
            </a:extLst>
          </p:cNvPr>
          <p:cNvSpPr txBox="1"/>
          <p:nvPr/>
        </p:nvSpPr>
        <p:spPr>
          <a:xfrm>
            <a:off x="4121606" y="6097789"/>
            <a:ext cx="127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w Cen MT" panose="020B0602020104020603" pitchFamily="34" charset="0"/>
              </a:rPr>
              <a:t>Board Approval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C194F2-73A7-4E91-9BAE-8BFC60A541EE}"/>
              </a:ext>
            </a:extLst>
          </p:cNvPr>
          <p:cNvCxnSpPr>
            <a:cxnSpLocks/>
          </p:cNvCxnSpPr>
          <p:nvPr/>
        </p:nvCxnSpPr>
        <p:spPr>
          <a:xfrm>
            <a:off x="1482517" y="4047330"/>
            <a:ext cx="8971685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F1BA253-A989-4035-B84D-696D0EBBB476}"/>
              </a:ext>
            </a:extLst>
          </p:cNvPr>
          <p:cNvSpPr txBox="1"/>
          <p:nvPr/>
        </p:nvSpPr>
        <p:spPr>
          <a:xfrm>
            <a:off x="84385" y="4147164"/>
            <a:ext cx="229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w Cen MT" panose="020B0602020104020603" pitchFamily="34" charset="0"/>
              </a:rPr>
              <a:t>Quality Assurance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9EDED4-CC7B-43E2-AD42-3EF513C1B279}"/>
              </a:ext>
            </a:extLst>
          </p:cNvPr>
          <p:cNvGrpSpPr/>
          <p:nvPr/>
        </p:nvGrpSpPr>
        <p:grpSpPr>
          <a:xfrm>
            <a:off x="4252535" y="5087983"/>
            <a:ext cx="3905313" cy="492761"/>
            <a:chOff x="4501331" y="4405055"/>
            <a:chExt cx="3905313" cy="492761"/>
          </a:xfrm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9D1724FE-782F-4A20-BE01-6A3721B3412A}"/>
                </a:ext>
              </a:extLst>
            </p:cNvPr>
            <p:cNvSpPr/>
            <p:nvPr/>
          </p:nvSpPr>
          <p:spPr>
            <a:xfrm>
              <a:off x="4501331" y="4405055"/>
              <a:ext cx="282512" cy="2075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w Cen MT" panose="020B06020201040206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FC9A2E-FFBB-452F-8B7E-5E522FFFFA59}"/>
                </a:ext>
              </a:extLst>
            </p:cNvPr>
            <p:cNvSpPr txBox="1"/>
            <p:nvPr/>
          </p:nvSpPr>
          <p:spPr>
            <a:xfrm>
              <a:off x="4783843" y="4528484"/>
              <a:ext cx="340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800"/>
              </a:lvl1pPr>
            </a:lstStyle>
            <a:p>
              <a:r>
                <a:rPr lang="en-US" dirty="0">
                  <a:latin typeface="Tw Cen MT" panose="020B0602020104020603" pitchFamily="34" charset="0"/>
                </a:rPr>
                <a:t>Qualified Expertise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FC8CFCC-AEFC-4BB8-86E3-32C34A230EED}"/>
                </a:ext>
              </a:extLst>
            </p:cNvPr>
            <p:cNvCxnSpPr>
              <a:cxnSpLocks/>
              <a:stCxn id="55" idx="5"/>
              <a:endCxn id="69" idx="1"/>
            </p:cNvCxnSpPr>
            <p:nvPr/>
          </p:nvCxnSpPr>
          <p:spPr>
            <a:xfrm>
              <a:off x="4713215" y="4508817"/>
              <a:ext cx="34815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7183E536-81D4-43AA-81A8-A6787D3D4B13}"/>
                </a:ext>
              </a:extLst>
            </p:cNvPr>
            <p:cNvSpPr/>
            <p:nvPr/>
          </p:nvSpPr>
          <p:spPr>
            <a:xfrm>
              <a:off x="8124132" y="4405055"/>
              <a:ext cx="282512" cy="20752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w Cen MT" panose="020B0602020104020603" pitchFamily="34" charset="0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BF1C8566-F1E7-4D5D-AB64-0F89EB9EEF6E}"/>
              </a:ext>
            </a:extLst>
          </p:cNvPr>
          <p:cNvSpPr txBox="1"/>
          <p:nvPr/>
        </p:nvSpPr>
        <p:spPr>
          <a:xfrm>
            <a:off x="84385" y="99394"/>
            <a:ext cx="695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w Cen MT" panose="020B0602020104020603" pitchFamily="34" charset="0"/>
              </a:rPr>
              <a:t>Conceptual Design Process</a:t>
            </a: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0CF99E5F-C96A-4E30-BE75-3EBB52611EAA}"/>
              </a:ext>
            </a:extLst>
          </p:cNvPr>
          <p:cNvSpPr/>
          <p:nvPr/>
        </p:nvSpPr>
        <p:spPr>
          <a:xfrm>
            <a:off x="9462316" y="5880552"/>
            <a:ext cx="282512" cy="2075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w Cen MT" panose="020B06020201040206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DFB32A2-32D9-43A2-8C94-6028E7881994}"/>
              </a:ext>
            </a:extLst>
          </p:cNvPr>
          <p:cNvSpPr txBox="1"/>
          <p:nvPr/>
        </p:nvSpPr>
        <p:spPr>
          <a:xfrm>
            <a:off x="8964878" y="6086502"/>
            <a:ext cx="127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w Cen MT" panose="020B0602020104020603" pitchFamily="34" charset="0"/>
              </a:rPr>
              <a:t>Board Approval</a:t>
            </a:r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9B458CA9-6214-4291-9BA3-4E48344EB738}"/>
              </a:ext>
            </a:extLst>
          </p:cNvPr>
          <p:cNvSpPr/>
          <p:nvPr/>
        </p:nvSpPr>
        <p:spPr>
          <a:xfrm>
            <a:off x="10703221" y="5880552"/>
            <a:ext cx="282512" cy="2075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w Cen MT" panose="020B0602020104020603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488D836-A9EE-4BD1-AEC8-F769ADA8488D}"/>
              </a:ext>
            </a:extLst>
          </p:cNvPr>
          <p:cNvSpPr txBox="1"/>
          <p:nvPr/>
        </p:nvSpPr>
        <p:spPr>
          <a:xfrm>
            <a:off x="10205784" y="6097789"/>
            <a:ext cx="127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w Cen MT" panose="020B0602020104020603" pitchFamily="34" charset="0"/>
              </a:rPr>
              <a:t>Board Approval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267</Words>
  <Application>Microsoft Office PowerPoint</Application>
  <PresentationFormat>Widescreen</PresentationFormat>
  <Paragraphs>76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Tw Cen MT</vt:lpstr>
      <vt:lpstr>Office Theme</vt:lpstr>
      <vt:lpstr>Iconic Feature  Design Process Concept  6/14/22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Working Session:  Program Staffing &amp; Consultants  9/8/21</dc:title>
  <dc:creator>Microsoft Office User</dc:creator>
  <cp:lastModifiedBy>Scott Cuthbertson</cp:lastModifiedBy>
  <cp:revision>62</cp:revision>
  <dcterms:created xsi:type="dcterms:W3CDTF">2020-08-18T21:47:01Z</dcterms:created>
  <dcterms:modified xsi:type="dcterms:W3CDTF">2022-06-14T01:11:06Z</dcterms:modified>
</cp:coreProperties>
</file>